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57" r:id="rId3"/>
    <p:sldId id="259" r:id="rId4"/>
    <p:sldId id="261" r:id="rId5"/>
    <p:sldId id="264" r:id="rId6"/>
    <p:sldId id="265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2D4-6DF1-3545-86B4-8B174BE5B32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562-F90A-9F4A-B2A5-BCF0E0E06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2D4-6DF1-3545-86B4-8B174BE5B32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562-F90A-9F4A-B2A5-BCF0E0E06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0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2D4-6DF1-3545-86B4-8B174BE5B32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562-F90A-9F4A-B2A5-BCF0E0E06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3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2D4-6DF1-3545-86B4-8B174BE5B32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562-F90A-9F4A-B2A5-BCF0E0E06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0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2D4-6DF1-3545-86B4-8B174BE5B32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562-F90A-9F4A-B2A5-BCF0E0E06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3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2D4-6DF1-3545-86B4-8B174BE5B32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562-F90A-9F4A-B2A5-BCF0E0E06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9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2D4-6DF1-3545-86B4-8B174BE5B32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562-F90A-9F4A-B2A5-BCF0E0E06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5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2D4-6DF1-3545-86B4-8B174BE5B32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562-F90A-9F4A-B2A5-BCF0E0E06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5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2D4-6DF1-3545-86B4-8B174BE5B32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562-F90A-9F4A-B2A5-BCF0E0E06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1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2D4-6DF1-3545-86B4-8B174BE5B32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562-F90A-9F4A-B2A5-BCF0E0E06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7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2D4-6DF1-3545-86B4-8B174BE5B32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9562-F90A-9F4A-B2A5-BCF0E0E06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8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242D4-6DF1-3545-86B4-8B174BE5B32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9562-F90A-9F4A-B2A5-BCF0E0E06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46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30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Market for Sovereign Control?</a:t>
            </a:r>
            <a:br>
              <a:rPr lang="en-US" dirty="0" smtClean="0"/>
            </a:br>
            <a:r>
              <a:rPr lang="en-US" sz="3100" dirty="0" err="1" smtClean="0"/>
              <a:t>Blocher</a:t>
            </a:r>
            <a:r>
              <a:rPr lang="en-US" sz="3100" dirty="0" smtClean="0"/>
              <a:t> &amp; Gulati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7061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 Gap Between “Sale” and “Free Exit”?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 UN has said that “all peoples” have a right of self determination, but also that nations have a right to “territorial integrity.”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How can these be reconciled? </a:t>
            </a:r>
          </a:p>
          <a:p>
            <a:r>
              <a:rPr lang="en-US" dirty="0">
                <a:solidFill>
                  <a:srgbClr val="FFFFFF"/>
                </a:solidFill>
              </a:rPr>
              <a:t>Classification depends on </a:t>
            </a:r>
            <a:r>
              <a:rPr lang="en-US" dirty="0" smtClean="0">
                <a:solidFill>
                  <a:srgbClr val="FFFFFF"/>
                </a:solidFill>
              </a:rPr>
              <a:t>governance</a:t>
            </a:r>
            <a:r>
              <a:rPr lang="en-US" dirty="0">
                <a:solidFill>
                  <a:srgbClr val="FFFFFF"/>
                </a:solidFill>
              </a:rPr>
              <a:t>—countries that </a:t>
            </a:r>
            <a:r>
              <a:rPr lang="en-US" dirty="0" smtClean="0">
                <a:solidFill>
                  <a:srgbClr val="FFFFFF"/>
                </a:solidFill>
              </a:rPr>
              <a:t>seriously oppress </a:t>
            </a:r>
            <a:r>
              <a:rPr lang="en-US" dirty="0">
                <a:solidFill>
                  <a:srgbClr val="FFFFFF"/>
                </a:solidFill>
              </a:rPr>
              <a:t>people lose the right to be sovereign over </a:t>
            </a:r>
            <a:r>
              <a:rPr lang="en-US" dirty="0" smtClean="0">
                <a:solidFill>
                  <a:srgbClr val="FFFFFF"/>
                </a:solidFill>
              </a:rPr>
              <a:t>them.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What about </a:t>
            </a:r>
            <a:r>
              <a:rPr lang="en-US" dirty="0" smtClean="0">
                <a:solidFill>
                  <a:srgbClr val="FFFFFF"/>
                </a:solidFill>
              </a:rPr>
              <a:t>situations of “mild” oppression?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“Market” Solution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Some regions are in the wrong countries – they would be better off governed by different leaders.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Such regions should be able to: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1. search </a:t>
            </a:r>
            <a:r>
              <a:rPr lang="en-US" dirty="0">
                <a:solidFill>
                  <a:srgbClr val="FFFFFF"/>
                </a:solidFill>
              </a:rPr>
              <a:t>for better </a:t>
            </a:r>
            <a:r>
              <a:rPr lang="en-US" dirty="0" smtClean="0">
                <a:solidFill>
                  <a:srgbClr val="FFFFFF"/>
                </a:solidFill>
              </a:rPr>
              <a:t>partners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2. exit under conditions where they are being treated badly, even if not yet suffering widespread humanitarian abuse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959689"/>
              </p:ext>
            </p:extLst>
          </p:nvPr>
        </p:nvGraphicFramePr>
        <p:xfrm>
          <a:off x="457200" y="546877"/>
          <a:ext cx="8362668" cy="5445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667"/>
                <a:gridCol w="2090667"/>
                <a:gridCol w="2090667"/>
                <a:gridCol w="2090667"/>
              </a:tblGrid>
              <a:tr h="52515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Category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Category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Category 3</a:t>
                      </a:r>
                      <a:endParaRPr lang="en-US" sz="2000" dirty="0"/>
                    </a:p>
                  </a:txBody>
                  <a:tcPr/>
                </a:tc>
              </a:tr>
              <a:tr h="129489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State of Governance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Good (strong default rule)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u="sng" dirty="0" smtClean="0"/>
                        <a:t>Lacking equal rights or representation</a:t>
                      </a:r>
                      <a:endParaRPr lang="en-US" sz="2000" i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Oppressive or genocidal</a:t>
                      </a:r>
                      <a:endParaRPr lang="en-US" sz="2000" dirty="0"/>
                    </a:p>
                  </a:txBody>
                  <a:tcPr/>
                </a:tc>
              </a:tr>
              <a:tr h="9064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Who “Owns” Sovereignty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Parent Nation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u="sng" dirty="0" smtClean="0"/>
                        <a:t>Parent Nation</a:t>
                      </a:r>
                      <a:endParaRPr lang="en-US" sz="2000" i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Region</a:t>
                      </a:r>
                      <a:endParaRPr lang="en-US" sz="2000" dirty="0"/>
                    </a:p>
                  </a:txBody>
                  <a:tcPr/>
                </a:tc>
              </a:tr>
              <a:tr h="9064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Who Must Approve Transfer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Parent</a:t>
                      </a:r>
                      <a:r>
                        <a:rPr lang="en-US" sz="2000" baseline="0" dirty="0" smtClean="0"/>
                        <a:t> Nati</a:t>
                      </a:r>
                      <a:r>
                        <a:rPr lang="en-US" sz="2000" i="0" baseline="0" dirty="0" smtClean="0"/>
                        <a:t>on </a:t>
                      </a:r>
                      <a:r>
                        <a:rPr lang="en-US" sz="2000" i="0" u="sng" baseline="0" dirty="0" smtClean="0"/>
                        <a:t>and Region</a:t>
                      </a:r>
                      <a:r>
                        <a:rPr lang="en-US" sz="2000" i="1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u="sng" dirty="0" smtClean="0"/>
                        <a:t>Region</a:t>
                      </a:r>
                      <a:endParaRPr lang="en-US" sz="2000" i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Region</a:t>
                      </a:r>
                      <a:endParaRPr lang="en-US" sz="2000" dirty="0"/>
                    </a:p>
                  </a:txBody>
                  <a:tcPr/>
                </a:tc>
              </a:tr>
              <a:tr h="9064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Legal</a:t>
                      </a:r>
                      <a:r>
                        <a:rPr lang="en-US" sz="2000" baseline="0" dirty="0" smtClean="0"/>
                        <a:t> Principle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Territorial sovereignty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u="sng" dirty="0" smtClean="0"/>
                        <a:t>Combination of both</a:t>
                      </a:r>
                      <a:endParaRPr lang="en-US" sz="2000" i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Remedial secession</a:t>
                      </a:r>
                      <a:endParaRPr lang="en-US" sz="2000" dirty="0"/>
                    </a:p>
                  </a:txBody>
                  <a:tcPr/>
                </a:tc>
              </a:tr>
              <a:tr h="9064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Example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UK and Scotland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/>
                        <a:t>Ukraine and Crimea</a:t>
                      </a:r>
                      <a:endParaRPr lang="en-US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Indonesia and East Timor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0740" y="6227329"/>
            <a:ext cx="493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Underlined text = change to current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Some Benefits and Costs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Sovereigns would have an incentive to treat regions better, since they might otherwise leave.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Regions would not need to wait until widespread humanitarian abuses to exit.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</a:t>
            </a:r>
            <a:r>
              <a:rPr lang="en-US" dirty="0" smtClean="0">
                <a:solidFill>
                  <a:srgbClr val="FFFFFF"/>
                </a:solidFill>
              </a:rPr>
              <a:t>nstability</a:t>
            </a:r>
          </a:p>
          <a:p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dirty="0" smtClean="0">
                <a:solidFill>
                  <a:srgbClr val="FFFFFF"/>
                </a:solidFill>
              </a:rPr>
              <a:t>hreat of colonialism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Commodification of people</a:t>
            </a:r>
          </a:p>
          <a:p>
            <a:r>
              <a:rPr lang="en-US" dirty="0">
                <a:solidFill>
                  <a:srgbClr val="FFFFFF"/>
                </a:solidFill>
              </a:rPr>
              <a:t>I</a:t>
            </a:r>
            <a:r>
              <a:rPr lang="en-US" dirty="0" smtClean="0">
                <a:solidFill>
                  <a:srgbClr val="FFFFFF"/>
                </a:solidFill>
              </a:rPr>
              <a:t>mpossible “practical” challenges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69188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0"/>
            <a:ext cx="6382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50"/>
            <a:ext cx="9144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Our Proposal for Ukraine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Ukraine cannot get Crimea back, but is owed a set off on the Russian claims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Why?  Because Russia took its territory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Key Element: This will come up in an English court, because the debt claim in under English law</a:t>
            </a:r>
          </a:p>
        </p:txBody>
      </p:sp>
    </p:spTree>
    <p:extLst>
      <p:ext uri="{BB962C8B-B14F-4D97-AF65-F5344CB8AC3E}">
        <p14:creationId xmlns:p14="http://schemas.microsoft.com/office/powerpoint/2010/main" val="8745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00" y="252253"/>
            <a:ext cx="8413750" cy="62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298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4638"/>
            <a:ext cx="8229600" cy="915987"/>
          </a:xfrm>
        </p:spPr>
        <p:txBody>
          <a:bodyPr/>
          <a:lstStyle/>
          <a:p>
            <a:r>
              <a:rPr lang="en-US" dirty="0" smtClean="0"/>
              <a:t>Ukraine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1125"/>
            <a:ext cx="8229600" cy="3475038"/>
          </a:xfrm>
        </p:spPr>
        <p:txBody>
          <a:bodyPr/>
          <a:lstStyle/>
          <a:p>
            <a:r>
              <a:rPr lang="en-US" dirty="0" smtClean="0"/>
              <a:t>$15 billion in 2015 alone</a:t>
            </a:r>
          </a:p>
          <a:p>
            <a:r>
              <a:rPr lang="en-US" dirty="0" smtClean="0"/>
              <a:t>Ordinarily, it would negotiate a extension of maturities.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63626"/>
            <a:ext cx="8674100" cy="55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Ukraine’s Debt Dilemma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It needs $15-20 billion from the IMF-EU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They are reluctant to give it for two reasons – (1) Ukraine’s debt is unsustainable (</a:t>
            </a:r>
            <a:r>
              <a:rPr lang="en-US" u="sng" dirty="0" smtClean="0">
                <a:solidFill>
                  <a:srgbClr val="FFFFFF"/>
                </a:solidFill>
              </a:rPr>
              <a:t>they won’t get repaid</a:t>
            </a:r>
            <a:r>
              <a:rPr lang="en-US" dirty="0" smtClean="0">
                <a:solidFill>
                  <a:srgbClr val="FFFFFF"/>
                </a:solidFill>
              </a:rPr>
              <a:t>) and (2) the money is going to Russia (</a:t>
            </a:r>
            <a:r>
              <a:rPr lang="en-US" u="sng" dirty="0" smtClean="0">
                <a:solidFill>
                  <a:srgbClr val="FFFFFF"/>
                </a:solidFill>
              </a:rPr>
              <a:t>looks bad, smells bad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Ukraine has to solve that problem – reduce debt stock and improve the optics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Other creditors (Franklin Templeton) don’t want to subsidize Russia either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 Reduce the Debt Stock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You have to get the creditors to agree to take less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But of the 12-13 billion coming due in 2015, roughly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 billion is probably Russian</a:t>
            </a:r>
          </a:p>
          <a:p>
            <a:r>
              <a:rPr lang="en-US" dirty="0">
                <a:solidFill>
                  <a:srgbClr val="FFFFFF"/>
                </a:solidFill>
              </a:rPr>
              <a:t>O</a:t>
            </a:r>
            <a:r>
              <a:rPr lang="en-US" dirty="0" smtClean="0">
                <a:solidFill>
                  <a:srgbClr val="FFFFFF"/>
                </a:solidFill>
              </a:rPr>
              <a:t>ther creditors are not going to take a cut “voluntarily” unless Russia takes a hit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And Russia cannot be crammed down on at least $3bn b/c it owns 100% of a bond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is: What to do about Russian Creditors?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Their contracts are under English law (US dollars)</a:t>
            </a:r>
          </a:p>
          <a:p>
            <a:r>
              <a:rPr lang="en-US" dirty="0" smtClean="0"/>
              <a:t>They are going to try to accelerate and trigger cross defaults on all my debt if I don’t pay up</a:t>
            </a:r>
          </a:p>
          <a:p>
            <a:r>
              <a:rPr lang="en-US" dirty="0" smtClean="0"/>
              <a:t>So, I have to give the English judge a reason why he should not allow the triggers</a:t>
            </a:r>
          </a:p>
          <a:p>
            <a:r>
              <a:rPr lang="en-US" dirty="0" smtClean="0"/>
              <a:t>What about if I say “</a:t>
            </a:r>
            <a:r>
              <a:rPr lang="en-US" dirty="0" smtClean="0">
                <a:solidFill>
                  <a:srgbClr val="FF0000"/>
                </a:solidFill>
              </a:rPr>
              <a:t>They took my stuff (Crimea); and therefore I won’t pay until they pay me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Sovereign Control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64" r="-1064"/>
          <a:stretch>
            <a:fillRect/>
          </a:stretch>
        </p:blipFill>
        <p:spPr>
          <a:xfrm>
            <a:off x="3232372" y="1223585"/>
            <a:ext cx="5829162" cy="32058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3" y="3257039"/>
            <a:ext cx="59436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Two Rules of International Law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Rule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Countries can transfer or sell regions and their people.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Mostly stopped by 1900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Some states (and authorities, including </a:t>
            </a:r>
            <a:r>
              <a:rPr lang="en-US" dirty="0" err="1" smtClean="0">
                <a:solidFill>
                  <a:srgbClr val="FFFFFF"/>
                </a:solidFill>
              </a:rPr>
              <a:t>Vattel</a:t>
            </a:r>
            <a:r>
              <a:rPr lang="en-US" dirty="0" smtClean="0">
                <a:solidFill>
                  <a:srgbClr val="FFFFFF"/>
                </a:solidFill>
              </a:rPr>
              <a:t>) seek regional approval, but it isn’t required.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odern Principle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idea of self-determination has increasing support.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Remedial secession—free exit—may be available in situations of severe humanitarian abuse.</a:t>
            </a:r>
          </a:p>
        </p:txBody>
      </p:sp>
    </p:spTree>
    <p:extLst>
      <p:ext uri="{BB962C8B-B14F-4D97-AF65-F5344CB8AC3E}">
        <p14:creationId xmlns:p14="http://schemas.microsoft.com/office/powerpoint/2010/main" val="27356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605</Words>
  <Application>Microsoft Office PowerPoint</Application>
  <PresentationFormat>Presentación en pantalla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Office Theme</vt:lpstr>
      <vt:lpstr>A Market for Sovereign Control? Blocher &amp; Gulati</vt:lpstr>
      <vt:lpstr>Presentación de PowerPoint</vt:lpstr>
      <vt:lpstr>Presentación de PowerPoint</vt:lpstr>
      <vt:lpstr>Ukraine Needs</vt:lpstr>
      <vt:lpstr>Ukraine’s Debt Dilemma</vt:lpstr>
      <vt:lpstr>To Reduce the Debt Stock</vt:lpstr>
      <vt:lpstr>Question is: What to do about Russian Creditors?</vt:lpstr>
      <vt:lpstr>Changing Sovereign Control</vt:lpstr>
      <vt:lpstr>Two Rules of International Law</vt:lpstr>
      <vt:lpstr>The Gap Between “Sale” and “Free Exit”?</vt:lpstr>
      <vt:lpstr>The “Market” Solution</vt:lpstr>
      <vt:lpstr>Presentación de PowerPoint</vt:lpstr>
      <vt:lpstr>Some Benefits and Costs</vt:lpstr>
      <vt:lpstr>Presentación de PowerPoint</vt:lpstr>
      <vt:lpstr>Presentación de PowerPoint</vt:lpstr>
      <vt:lpstr>Our Proposal for Ukraine</vt:lpstr>
    </vt:vector>
  </TitlesOfParts>
  <Company>Duke University School of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 Gulati</dc:creator>
  <cp:lastModifiedBy>miriam</cp:lastModifiedBy>
  <cp:revision>35</cp:revision>
  <dcterms:created xsi:type="dcterms:W3CDTF">2015-02-02T00:14:52Z</dcterms:created>
  <dcterms:modified xsi:type="dcterms:W3CDTF">2015-05-07T19:36:57Z</dcterms:modified>
</cp:coreProperties>
</file>