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9" r:id="rId2"/>
    <p:sldId id="256" r:id="rId3"/>
    <p:sldId id="257" r:id="rId4"/>
    <p:sldId id="303" r:id="rId5"/>
    <p:sldId id="304" r:id="rId6"/>
    <p:sldId id="305" r:id="rId7"/>
    <p:sldId id="306" r:id="rId8"/>
    <p:sldId id="307" r:id="rId9"/>
    <p:sldId id="308" r:id="rId10"/>
    <p:sldId id="309"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02" r:id="rId4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A22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06DFE-8F3A-41C7-9CDD-A09D0DBB35A2}"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s-MX"/>
        </a:p>
      </dgm:t>
    </dgm:pt>
    <dgm:pt modelId="{555987FC-1DA6-4071-9C7E-B15C53117FA6}">
      <dgm:prSet phldrT="[Texto]"/>
      <dgm:spPr/>
      <dgm:t>
        <a:bodyPr/>
        <a:lstStyle/>
        <a:p>
          <a:r>
            <a:rPr lang="es-MX" dirty="0" smtClean="0">
              <a:latin typeface="Arial" pitchFamily="34" charset="0"/>
              <a:cs typeface="Arial" pitchFamily="34" charset="0"/>
            </a:rPr>
            <a:t>El proceso de planear, organizar, dirigir y controlar el uso de los recursos para lograr los objetivos organizacionales. </a:t>
          </a:r>
        </a:p>
        <a:p>
          <a:r>
            <a:rPr lang="es-MX" dirty="0" smtClean="0">
              <a:latin typeface="Arial" pitchFamily="34" charset="0"/>
              <a:cs typeface="Arial" pitchFamily="34" charset="0"/>
            </a:rPr>
            <a:t>Idalberto Chiavenato</a:t>
          </a:r>
          <a:endParaRPr lang="es-MX" dirty="0">
            <a:latin typeface="Arial" pitchFamily="34" charset="0"/>
            <a:cs typeface="Arial" pitchFamily="34" charset="0"/>
          </a:endParaRPr>
        </a:p>
      </dgm:t>
    </dgm:pt>
    <dgm:pt modelId="{5FA69167-537B-498F-866E-AEECA192C173}" type="parTrans" cxnId="{6E72E3ED-B4BA-4099-B3DA-886B905C6517}">
      <dgm:prSet/>
      <dgm:spPr/>
      <dgm:t>
        <a:bodyPr/>
        <a:lstStyle/>
        <a:p>
          <a:endParaRPr lang="es-MX">
            <a:latin typeface="Arial" pitchFamily="34" charset="0"/>
            <a:cs typeface="Arial" pitchFamily="34" charset="0"/>
          </a:endParaRPr>
        </a:p>
      </dgm:t>
    </dgm:pt>
    <dgm:pt modelId="{4C476E49-D5C2-448C-A1A2-AD8B34E6E644}" type="sibTrans" cxnId="{6E72E3ED-B4BA-4099-B3DA-886B905C6517}">
      <dgm:prSet/>
      <dgm:spPr/>
      <dgm:t>
        <a:bodyPr/>
        <a:lstStyle/>
        <a:p>
          <a:endParaRPr lang="es-MX">
            <a:latin typeface="Arial" pitchFamily="34" charset="0"/>
            <a:cs typeface="Arial" pitchFamily="34" charset="0"/>
          </a:endParaRPr>
        </a:p>
      </dgm:t>
    </dgm:pt>
    <dgm:pt modelId="{FC72BC75-C098-44CA-AC8D-71F655A79293}">
      <dgm:prSet phldrT="[Texto]"/>
      <dgm:spPr/>
      <dgm:t>
        <a:bodyPr/>
        <a:lstStyle/>
        <a:p>
          <a:r>
            <a:rPr lang="es-MX" dirty="0" smtClean="0">
              <a:latin typeface="Arial" pitchFamily="34" charset="0"/>
              <a:cs typeface="Arial" pitchFamily="34" charset="0"/>
            </a:rPr>
            <a:t>Coordinación de las actividades de trabajo de que se realicen de manera eficiente y eficaz con personas y a través de ellas. </a:t>
          </a:r>
        </a:p>
        <a:p>
          <a:r>
            <a:rPr lang="es-MX" dirty="0" smtClean="0">
              <a:latin typeface="Arial" pitchFamily="34" charset="0"/>
              <a:cs typeface="Arial" pitchFamily="34" charset="0"/>
            </a:rPr>
            <a:t>Robbins y Coutler</a:t>
          </a:r>
          <a:endParaRPr lang="es-MX" dirty="0">
            <a:latin typeface="Arial" pitchFamily="34" charset="0"/>
            <a:cs typeface="Arial" pitchFamily="34" charset="0"/>
          </a:endParaRPr>
        </a:p>
      </dgm:t>
    </dgm:pt>
    <dgm:pt modelId="{D9CC82BF-2252-4D2D-89FD-E215315E35A6}" type="parTrans" cxnId="{D00041A9-B586-4549-907F-84D68C7F0D76}">
      <dgm:prSet/>
      <dgm:spPr/>
      <dgm:t>
        <a:bodyPr/>
        <a:lstStyle/>
        <a:p>
          <a:endParaRPr lang="es-MX">
            <a:latin typeface="Arial" pitchFamily="34" charset="0"/>
            <a:cs typeface="Arial" pitchFamily="34" charset="0"/>
          </a:endParaRPr>
        </a:p>
      </dgm:t>
    </dgm:pt>
    <dgm:pt modelId="{D2B9C66B-EE78-4F6B-8D7B-7E8A3AAD1E60}" type="sibTrans" cxnId="{D00041A9-B586-4549-907F-84D68C7F0D76}">
      <dgm:prSet/>
      <dgm:spPr/>
      <dgm:t>
        <a:bodyPr/>
        <a:lstStyle/>
        <a:p>
          <a:endParaRPr lang="es-MX">
            <a:latin typeface="Arial" pitchFamily="34" charset="0"/>
            <a:cs typeface="Arial" pitchFamily="34" charset="0"/>
          </a:endParaRPr>
        </a:p>
      </dgm:t>
    </dgm:pt>
    <dgm:pt modelId="{ED491DFC-22DD-418B-954A-ADFC1185B906}">
      <dgm:prSet phldrT="[Texto]"/>
      <dgm:spPr/>
      <dgm:t>
        <a:bodyPr/>
        <a:lstStyle/>
        <a:p>
          <a:r>
            <a:rPr lang="es-MX" dirty="0" smtClean="0">
              <a:latin typeface="Arial" pitchFamily="34" charset="0"/>
              <a:cs typeface="Arial" pitchFamily="34" charset="0"/>
            </a:rPr>
            <a:t>El proceso de estructurar y utilizar conjuntos de recursos orientados hacia el logro de metas, para llevar a cabo las tareas en un entorno organizacional.</a:t>
          </a:r>
        </a:p>
        <a:p>
          <a:r>
            <a:rPr lang="es-MX" dirty="0" smtClean="0">
              <a:latin typeface="Arial" pitchFamily="34" charset="0"/>
              <a:cs typeface="Arial" pitchFamily="34" charset="0"/>
            </a:rPr>
            <a:t>Hitt, Black y Porter</a:t>
          </a:r>
          <a:endParaRPr lang="es-MX" dirty="0">
            <a:latin typeface="Arial" pitchFamily="34" charset="0"/>
            <a:cs typeface="Arial" pitchFamily="34" charset="0"/>
          </a:endParaRPr>
        </a:p>
      </dgm:t>
    </dgm:pt>
    <dgm:pt modelId="{D076FF38-4834-4D5D-91E8-BDF12643658C}" type="parTrans" cxnId="{9EE94346-08B7-47E9-B429-E23046C2BEE0}">
      <dgm:prSet/>
      <dgm:spPr/>
      <dgm:t>
        <a:bodyPr/>
        <a:lstStyle/>
        <a:p>
          <a:endParaRPr lang="es-MX">
            <a:latin typeface="Arial" pitchFamily="34" charset="0"/>
            <a:cs typeface="Arial" pitchFamily="34" charset="0"/>
          </a:endParaRPr>
        </a:p>
      </dgm:t>
    </dgm:pt>
    <dgm:pt modelId="{955FDC17-B559-437C-AF0F-ECCF8FCE717E}" type="sibTrans" cxnId="{9EE94346-08B7-47E9-B429-E23046C2BEE0}">
      <dgm:prSet/>
      <dgm:spPr/>
      <dgm:t>
        <a:bodyPr/>
        <a:lstStyle/>
        <a:p>
          <a:endParaRPr lang="es-MX">
            <a:latin typeface="Arial" pitchFamily="34" charset="0"/>
            <a:cs typeface="Arial" pitchFamily="34" charset="0"/>
          </a:endParaRPr>
        </a:p>
      </dgm:t>
    </dgm:pt>
    <dgm:pt modelId="{CFC732DB-0327-48C5-897D-6F493C340357}">
      <dgm:prSet phldrT="[Texto]"/>
      <dgm:spPr/>
      <dgm:t>
        <a:bodyPr/>
        <a:lstStyle/>
        <a:p>
          <a:r>
            <a:rPr lang="es-MX" dirty="0" smtClean="0">
              <a:latin typeface="Arial" pitchFamily="34" charset="0"/>
              <a:cs typeface="Arial" pitchFamily="34" charset="0"/>
            </a:rPr>
            <a:t>La administración consiste en lograr que se hagan las cosas mediante otras personas,</a:t>
          </a:r>
        </a:p>
        <a:p>
          <a:r>
            <a:rPr lang="es-MX" dirty="0" smtClean="0">
              <a:latin typeface="Arial" pitchFamily="34" charset="0"/>
              <a:cs typeface="Arial" pitchFamily="34" charset="0"/>
            </a:rPr>
            <a:t>George R. Terry </a:t>
          </a:r>
          <a:endParaRPr lang="es-MX" dirty="0">
            <a:latin typeface="Arial" pitchFamily="34" charset="0"/>
            <a:cs typeface="Arial" pitchFamily="34" charset="0"/>
          </a:endParaRPr>
        </a:p>
      </dgm:t>
    </dgm:pt>
    <dgm:pt modelId="{8572919C-AB1C-4187-A43D-53427E1F9AAC}" type="parTrans" cxnId="{D8388EEC-91F2-4BB7-9BC9-2492A5FE0024}">
      <dgm:prSet/>
      <dgm:spPr/>
      <dgm:t>
        <a:bodyPr/>
        <a:lstStyle/>
        <a:p>
          <a:endParaRPr lang="es-MX">
            <a:latin typeface="Arial" pitchFamily="34" charset="0"/>
            <a:cs typeface="Arial" pitchFamily="34" charset="0"/>
          </a:endParaRPr>
        </a:p>
      </dgm:t>
    </dgm:pt>
    <dgm:pt modelId="{FBB06F70-9798-4053-A414-3114C4F82602}" type="sibTrans" cxnId="{D8388EEC-91F2-4BB7-9BC9-2492A5FE0024}">
      <dgm:prSet/>
      <dgm:spPr/>
      <dgm:t>
        <a:bodyPr/>
        <a:lstStyle/>
        <a:p>
          <a:endParaRPr lang="es-MX">
            <a:latin typeface="Arial" pitchFamily="34" charset="0"/>
            <a:cs typeface="Arial" pitchFamily="34" charset="0"/>
          </a:endParaRPr>
        </a:p>
      </dgm:t>
    </dgm:pt>
    <dgm:pt modelId="{99973E01-775E-4DD5-AB98-FF6D24A9D7F0}">
      <dgm:prSet phldrT="[Texto]"/>
      <dgm:spPr/>
      <dgm:t>
        <a:bodyPr/>
        <a:lstStyle/>
        <a:p>
          <a:r>
            <a:rPr lang="es-MX" dirty="0" smtClean="0">
              <a:latin typeface="Arial" pitchFamily="34" charset="0"/>
              <a:cs typeface="Arial" pitchFamily="34" charset="0"/>
            </a:rPr>
            <a:t>otras</a:t>
          </a:r>
        </a:p>
      </dgm:t>
    </dgm:pt>
    <dgm:pt modelId="{EDE77292-C19C-4457-8454-72969D7FFFC5}" type="parTrans" cxnId="{AEE7B108-B261-45B6-897E-5A96AB85F23B}">
      <dgm:prSet/>
      <dgm:spPr/>
      <dgm:t>
        <a:bodyPr/>
        <a:lstStyle/>
        <a:p>
          <a:endParaRPr lang="es-MX">
            <a:latin typeface="Arial" pitchFamily="34" charset="0"/>
            <a:cs typeface="Arial" pitchFamily="34" charset="0"/>
          </a:endParaRPr>
        </a:p>
      </dgm:t>
    </dgm:pt>
    <dgm:pt modelId="{0557A95C-40C6-4046-B203-D3311CBE160B}" type="sibTrans" cxnId="{AEE7B108-B261-45B6-897E-5A96AB85F23B}">
      <dgm:prSet/>
      <dgm:spPr/>
      <dgm:t>
        <a:bodyPr/>
        <a:lstStyle/>
        <a:p>
          <a:endParaRPr lang="es-MX">
            <a:latin typeface="Arial" pitchFamily="34" charset="0"/>
            <a:cs typeface="Arial" pitchFamily="34" charset="0"/>
          </a:endParaRPr>
        </a:p>
      </dgm:t>
    </dgm:pt>
    <dgm:pt modelId="{D79E0AF2-B9D2-4B24-A92A-1AC317B813E7}" type="pres">
      <dgm:prSet presAssocID="{99706DFE-8F3A-41C7-9CDD-A09D0DBB35A2}" presName="diagram" presStyleCnt="0">
        <dgm:presLayoutVars>
          <dgm:dir/>
          <dgm:resizeHandles val="exact"/>
        </dgm:presLayoutVars>
      </dgm:prSet>
      <dgm:spPr/>
      <dgm:t>
        <a:bodyPr/>
        <a:lstStyle/>
        <a:p>
          <a:endParaRPr lang="es-MX"/>
        </a:p>
      </dgm:t>
    </dgm:pt>
    <dgm:pt modelId="{CA7CD5BF-B9E2-4A0D-A848-D11B72966451}" type="pres">
      <dgm:prSet presAssocID="{555987FC-1DA6-4071-9C7E-B15C53117FA6}" presName="node" presStyleLbl="node1" presStyleIdx="0" presStyleCnt="5">
        <dgm:presLayoutVars>
          <dgm:bulletEnabled val="1"/>
        </dgm:presLayoutVars>
      </dgm:prSet>
      <dgm:spPr/>
      <dgm:t>
        <a:bodyPr/>
        <a:lstStyle/>
        <a:p>
          <a:endParaRPr lang="es-MX"/>
        </a:p>
      </dgm:t>
    </dgm:pt>
    <dgm:pt modelId="{C7F92EBE-1A5D-4612-929F-2C648A365E1D}" type="pres">
      <dgm:prSet presAssocID="{4C476E49-D5C2-448C-A1A2-AD8B34E6E644}" presName="sibTrans" presStyleCnt="0"/>
      <dgm:spPr/>
      <dgm:t>
        <a:bodyPr/>
        <a:lstStyle/>
        <a:p>
          <a:endParaRPr lang="es-MX"/>
        </a:p>
      </dgm:t>
    </dgm:pt>
    <dgm:pt modelId="{BBC9A301-DD6B-4C12-938C-40DC8EC8B38B}" type="pres">
      <dgm:prSet presAssocID="{FC72BC75-C098-44CA-AC8D-71F655A79293}" presName="node" presStyleLbl="node1" presStyleIdx="1" presStyleCnt="5">
        <dgm:presLayoutVars>
          <dgm:bulletEnabled val="1"/>
        </dgm:presLayoutVars>
      </dgm:prSet>
      <dgm:spPr/>
      <dgm:t>
        <a:bodyPr/>
        <a:lstStyle/>
        <a:p>
          <a:endParaRPr lang="es-MX"/>
        </a:p>
      </dgm:t>
    </dgm:pt>
    <dgm:pt modelId="{ACE03116-C337-4035-B0D1-A2111612F6F4}" type="pres">
      <dgm:prSet presAssocID="{D2B9C66B-EE78-4F6B-8D7B-7E8A3AAD1E60}" presName="sibTrans" presStyleCnt="0"/>
      <dgm:spPr/>
      <dgm:t>
        <a:bodyPr/>
        <a:lstStyle/>
        <a:p>
          <a:endParaRPr lang="es-MX"/>
        </a:p>
      </dgm:t>
    </dgm:pt>
    <dgm:pt modelId="{6328D98D-68D9-4BA2-849C-0292486CB019}" type="pres">
      <dgm:prSet presAssocID="{ED491DFC-22DD-418B-954A-ADFC1185B906}" presName="node" presStyleLbl="node1" presStyleIdx="2" presStyleCnt="5">
        <dgm:presLayoutVars>
          <dgm:bulletEnabled val="1"/>
        </dgm:presLayoutVars>
      </dgm:prSet>
      <dgm:spPr/>
      <dgm:t>
        <a:bodyPr/>
        <a:lstStyle/>
        <a:p>
          <a:endParaRPr lang="es-MX"/>
        </a:p>
      </dgm:t>
    </dgm:pt>
    <dgm:pt modelId="{A810DFA3-A91B-422B-9C15-298FAF9123DC}" type="pres">
      <dgm:prSet presAssocID="{955FDC17-B559-437C-AF0F-ECCF8FCE717E}" presName="sibTrans" presStyleCnt="0"/>
      <dgm:spPr/>
      <dgm:t>
        <a:bodyPr/>
        <a:lstStyle/>
        <a:p>
          <a:endParaRPr lang="es-MX"/>
        </a:p>
      </dgm:t>
    </dgm:pt>
    <dgm:pt modelId="{C8374A70-CF91-46D7-87D7-F82DD8876485}" type="pres">
      <dgm:prSet presAssocID="{CFC732DB-0327-48C5-897D-6F493C340357}" presName="node" presStyleLbl="node1" presStyleIdx="3" presStyleCnt="5">
        <dgm:presLayoutVars>
          <dgm:bulletEnabled val="1"/>
        </dgm:presLayoutVars>
      </dgm:prSet>
      <dgm:spPr/>
      <dgm:t>
        <a:bodyPr/>
        <a:lstStyle/>
        <a:p>
          <a:endParaRPr lang="es-MX"/>
        </a:p>
      </dgm:t>
    </dgm:pt>
    <dgm:pt modelId="{72EDA867-7125-4797-B79F-A87E0EBDEA46}" type="pres">
      <dgm:prSet presAssocID="{FBB06F70-9798-4053-A414-3114C4F82602}" presName="sibTrans" presStyleCnt="0"/>
      <dgm:spPr/>
      <dgm:t>
        <a:bodyPr/>
        <a:lstStyle/>
        <a:p>
          <a:endParaRPr lang="es-MX"/>
        </a:p>
      </dgm:t>
    </dgm:pt>
    <dgm:pt modelId="{2DE1C5A7-747D-4D8E-BA87-ED272CB80A94}" type="pres">
      <dgm:prSet presAssocID="{99973E01-775E-4DD5-AB98-FF6D24A9D7F0}" presName="node" presStyleLbl="node1" presStyleIdx="4" presStyleCnt="5">
        <dgm:presLayoutVars>
          <dgm:bulletEnabled val="1"/>
        </dgm:presLayoutVars>
      </dgm:prSet>
      <dgm:spPr/>
      <dgm:t>
        <a:bodyPr/>
        <a:lstStyle/>
        <a:p>
          <a:endParaRPr lang="es-MX"/>
        </a:p>
      </dgm:t>
    </dgm:pt>
  </dgm:ptLst>
  <dgm:cxnLst>
    <dgm:cxn modelId="{D00041A9-B586-4549-907F-84D68C7F0D76}" srcId="{99706DFE-8F3A-41C7-9CDD-A09D0DBB35A2}" destId="{FC72BC75-C098-44CA-AC8D-71F655A79293}" srcOrd="1" destOrd="0" parTransId="{D9CC82BF-2252-4D2D-89FD-E215315E35A6}" sibTransId="{D2B9C66B-EE78-4F6B-8D7B-7E8A3AAD1E60}"/>
    <dgm:cxn modelId="{8CE944F4-8567-4063-99DF-9B019CE94D39}" type="presOf" srcId="{CFC732DB-0327-48C5-897D-6F493C340357}" destId="{C8374A70-CF91-46D7-87D7-F82DD8876485}" srcOrd="0" destOrd="0" presId="urn:microsoft.com/office/officeart/2005/8/layout/default#1"/>
    <dgm:cxn modelId="{AEE7B108-B261-45B6-897E-5A96AB85F23B}" srcId="{99706DFE-8F3A-41C7-9CDD-A09D0DBB35A2}" destId="{99973E01-775E-4DD5-AB98-FF6D24A9D7F0}" srcOrd="4" destOrd="0" parTransId="{EDE77292-C19C-4457-8454-72969D7FFFC5}" sibTransId="{0557A95C-40C6-4046-B203-D3311CBE160B}"/>
    <dgm:cxn modelId="{54AE5240-6FD3-4331-839A-0F00F9718B70}" type="presOf" srcId="{99706DFE-8F3A-41C7-9CDD-A09D0DBB35A2}" destId="{D79E0AF2-B9D2-4B24-A92A-1AC317B813E7}" srcOrd="0" destOrd="0" presId="urn:microsoft.com/office/officeart/2005/8/layout/default#1"/>
    <dgm:cxn modelId="{D8388EEC-91F2-4BB7-9BC9-2492A5FE0024}" srcId="{99706DFE-8F3A-41C7-9CDD-A09D0DBB35A2}" destId="{CFC732DB-0327-48C5-897D-6F493C340357}" srcOrd="3" destOrd="0" parTransId="{8572919C-AB1C-4187-A43D-53427E1F9AAC}" sibTransId="{FBB06F70-9798-4053-A414-3114C4F82602}"/>
    <dgm:cxn modelId="{F942E9CC-9C4B-4E2B-A8C5-1DBAE2150CD8}" type="presOf" srcId="{555987FC-1DA6-4071-9C7E-B15C53117FA6}" destId="{CA7CD5BF-B9E2-4A0D-A848-D11B72966451}" srcOrd="0" destOrd="0" presId="urn:microsoft.com/office/officeart/2005/8/layout/default#1"/>
    <dgm:cxn modelId="{9EE94346-08B7-47E9-B429-E23046C2BEE0}" srcId="{99706DFE-8F3A-41C7-9CDD-A09D0DBB35A2}" destId="{ED491DFC-22DD-418B-954A-ADFC1185B906}" srcOrd="2" destOrd="0" parTransId="{D076FF38-4834-4D5D-91E8-BDF12643658C}" sibTransId="{955FDC17-B559-437C-AF0F-ECCF8FCE717E}"/>
    <dgm:cxn modelId="{6E72E3ED-B4BA-4099-B3DA-886B905C6517}" srcId="{99706DFE-8F3A-41C7-9CDD-A09D0DBB35A2}" destId="{555987FC-1DA6-4071-9C7E-B15C53117FA6}" srcOrd="0" destOrd="0" parTransId="{5FA69167-537B-498F-866E-AEECA192C173}" sibTransId="{4C476E49-D5C2-448C-A1A2-AD8B34E6E644}"/>
    <dgm:cxn modelId="{A729D513-F526-483B-B428-770E7971E4AF}" type="presOf" srcId="{FC72BC75-C098-44CA-AC8D-71F655A79293}" destId="{BBC9A301-DD6B-4C12-938C-40DC8EC8B38B}" srcOrd="0" destOrd="0" presId="urn:microsoft.com/office/officeart/2005/8/layout/default#1"/>
    <dgm:cxn modelId="{8ACCD2F3-4EC4-4052-8C8F-BA7406DCDEDA}" type="presOf" srcId="{99973E01-775E-4DD5-AB98-FF6D24A9D7F0}" destId="{2DE1C5A7-747D-4D8E-BA87-ED272CB80A94}" srcOrd="0" destOrd="0" presId="urn:microsoft.com/office/officeart/2005/8/layout/default#1"/>
    <dgm:cxn modelId="{B2D7BBF0-B532-4D4C-82EF-A9240DA696F1}" type="presOf" srcId="{ED491DFC-22DD-418B-954A-ADFC1185B906}" destId="{6328D98D-68D9-4BA2-849C-0292486CB019}" srcOrd="0" destOrd="0" presId="urn:microsoft.com/office/officeart/2005/8/layout/default#1"/>
    <dgm:cxn modelId="{7E1AD229-477D-4944-9408-BCB1EDB8200F}" type="presParOf" srcId="{D79E0AF2-B9D2-4B24-A92A-1AC317B813E7}" destId="{CA7CD5BF-B9E2-4A0D-A848-D11B72966451}" srcOrd="0" destOrd="0" presId="urn:microsoft.com/office/officeart/2005/8/layout/default#1"/>
    <dgm:cxn modelId="{106362AC-9E19-45FA-B8D9-A47587863F17}" type="presParOf" srcId="{D79E0AF2-B9D2-4B24-A92A-1AC317B813E7}" destId="{C7F92EBE-1A5D-4612-929F-2C648A365E1D}" srcOrd="1" destOrd="0" presId="urn:microsoft.com/office/officeart/2005/8/layout/default#1"/>
    <dgm:cxn modelId="{F0C81204-466E-48A5-845B-5936E77EC85F}" type="presParOf" srcId="{D79E0AF2-B9D2-4B24-A92A-1AC317B813E7}" destId="{BBC9A301-DD6B-4C12-938C-40DC8EC8B38B}" srcOrd="2" destOrd="0" presId="urn:microsoft.com/office/officeart/2005/8/layout/default#1"/>
    <dgm:cxn modelId="{F57568CF-7C0F-4CFE-9893-23217550B348}" type="presParOf" srcId="{D79E0AF2-B9D2-4B24-A92A-1AC317B813E7}" destId="{ACE03116-C337-4035-B0D1-A2111612F6F4}" srcOrd="3" destOrd="0" presId="urn:microsoft.com/office/officeart/2005/8/layout/default#1"/>
    <dgm:cxn modelId="{955764CD-76A3-4EEC-877C-180DAAD18933}" type="presParOf" srcId="{D79E0AF2-B9D2-4B24-A92A-1AC317B813E7}" destId="{6328D98D-68D9-4BA2-849C-0292486CB019}" srcOrd="4" destOrd="0" presId="urn:microsoft.com/office/officeart/2005/8/layout/default#1"/>
    <dgm:cxn modelId="{F04559AA-666A-4957-9A05-58D81E16CDDA}" type="presParOf" srcId="{D79E0AF2-B9D2-4B24-A92A-1AC317B813E7}" destId="{A810DFA3-A91B-422B-9C15-298FAF9123DC}" srcOrd="5" destOrd="0" presId="urn:microsoft.com/office/officeart/2005/8/layout/default#1"/>
    <dgm:cxn modelId="{D2AC5E26-8780-4D7C-9BF4-16DA5F01F5D5}" type="presParOf" srcId="{D79E0AF2-B9D2-4B24-A92A-1AC317B813E7}" destId="{C8374A70-CF91-46D7-87D7-F82DD8876485}" srcOrd="6" destOrd="0" presId="urn:microsoft.com/office/officeart/2005/8/layout/default#1"/>
    <dgm:cxn modelId="{FBDF8206-FDF7-447D-875B-EF4363FB5C50}" type="presParOf" srcId="{D79E0AF2-B9D2-4B24-A92A-1AC317B813E7}" destId="{72EDA867-7125-4797-B79F-A87E0EBDEA46}" srcOrd="7" destOrd="0" presId="urn:microsoft.com/office/officeart/2005/8/layout/default#1"/>
    <dgm:cxn modelId="{13154FEE-7D56-4ADF-9131-8F06051680A3}" type="presParOf" srcId="{D79E0AF2-B9D2-4B24-A92A-1AC317B813E7}" destId="{2DE1C5A7-747D-4D8E-BA87-ED272CB80A94}"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06DFE-8F3A-41C7-9CDD-A09D0DBB35A2}" type="doc">
      <dgm:prSet loTypeId="urn:microsoft.com/office/officeart/2008/layout/AlternatingHexagons" loCatId="list" qsTypeId="urn:microsoft.com/office/officeart/2005/8/quickstyle/simple1" qsCatId="simple" csTypeId="urn:microsoft.com/office/officeart/2005/8/colors/colorful1#2" csCatId="colorful" phldr="1"/>
      <dgm:spPr/>
      <dgm:t>
        <a:bodyPr/>
        <a:lstStyle/>
        <a:p>
          <a:endParaRPr lang="es-MX"/>
        </a:p>
      </dgm:t>
    </dgm:pt>
    <dgm:pt modelId="{555987FC-1DA6-4071-9C7E-B15C53117FA6}">
      <dgm:prSet phldrT="[Texto]"/>
      <dgm:spPr/>
      <dgm:t>
        <a:bodyPr/>
        <a:lstStyle/>
        <a:p>
          <a:r>
            <a:rPr lang="es-MX" dirty="0" smtClean="0">
              <a:latin typeface="Arial" pitchFamily="34" charset="0"/>
              <a:cs typeface="Arial" pitchFamily="34" charset="0"/>
            </a:rPr>
            <a:t>Ciencia: </a:t>
          </a:r>
          <a:endParaRPr lang="es-MX" dirty="0">
            <a:latin typeface="Arial" pitchFamily="34" charset="0"/>
            <a:cs typeface="Arial" pitchFamily="34" charset="0"/>
          </a:endParaRPr>
        </a:p>
      </dgm:t>
    </dgm:pt>
    <dgm:pt modelId="{5FA69167-537B-498F-866E-AEECA192C173}" type="parTrans" cxnId="{6E72E3ED-B4BA-4099-B3DA-886B905C6517}">
      <dgm:prSet/>
      <dgm:spPr/>
      <dgm:t>
        <a:bodyPr/>
        <a:lstStyle/>
        <a:p>
          <a:endParaRPr lang="es-MX">
            <a:latin typeface="Arial" pitchFamily="34" charset="0"/>
            <a:cs typeface="Arial" pitchFamily="34" charset="0"/>
          </a:endParaRPr>
        </a:p>
      </dgm:t>
    </dgm:pt>
    <dgm:pt modelId="{4C476E49-D5C2-448C-A1A2-AD8B34E6E644}" type="sibTrans" cxnId="{6E72E3ED-B4BA-4099-B3DA-886B905C6517}">
      <dgm:prSet/>
      <dgm:spPr/>
      <dgm:t>
        <a:bodyPr/>
        <a:lstStyle/>
        <a:p>
          <a:r>
            <a:rPr lang="es-MX" dirty="0" smtClean="0">
              <a:latin typeface="Arial" pitchFamily="34" charset="0"/>
              <a:cs typeface="Arial" pitchFamily="34" charset="0"/>
            </a:rPr>
            <a:t>Es una ciencia porque es un conocimiento organizado (Koontz y Weihrich 1991) que sigue razonamiento científico y utilizado en la practica administrativa.</a:t>
          </a:r>
          <a:endParaRPr lang="es-MX" dirty="0">
            <a:latin typeface="Arial" pitchFamily="34" charset="0"/>
            <a:cs typeface="Arial" pitchFamily="34" charset="0"/>
          </a:endParaRPr>
        </a:p>
      </dgm:t>
    </dgm:pt>
    <dgm:pt modelId="{FC72BC75-C098-44CA-AC8D-71F655A79293}">
      <dgm:prSet phldrT="[Texto]"/>
      <dgm:spPr/>
      <dgm:t>
        <a:bodyPr/>
        <a:lstStyle/>
        <a:p>
          <a:r>
            <a:rPr lang="es-MX" dirty="0" smtClean="0">
              <a:latin typeface="Arial" pitchFamily="34" charset="0"/>
              <a:cs typeface="Arial" pitchFamily="34" charset="0"/>
            </a:rPr>
            <a:t>Técnica</a:t>
          </a:r>
          <a:endParaRPr lang="es-MX" dirty="0">
            <a:latin typeface="Arial" pitchFamily="34" charset="0"/>
            <a:cs typeface="Arial" pitchFamily="34" charset="0"/>
          </a:endParaRPr>
        </a:p>
      </dgm:t>
    </dgm:pt>
    <dgm:pt modelId="{D9CC82BF-2252-4D2D-89FD-E215315E35A6}" type="parTrans" cxnId="{D00041A9-B586-4549-907F-84D68C7F0D76}">
      <dgm:prSet/>
      <dgm:spPr/>
      <dgm:t>
        <a:bodyPr/>
        <a:lstStyle/>
        <a:p>
          <a:endParaRPr lang="es-MX">
            <a:latin typeface="Arial" pitchFamily="34" charset="0"/>
            <a:cs typeface="Arial" pitchFamily="34" charset="0"/>
          </a:endParaRPr>
        </a:p>
      </dgm:t>
    </dgm:pt>
    <dgm:pt modelId="{D2B9C66B-EE78-4F6B-8D7B-7E8A3AAD1E60}" type="sibTrans" cxnId="{D00041A9-B586-4549-907F-84D68C7F0D76}">
      <dgm:prSet/>
      <dgm:spPr/>
      <dgm:t>
        <a:bodyPr/>
        <a:lstStyle/>
        <a:p>
          <a:r>
            <a:rPr lang="es-MX" dirty="0" smtClean="0">
              <a:latin typeface="Arial" pitchFamily="34" charset="0"/>
              <a:cs typeface="Arial" pitchFamily="34" charset="0"/>
            </a:rPr>
            <a:t>Requiere habilidad, y transforma una realidad natural, sigue ciertas reglas.</a:t>
          </a:r>
          <a:endParaRPr lang="es-MX" dirty="0">
            <a:latin typeface="Arial" pitchFamily="34" charset="0"/>
            <a:cs typeface="Arial" pitchFamily="34" charset="0"/>
          </a:endParaRPr>
        </a:p>
      </dgm:t>
    </dgm:pt>
    <dgm:pt modelId="{ED491DFC-22DD-418B-954A-ADFC1185B906}">
      <dgm:prSet phldrT="[Texto]"/>
      <dgm:spPr/>
      <dgm:t>
        <a:bodyPr/>
        <a:lstStyle/>
        <a:p>
          <a:r>
            <a:rPr lang="es-MX" dirty="0" smtClean="0">
              <a:latin typeface="Arial" pitchFamily="34" charset="0"/>
              <a:cs typeface="Arial" pitchFamily="34" charset="0"/>
            </a:rPr>
            <a:t>Arte</a:t>
          </a:r>
          <a:endParaRPr lang="es-MX" dirty="0">
            <a:latin typeface="Arial" pitchFamily="34" charset="0"/>
            <a:cs typeface="Arial" pitchFamily="34" charset="0"/>
          </a:endParaRPr>
        </a:p>
      </dgm:t>
    </dgm:pt>
    <dgm:pt modelId="{D076FF38-4834-4D5D-91E8-BDF12643658C}" type="parTrans" cxnId="{9EE94346-08B7-47E9-B429-E23046C2BEE0}">
      <dgm:prSet/>
      <dgm:spPr/>
      <dgm:t>
        <a:bodyPr/>
        <a:lstStyle/>
        <a:p>
          <a:endParaRPr lang="es-MX">
            <a:latin typeface="Arial" pitchFamily="34" charset="0"/>
            <a:cs typeface="Arial" pitchFamily="34" charset="0"/>
          </a:endParaRPr>
        </a:p>
      </dgm:t>
    </dgm:pt>
    <dgm:pt modelId="{955FDC17-B559-437C-AF0F-ECCF8FCE717E}" type="sibTrans" cxnId="{9EE94346-08B7-47E9-B429-E23046C2BEE0}">
      <dgm:prSet/>
      <dgm:spPr/>
      <dgm:t>
        <a:bodyPr/>
        <a:lstStyle/>
        <a:p>
          <a:r>
            <a:rPr lang="es-MX" dirty="0" smtClean="0">
              <a:latin typeface="Arial" pitchFamily="34" charset="0"/>
              <a:cs typeface="Arial" pitchFamily="34" charset="0"/>
            </a:rPr>
            <a:t>Aplicación personal de sus conocimientos con destreza, que originan y utilizan talento humano.</a:t>
          </a:r>
          <a:endParaRPr lang="es-MX" dirty="0">
            <a:latin typeface="Arial" pitchFamily="34" charset="0"/>
            <a:cs typeface="Arial" pitchFamily="34" charset="0"/>
          </a:endParaRPr>
        </a:p>
      </dgm:t>
    </dgm:pt>
    <dgm:pt modelId="{0625DA20-38C2-476D-915C-3A7B927A2181}" type="pres">
      <dgm:prSet presAssocID="{99706DFE-8F3A-41C7-9CDD-A09D0DBB35A2}" presName="Name0" presStyleCnt="0">
        <dgm:presLayoutVars>
          <dgm:chMax/>
          <dgm:chPref/>
          <dgm:dir/>
          <dgm:animLvl val="lvl"/>
        </dgm:presLayoutVars>
      </dgm:prSet>
      <dgm:spPr/>
      <dgm:t>
        <a:bodyPr/>
        <a:lstStyle/>
        <a:p>
          <a:endParaRPr lang="es-MX"/>
        </a:p>
      </dgm:t>
    </dgm:pt>
    <dgm:pt modelId="{445924CB-56C4-43CB-A4CD-EC1B10E36D88}" type="pres">
      <dgm:prSet presAssocID="{555987FC-1DA6-4071-9C7E-B15C53117FA6}" presName="composite" presStyleCnt="0"/>
      <dgm:spPr/>
    </dgm:pt>
    <dgm:pt modelId="{61599680-AAEF-4373-BDB3-167C3F747751}" type="pres">
      <dgm:prSet presAssocID="{555987FC-1DA6-4071-9C7E-B15C53117FA6}" presName="Parent1" presStyleLbl="node1" presStyleIdx="0" presStyleCnt="6">
        <dgm:presLayoutVars>
          <dgm:chMax val="1"/>
          <dgm:chPref val="1"/>
          <dgm:bulletEnabled val="1"/>
        </dgm:presLayoutVars>
      </dgm:prSet>
      <dgm:spPr/>
      <dgm:t>
        <a:bodyPr/>
        <a:lstStyle/>
        <a:p>
          <a:endParaRPr lang="es-MX"/>
        </a:p>
      </dgm:t>
    </dgm:pt>
    <dgm:pt modelId="{3B401DA5-B12A-4CFA-8183-A5068F0A85E0}" type="pres">
      <dgm:prSet presAssocID="{555987FC-1DA6-4071-9C7E-B15C53117FA6}" presName="Childtext1" presStyleLbl="revTx" presStyleIdx="0" presStyleCnt="3">
        <dgm:presLayoutVars>
          <dgm:chMax val="0"/>
          <dgm:chPref val="0"/>
          <dgm:bulletEnabled val="1"/>
        </dgm:presLayoutVars>
      </dgm:prSet>
      <dgm:spPr/>
    </dgm:pt>
    <dgm:pt modelId="{A2B9710C-88E2-47D2-864F-6A4527B240A6}" type="pres">
      <dgm:prSet presAssocID="{555987FC-1DA6-4071-9C7E-B15C53117FA6}" presName="BalanceSpacing" presStyleCnt="0"/>
      <dgm:spPr/>
    </dgm:pt>
    <dgm:pt modelId="{7D518831-774C-4FEC-9ECC-0488F421B9FC}" type="pres">
      <dgm:prSet presAssocID="{555987FC-1DA6-4071-9C7E-B15C53117FA6}" presName="BalanceSpacing1" presStyleCnt="0"/>
      <dgm:spPr/>
    </dgm:pt>
    <dgm:pt modelId="{20976D54-EC3F-476F-9CD1-85861E05958A}" type="pres">
      <dgm:prSet presAssocID="{4C476E49-D5C2-448C-A1A2-AD8B34E6E644}" presName="Accent1Text" presStyleLbl="node1" presStyleIdx="1" presStyleCnt="6"/>
      <dgm:spPr/>
      <dgm:t>
        <a:bodyPr/>
        <a:lstStyle/>
        <a:p>
          <a:endParaRPr lang="es-MX"/>
        </a:p>
      </dgm:t>
    </dgm:pt>
    <dgm:pt modelId="{3A1B9879-B9D8-4F43-A887-C50BB5F198AA}" type="pres">
      <dgm:prSet presAssocID="{4C476E49-D5C2-448C-A1A2-AD8B34E6E644}" presName="spaceBetweenRectangles" presStyleCnt="0"/>
      <dgm:spPr/>
    </dgm:pt>
    <dgm:pt modelId="{75DB752B-556C-44F6-8F03-37EE7EC86E77}" type="pres">
      <dgm:prSet presAssocID="{FC72BC75-C098-44CA-AC8D-71F655A79293}" presName="composite" presStyleCnt="0"/>
      <dgm:spPr/>
    </dgm:pt>
    <dgm:pt modelId="{BA777408-C8C6-4427-8668-D454A1939DD1}" type="pres">
      <dgm:prSet presAssocID="{FC72BC75-C098-44CA-AC8D-71F655A79293}" presName="Parent1" presStyleLbl="node1" presStyleIdx="2" presStyleCnt="6">
        <dgm:presLayoutVars>
          <dgm:chMax val="1"/>
          <dgm:chPref val="1"/>
          <dgm:bulletEnabled val="1"/>
        </dgm:presLayoutVars>
      </dgm:prSet>
      <dgm:spPr/>
      <dgm:t>
        <a:bodyPr/>
        <a:lstStyle/>
        <a:p>
          <a:endParaRPr lang="es-MX"/>
        </a:p>
      </dgm:t>
    </dgm:pt>
    <dgm:pt modelId="{512ECB96-C605-49D0-85B1-83DCA1D1DE92}" type="pres">
      <dgm:prSet presAssocID="{FC72BC75-C098-44CA-AC8D-71F655A79293}" presName="Childtext1" presStyleLbl="revTx" presStyleIdx="1" presStyleCnt="3">
        <dgm:presLayoutVars>
          <dgm:chMax val="0"/>
          <dgm:chPref val="0"/>
          <dgm:bulletEnabled val="1"/>
        </dgm:presLayoutVars>
      </dgm:prSet>
      <dgm:spPr/>
    </dgm:pt>
    <dgm:pt modelId="{0F091249-089B-4A24-9976-0BB7E3782E36}" type="pres">
      <dgm:prSet presAssocID="{FC72BC75-C098-44CA-AC8D-71F655A79293}" presName="BalanceSpacing" presStyleCnt="0"/>
      <dgm:spPr/>
    </dgm:pt>
    <dgm:pt modelId="{B39C704E-6FE1-4666-96CE-9776A9BD9D73}" type="pres">
      <dgm:prSet presAssocID="{FC72BC75-C098-44CA-AC8D-71F655A79293}" presName="BalanceSpacing1" presStyleCnt="0"/>
      <dgm:spPr/>
    </dgm:pt>
    <dgm:pt modelId="{7921626C-C5F2-40B6-8608-571E1821AB80}" type="pres">
      <dgm:prSet presAssocID="{D2B9C66B-EE78-4F6B-8D7B-7E8A3AAD1E60}" presName="Accent1Text" presStyleLbl="node1" presStyleIdx="3" presStyleCnt="6"/>
      <dgm:spPr/>
      <dgm:t>
        <a:bodyPr/>
        <a:lstStyle/>
        <a:p>
          <a:endParaRPr lang="es-MX"/>
        </a:p>
      </dgm:t>
    </dgm:pt>
    <dgm:pt modelId="{E209815D-EB00-428C-847D-2CEA434157D2}" type="pres">
      <dgm:prSet presAssocID="{D2B9C66B-EE78-4F6B-8D7B-7E8A3AAD1E60}" presName="spaceBetweenRectangles" presStyleCnt="0"/>
      <dgm:spPr/>
    </dgm:pt>
    <dgm:pt modelId="{C562FC08-E7D8-4F95-AC0C-658F17B16BE1}" type="pres">
      <dgm:prSet presAssocID="{ED491DFC-22DD-418B-954A-ADFC1185B906}" presName="composite" presStyleCnt="0"/>
      <dgm:spPr/>
    </dgm:pt>
    <dgm:pt modelId="{E24A4234-3923-4A06-8B72-7CA0761FFF63}" type="pres">
      <dgm:prSet presAssocID="{ED491DFC-22DD-418B-954A-ADFC1185B906}" presName="Parent1" presStyleLbl="node1" presStyleIdx="4" presStyleCnt="6">
        <dgm:presLayoutVars>
          <dgm:chMax val="1"/>
          <dgm:chPref val="1"/>
          <dgm:bulletEnabled val="1"/>
        </dgm:presLayoutVars>
      </dgm:prSet>
      <dgm:spPr/>
      <dgm:t>
        <a:bodyPr/>
        <a:lstStyle/>
        <a:p>
          <a:endParaRPr lang="es-MX"/>
        </a:p>
      </dgm:t>
    </dgm:pt>
    <dgm:pt modelId="{0DA2A8B8-1F25-4524-B320-BC35BECB588E}" type="pres">
      <dgm:prSet presAssocID="{ED491DFC-22DD-418B-954A-ADFC1185B906}" presName="Childtext1" presStyleLbl="revTx" presStyleIdx="2" presStyleCnt="3">
        <dgm:presLayoutVars>
          <dgm:chMax val="0"/>
          <dgm:chPref val="0"/>
          <dgm:bulletEnabled val="1"/>
        </dgm:presLayoutVars>
      </dgm:prSet>
      <dgm:spPr/>
    </dgm:pt>
    <dgm:pt modelId="{9DAA9963-FEA5-42AE-9F3C-07D4C1D1028C}" type="pres">
      <dgm:prSet presAssocID="{ED491DFC-22DD-418B-954A-ADFC1185B906}" presName="BalanceSpacing" presStyleCnt="0"/>
      <dgm:spPr/>
    </dgm:pt>
    <dgm:pt modelId="{7B75BE75-B1C9-4C32-A944-C76D5F8801F2}" type="pres">
      <dgm:prSet presAssocID="{ED491DFC-22DD-418B-954A-ADFC1185B906}" presName="BalanceSpacing1" presStyleCnt="0"/>
      <dgm:spPr/>
    </dgm:pt>
    <dgm:pt modelId="{698B4B68-5058-4B00-A486-496C7B619758}" type="pres">
      <dgm:prSet presAssocID="{955FDC17-B559-437C-AF0F-ECCF8FCE717E}" presName="Accent1Text" presStyleLbl="node1" presStyleIdx="5" presStyleCnt="6" custLinFactNeighborX="2835" custLinFactNeighborY="3930"/>
      <dgm:spPr/>
      <dgm:t>
        <a:bodyPr/>
        <a:lstStyle/>
        <a:p>
          <a:endParaRPr lang="es-MX"/>
        </a:p>
      </dgm:t>
    </dgm:pt>
  </dgm:ptLst>
  <dgm:cxnLst>
    <dgm:cxn modelId="{9EE94346-08B7-47E9-B429-E23046C2BEE0}" srcId="{99706DFE-8F3A-41C7-9CDD-A09D0DBB35A2}" destId="{ED491DFC-22DD-418B-954A-ADFC1185B906}" srcOrd="2" destOrd="0" parTransId="{D076FF38-4834-4D5D-91E8-BDF12643658C}" sibTransId="{955FDC17-B559-437C-AF0F-ECCF8FCE717E}"/>
    <dgm:cxn modelId="{6E72E3ED-B4BA-4099-B3DA-886B905C6517}" srcId="{99706DFE-8F3A-41C7-9CDD-A09D0DBB35A2}" destId="{555987FC-1DA6-4071-9C7E-B15C53117FA6}" srcOrd="0" destOrd="0" parTransId="{5FA69167-537B-498F-866E-AEECA192C173}" sibTransId="{4C476E49-D5C2-448C-A1A2-AD8B34E6E644}"/>
    <dgm:cxn modelId="{D00041A9-B586-4549-907F-84D68C7F0D76}" srcId="{99706DFE-8F3A-41C7-9CDD-A09D0DBB35A2}" destId="{FC72BC75-C098-44CA-AC8D-71F655A79293}" srcOrd="1" destOrd="0" parTransId="{D9CC82BF-2252-4D2D-89FD-E215315E35A6}" sibTransId="{D2B9C66B-EE78-4F6B-8D7B-7E8A3AAD1E60}"/>
    <dgm:cxn modelId="{ED086A0D-9E39-4278-A5EE-DC2F361DF9E2}" type="presOf" srcId="{99706DFE-8F3A-41C7-9CDD-A09D0DBB35A2}" destId="{0625DA20-38C2-476D-915C-3A7B927A2181}" srcOrd="0" destOrd="0" presId="urn:microsoft.com/office/officeart/2008/layout/AlternatingHexagons"/>
    <dgm:cxn modelId="{6D045181-1400-4244-9A17-85B9C36537CB}" type="presOf" srcId="{955FDC17-B559-437C-AF0F-ECCF8FCE717E}" destId="{698B4B68-5058-4B00-A486-496C7B619758}" srcOrd="0" destOrd="0" presId="urn:microsoft.com/office/officeart/2008/layout/AlternatingHexagons"/>
    <dgm:cxn modelId="{EF937EC6-7D93-4C45-AAF8-39A997940D24}" type="presOf" srcId="{4C476E49-D5C2-448C-A1A2-AD8B34E6E644}" destId="{20976D54-EC3F-476F-9CD1-85861E05958A}" srcOrd="0" destOrd="0" presId="urn:microsoft.com/office/officeart/2008/layout/AlternatingHexagons"/>
    <dgm:cxn modelId="{9B9AC58D-ED26-4BB1-A1CD-0AC03A84FA2E}" type="presOf" srcId="{555987FC-1DA6-4071-9C7E-B15C53117FA6}" destId="{61599680-AAEF-4373-BDB3-167C3F747751}" srcOrd="0" destOrd="0" presId="urn:microsoft.com/office/officeart/2008/layout/AlternatingHexagons"/>
    <dgm:cxn modelId="{4E2AC0A3-C073-42CB-B851-2203FDD97DA7}" type="presOf" srcId="{ED491DFC-22DD-418B-954A-ADFC1185B906}" destId="{E24A4234-3923-4A06-8B72-7CA0761FFF63}" srcOrd="0" destOrd="0" presId="urn:microsoft.com/office/officeart/2008/layout/AlternatingHexagons"/>
    <dgm:cxn modelId="{4541D910-B6AE-412C-874F-3CDC8529CA71}" type="presOf" srcId="{FC72BC75-C098-44CA-AC8D-71F655A79293}" destId="{BA777408-C8C6-4427-8668-D454A1939DD1}" srcOrd="0" destOrd="0" presId="urn:microsoft.com/office/officeart/2008/layout/AlternatingHexagons"/>
    <dgm:cxn modelId="{F7B4F9E9-A167-4D66-8D50-CC5856E6F816}" type="presOf" srcId="{D2B9C66B-EE78-4F6B-8D7B-7E8A3AAD1E60}" destId="{7921626C-C5F2-40B6-8608-571E1821AB80}" srcOrd="0" destOrd="0" presId="urn:microsoft.com/office/officeart/2008/layout/AlternatingHexagons"/>
    <dgm:cxn modelId="{D7E45C11-F968-48C5-9876-91EA40116F1E}" type="presParOf" srcId="{0625DA20-38C2-476D-915C-3A7B927A2181}" destId="{445924CB-56C4-43CB-A4CD-EC1B10E36D88}" srcOrd="0" destOrd="0" presId="urn:microsoft.com/office/officeart/2008/layout/AlternatingHexagons"/>
    <dgm:cxn modelId="{992BFD50-5D78-4EE7-BEC2-28521933728A}" type="presParOf" srcId="{445924CB-56C4-43CB-A4CD-EC1B10E36D88}" destId="{61599680-AAEF-4373-BDB3-167C3F747751}" srcOrd="0" destOrd="0" presId="urn:microsoft.com/office/officeart/2008/layout/AlternatingHexagons"/>
    <dgm:cxn modelId="{C5894C13-A9B2-41EE-B0B1-EF6D1A6006EE}" type="presParOf" srcId="{445924CB-56C4-43CB-A4CD-EC1B10E36D88}" destId="{3B401DA5-B12A-4CFA-8183-A5068F0A85E0}" srcOrd="1" destOrd="0" presId="urn:microsoft.com/office/officeart/2008/layout/AlternatingHexagons"/>
    <dgm:cxn modelId="{CCFAB643-67D7-4126-8757-00BAF24BA89E}" type="presParOf" srcId="{445924CB-56C4-43CB-A4CD-EC1B10E36D88}" destId="{A2B9710C-88E2-47D2-864F-6A4527B240A6}" srcOrd="2" destOrd="0" presId="urn:microsoft.com/office/officeart/2008/layout/AlternatingHexagons"/>
    <dgm:cxn modelId="{4B35EFD0-5F5A-4456-B906-163CE751EFBE}" type="presParOf" srcId="{445924CB-56C4-43CB-A4CD-EC1B10E36D88}" destId="{7D518831-774C-4FEC-9ECC-0488F421B9FC}" srcOrd="3" destOrd="0" presId="urn:microsoft.com/office/officeart/2008/layout/AlternatingHexagons"/>
    <dgm:cxn modelId="{EA8AE683-B937-4F43-A4A4-4F1153AD23EA}" type="presParOf" srcId="{445924CB-56C4-43CB-A4CD-EC1B10E36D88}" destId="{20976D54-EC3F-476F-9CD1-85861E05958A}" srcOrd="4" destOrd="0" presId="urn:microsoft.com/office/officeart/2008/layout/AlternatingHexagons"/>
    <dgm:cxn modelId="{D48E32B7-25D1-49A8-885F-0FC652E399DD}" type="presParOf" srcId="{0625DA20-38C2-476D-915C-3A7B927A2181}" destId="{3A1B9879-B9D8-4F43-A887-C50BB5F198AA}" srcOrd="1" destOrd="0" presId="urn:microsoft.com/office/officeart/2008/layout/AlternatingHexagons"/>
    <dgm:cxn modelId="{063C80CA-661D-4309-8BE7-481B87DD4A8B}" type="presParOf" srcId="{0625DA20-38C2-476D-915C-3A7B927A2181}" destId="{75DB752B-556C-44F6-8F03-37EE7EC86E77}" srcOrd="2" destOrd="0" presId="urn:microsoft.com/office/officeart/2008/layout/AlternatingHexagons"/>
    <dgm:cxn modelId="{B2BAA2E1-05D5-4C27-ACA1-309D4086A5A8}" type="presParOf" srcId="{75DB752B-556C-44F6-8F03-37EE7EC86E77}" destId="{BA777408-C8C6-4427-8668-D454A1939DD1}" srcOrd="0" destOrd="0" presId="urn:microsoft.com/office/officeart/2008/layout/AlternatingHexagons"/>
    <dgm:cxn modelId="{C6F55A9D-CA6E-44DA-B909-E4F1C3F509D6}" type="presParOf" srcId="{75DB752B-556C-44F6-8F03-37EE7EC86E77}" destId="{512ECB96-C605-49D0-85B1-83DCA1D1DE92}" srcOrd="1" destOrd="0" presId="urn:microsoft.com/office/officeart/2008/layout/AlternatingHexagons"/>
    <dgm:cxn modelId="{06376A9D-4444-47A4-A4B1-C5EC7F722EB4}" type="presParOf" srcId="{75DB752B-556C-44F6-8F03-37EE7EC86E77}" destId="{0F091249-089B-4A24-9976-0BB7E3782E36}" srcOrd="2" destOrd="0" presId="urn:microsoft.com/office/officeart/2008/layout/AlternatingHexagons"/>
    <dgm:cxn modelId="{1F8B2DF5-965B-4918-B718-5A1433361F13}" type="presParOf" srcId="{75DB752B-556C-44F6-8F03-37EE7EC86E77}" destId="{B39C704E-6FE1-4666-96CE-9776A9BD9D73}" srcOrd="3" destOrd="0" presId="urn:microsoft.com/office/officeart/2008/layout/AlternatingHexagons"/>
    <dgm:cxn modelId="{2AFBD83F-521D-4F21-A0DF-BDE76BC47F34}" type="presParOf" srcId="{75DB752B-556C-44F6-8F03-37EE7EC86E77}" destId="{7921626C-C5F2-40B6-8608-571E1821AB80}" srcOrd="4" destOrd="0" presId="urn:microsoft.com/office/officeart/2008/layout/AlternatingHexagons"/>
    <dgm:cxn modelId="{8D894111-F3A5-4B9D-A97B-50D682753E21}" type="presParOf" srcId="{0625DA20-38C2-476D-915C-3A7B927A2181}" destId="{E209815D-EB00-428C-847D-2CEA434157D2}" srcOrd="3" destOrd="0" presId="urn:microsoft.com/office/officeart/2008/layout/AlternatingHexagons"/>
    <dgm:cxn modelId="{668C0040-509E-4C74-97DE-F9B18D7130E2}" type="presParOf" srcId="{0625DA20-38C2-476D-915C-3A7B927A2181}" destId="{C562FC08-E7D8-4F95-AC0C-658F17B16BE1}" srcOrd="4" destOrd="0" presId="urn:microsoft.com/office/officeart/2008/layout/AlternatingHexagons"/>
    <dgm:cxn modelId="{E2C9F9F8-2B55-4FD2-ACD3-F150529C0AD7}" type="presParOf" srcId="{C562FC08-E7D8-4F95-AC0C-658F17B16BE1}" destId="{E24A4234-3923-4A06-8B72-7CA0761FFF63}" srcOrd="0" destOrd="0" presId="urn:microsoft.com/office/officeart/2008/layout/AlternatingHexagons"/>
    <dgm:cxn modelId="{479843D2-DCE4-4516-BCE5-8553D4CE0826}" type="presParOf" srcId="{C562FC08-E7D8-4F95-AC0C-658F17B16BE1}" destId="{0DA2A8B8-1F25-4524-B320-BC35BECB588E}" srcOrd="1" destOrd="0" presId="urn:microsoft.com/office/officeart/2008/layout/AlternatingHexagons"/>
    <dgm:cxn modelId="{95728213-FE67-4618-881C-83BFA5C71BF3}" type="presParOf" srcId="{C562FC08-E7D8-4F95-AC0C-658F17B16BE1}" destId="{9DAA9963-FEA5-42AE-9F3C-07D4C1D1028C}" srcOrd="2" destOrd="0" presId="urn:microsoft.com/office/officeart/2008/layout/AlternatingHexagons"/>
    <dgm:cxn modelId="{C91E32F9-62BA-4754-A860-5929437762CD}" type="presParOf" srcId="{C562FC08-E7D8-4F95-AC0C-658F17B16BE1}" destId="{7B75BE75-B1C9-4C32-A944-C76D5F8801F2}" srcOrd="3" destOrd="0" presId="urn:microsoft.com/office/officeart/2008/layout/AlternatingHexagons"/>
    <dgm:cxn modelId="{8818D362-291B-4F6E-9DF5-6DB7AD6305EE}" type="presParOf" srcId="{C562FC08-E7D8-4F95-AC0C-658F17B16BE1}" destId="{698B4B68-5058-4B00-A486-496C7B619758}"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CD5BF-B9E2-4A0D-A848-D11B72966451}">
      <dsp:nvSpPr>
        <dsp:cNvPr id="0" name=""/>
        <dsp:cNvSpPr/>
      </dsp:nvSpPr>
      <dsp:spPr>
        <a:xfrm>
          <a:off x="1235933" y="3237"/>
          <a:ext cx="2778062" cy="166683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pitchFamily="34" charset="0"/>
              <a:cs typeface="Arial" pitchFamily="34" charset="0"/>
            </a:rPr>
            <a:t>El proceso de planear, organizar, dirigir y controlar el uso de los recursos para lograr los objetivos organizacionales. </a:t>
          </a:r>
        </a:p>
        <a:p>
          <a:pPr lvl="0" algn="ctr" defTabSz="666750">
            <a:lnSpc>
              <a:spcPct val="90000"/>
            </a:lnSpc>
            <a:spcBef>
              <a:spcPct val="0"/>
            </a:spcBef>
            <a:spcAft>
              <a:spcPct val="35000"/>
            </a:spcAft>
          </a:pPr>
          <a:r>
            <a:rPr lang="es-MX" sz="1500" kern="1200" dirty="0" smtClean="0">
              <a:latin typeface="Arial" pitchFamily="34" charset="0"/>
              <a:cs typeface="Arial" pitchFamily="34" charset="0"/>
            </a:rPr>
            <a:t>Idalberto Chiavenato</a:t>
          </a:r>
          <a:endParaRPr lang="es-MX" sz="1500" kern="1200" dirty="0">
            <a:latin typeface="Arial" pitchFamily="34" charset="0"/>
            <a:cs typeface="Arial" pitchFamily="34" charset="0"/>
          </a:endParaRPr>
        </a:p>
      </dsp:txBody>
      <dsp:txXfrm>
        <a:off x="1235933" y="3237"/>
        <a:ext cx="2778062" cy="1666837"/>
      </dsp:txXfrm>
    </dsp:sp>
    <dsp:sp modelId="{BBC9A301-DD6B-4C12-938C-40DC8EC8B38B}">
      <dsp:nvSpPr>
        <dsp:cNvPr id="0" name=""/>
        <dsp:cNvSpPr/>
      </dsp:nvSpPr>
      <dsp:spPr>
        <a:xfrm>
          <a:off x="4291803" y="3237"/>
          <a:ext cx="2778062" cy="166683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pitchFamily="34" charset="0"/>
              <a:cs typeface="Arial" pitchFamily="34" charset="0"/>
            </a:rPr>
            <a:t>Coordinación de las actividades de trabajo de que se realicen de manera eficiente y eficaz con personas y a través de ellas. </a:t>
          </a:r>
        </a:p>
        <a:p>
          <a:pPr lvl="0" algn="ctr" defTabSz="666750">
            <a:lnSpc>
              <a:spcPct val="90000"/>
            </a:lnSpc>
            <a:spcBef>
              <a:spcPct val="0"/>
            </a:spcBef>
            <a:spcAft>
              <a:spcPct val="35000"/>
            </a:spcAft>
          </a:pPr>
          <a:r>
            <a:rPr lang="es-MX" sz="1500" kern="1200" dirty="0" err="1" smtClean="0">
              <a:latin typeface="Arial" pitchFamily="34" charset="0"/>
              <a:cs typeface="Arial" pitchFamily="34" charset="0"/>
            </a:rPr>
            <a:t>Robbins</a:t>
          </a:r>
          <a:r>
            <a:rPr lang="es-MX" sz="1500" kern="1200" dirty="0" smtClean="0">
              <a:latin typeface="Arial" pitchFamily="34" charset="0"/>
              <a:cs typeface="Arial" pitchFamily="34" charset="0"/>
            </a:rPr>
            <a:t> y </a:t>
          </a:r>
          <a:r>
            <a:rPr lang="es-MX" sz="1500" kern="1200" dirty="0" err="1" smtClean="0">
              <a:latin typeface="Arial" pitchFamily="34" charset="0"/>
              <a:cs typeface="Arial" pitchFamily="34" charset="0"/>
            </a:rPr>
            <a:t>Coutler</a:t>
          </a:r>
          <a:endParaRPr lang="es-MX" sz="1500" kern="1200" dirty="0">
            <a:latin typeface="Arial" pitchFamily="34" charset="0"/>
            <a:cs typeface="Arial" pitchFamily="34" charset="0"/>
          </a:endParaRPr>
        </a:p>
      </dsp:txBody>
      <dsp:txXfrm>
        <a:off x="4291803" y="3237"/>
        <a:ext cx="2778062" cy="1666837"/>
      </dsp:txXfrm>
    </dsp:sp>
    <dsp:sp modelId="{6328D98D-68D9-4BA2-849C-0292486CB019}">
      <dsp:nvSpPr>
        <dsp:cNvPr id="0" name=""/>
        <dsp:cNvSpPr/>
      </dsp:nvSpPr>
      <dsp:spPr>
        <a:xfrm>
          <a:off x="1235933" y="1947881"/>
          <a:ext cx="2778062" cy="166683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pitchFamily="34" charset="0"/>
              <a:cs typeface="Arial" pitchFamily="34" charset="0"/>
            </a:rPr>
            <a:t>El proceso de estructurar y utilizar conjuntos de recursos orientados hacia el logro de metas, para llevar a cabo las tareas en un entorno organizacional.</a:t>
          </a:r>
        </a:p>
        <a:p>
          <a:pPr lvl="0" algn="ctr" defTabSz="666750">
            <a:lnSpc>
              <a:spcPct val="90000"/>
            </a:lnSpc>
            <a:spcBef>
              <a:spcPct val="0"/>
            </a:spcBef>
            <a:spcAft>
              <a:spcPct val="35000"/>
            </a:spcAft>
          </a:pPr>
          <a:r>
            <a:rPr lang="es-MX" sz="1500" kern="1200" dirty="0" err="1" smtClean="0">
              <a:latin typeface="Arial" pitchFamily="34" charset="0"/>
              <a:cs typeface="Arial" pitchFamily="34" charset="0"/>
            </a:rPr>
            <a:t>Hitt</a:t>
          </a:r>
          <a:r>
            <a:rPr lang="es-MX" sz="1500" kern="1200" dirty="0" smtClean="0">
              <a:latin typeface="Arial" pitchFamily="34" charset="0"/>
              <a:cs typeface="Arial" pitchFamily="34" charset="0"/>
            </a:rPr>
            <a:t>, Black y </a:t>
          </a:r>
          <a:r>
            <a:rPr lang="es-MX" sz="1500" kern="1200" dirty="0" err="1" smtClean="0">
              <a:latin typeface="Arial" pitchFamily="34" charset="0"/>
              <a:cs typeface="Arial" pitchFamily="34" charset="0"/>
            </a:rPr>
            <a:t>Porter</a:t>
          </a:r>
          <a:endParaRPr lang="es-MX" sz="1500" kern="1200" dirty="0">
            <a:latin typeface="Arial" pitchFamily="34" charset="0"/>
            <a:cs typeface="Arial" pitchFamily="34" charset="0"/>
          </a:endParaRPr>
        </a:p>
      </dsp:txBody>
      <dsp:txXfrm>
        <a:off x="1235933" y="1947881"/>
        <a:ext cx="2778062" cy="1666837"/>
      </dsp:txXfrm>
    </dsp:sp>
    <dsp:sp modelId="{C8374A70-CF91-46D7-87D7-F82DD8876485}">
      <dsp:nvSpPr>
        <dsp:cNvPr id="0" name=""/>
        <dsp:cNvSpPr/>
      </dsp:nvSpPr>
      <dsp:spPr>
        <a:xfrm>
          <a:off x="4291803" y="1947881"/>
          <a:ext cx="2778062" cy="16668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pitchFamily="34" charset="0"/>
              <a:cs typeface="Arial" pitchFamily="34" charset="0"/>
            </a:rPr>
            <a:t>La administración consiste en lograr que se hagan las cosas mediante otras personas,</a:t>
          </a:r>
        </a:p>
        <a:p>
          <a:pPr lvl="0" algn="ctr" defTabSz="666750">
            <a:lnSpc>
              <a:spcPct val="90000"/>
            </a:lnSpc>
            <a:spcBef>
              <a:spcPct val="0"/>
            </a:spcBef>
            <a:spcAft>
              <a:spcPct val="35000"/>
            </a:spcAft>
          </a:pPr>
          <a:r>
            <a:rPr lang="es-MX" sz="1500" kern="1200" dirty="0" smtClean="0">
              <a:latin typeface="Arial" pitchFamily="34" charset="0"/>
              <a:cs typeface="Arial" pitchFamily="34" charset="0"/>
            </a:rPr>
            <a:t>George R. Terry </a:t>
          </a:r>
          <a:endParaRPr lang="es-MX" sz="1500" kern="1200" dirty="0">
            <a:latin typeface="Arial" pitchFamily="34" charset="0"/>
            <a:cs typeface="Arial" pitchFamily="34" charset="0"/>
          </a:endParaRPr>
        </a:p>
      </dsp:txBody>
      <dsp:txXfrm>
        <a:off x="4291803" y="1947881"/>
        <a:ext cx="2778062" cy="1666837"/>
      </dsp:txXfrm>
    </dsp:sp>
    <dsp:sp modelId="{2DE1C5A7-747D-4D8E-BA87-ED272CB80A94}">
      <dsp:nvSpPr>
        <dsp:cNvPr id="0" name=""/>
        <dsp:cNvSpPr/>
      </dsp:nvSpPr>
      <dsp:spPr>
        <a:xfrm>
          <a:off x="2763868" y="3892525"/>
          <a:ext cx="2778062" cy="166683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latin typeface="Arial" pitchFamily="34" charset="0"/>
              <a:cs typeface="Arial" pitchFamily="34" charset="0"/>
            </a:rPr>
            <a:t>otras</a:t>
          </a:r>
        </a:p>
      </dsp:txBody>
      <dsp:txXfrm>
        <a:off x="2763868" y="3892525"/>
        <a:ext cx="2778062" cy="1666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E030AB-407D-41E9-AA2F-25FA29DF3840}" type="datetimeFigureOut">
              <a:rPr lang="es-MX" smtClean="0"/>
              <a:pPr/>
              <a:t>30/06/2015</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0B039B-4AAC-4F57-88C6-E414960BD0EA}" type="slidenum">
              <a:rPr lang="es-MX" smtClean="0"/>
              <a:pPr/>
              <a:t>‹Nº›</a:t>
            </a:fld>
            <a:endParaRPr lang="es-MX" dirty="0"/>
          </a:p>
        </p:txBody>
      </p:sp>
    </p:spTree>
    <p:extLst>
      <p:ext uri="{BB962C8B-B14F-4D97-AF65-F5344CB8AC3E}">
        <p14:creationId xmlns:p14="http://schemas.microsoft.com/office/powerpoint/2010/main" xmlns="" val="307098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23556"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081EAFA-1B66-48EB-B292-11C7B38A90B0}" type="slidenum">
              <a:rPr smtClean="0"/>
              <a:pPr fontAlgn="base">
                <a:spcBef>
                  <a:spcPct val="0"/>
                </a:spcBef>
                <a:spcAft>
                  <a:spcPct val="0"/>
                </a:spcAft>
                <a:defRPr/>
              </a:pPr>
              <a:t>4</a:t>
            </a:fld>
            <a:endParaRPr smtClean="0"/>
          </a:p>
        </p:txBody>
      </p:sp>
    </p:spTree>
    <p:extLst>
      <p:ext uri="{BB962C8B-B14F-4D97-AF65-F5344CB8AC3E}">
        <p14:creationId xmlns:p14="http://schemas.microsoft.com/office/powerpoint/2010/main" xmlns="" val="367656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24580"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1F6394D-6DA2-438D-83A1-EE38D9611306}" type="slidenum">
              <a:rPr smtClean="0"/>
              <a:pPr fontAlgn="base">
                <a:spcBef>
                  <a:spcPct val="0"/>
                </a:spcBef>
                <a:spcAft>
                  <a:spcPct val="0"/>
                </a:spcAft>
                <a:defRPr/>
              </a:pPr>
              <a:t>5</a:t>
            </a:fld>
            <a:endParaRPr smtClean="0"/>
          </a:p>
        </p:txBody>
      </p:sp>
    </p:spTree>
    <p:extLst>
      <p:ext uri="{BB962C8B-B14F-4D97-AF65-F5344CB8AC3E}">
        <p14:creationId xmlns:p14="http://schemas.microsoft.com/office/powerpoint/2010/main" xmlns="" val="1650528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24580"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1F6394D-6DA2-438D-83A1-EE38D9611306}" type="slidenum">
              <a:rPr smtClean="0"/>
              <a:pPr fontAlgn="base">
                <a:spcBef>
                  <a:spcPct val="0"/>
                </a:spcBef>
                <a:spcAft>
                  <a:spcPct val="0"/>
                </a:spcAft>
                <a:defRPr/>
              </a:pPr>
              <a:t>6</a:t>
            </a:fld>
            <a:endParaRPr smtClean="0"/>
          </a:p>
        </p:txBody>
      </p:sp>
    </p:spTree>
    <p:extLst>
      <p:ext uri="{BB962C8B-B14F-4D97-AF65-F5344CB8AC3E}">
        <p14:creationId xmlns:p14="http://schemas.microsoft.com/office/powerpoint/2010/main" xmlns="" val="417382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24580"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1F6394D-6DA2-438D-83A1-EE38D9611306}" type="slidenum">
              <a:rPr smtClean="0"/>
              <a:pPr fontAlgn="base">
                <a:spcBef>
                  <a:spcPct val="0"/>
                </a:spcBef>
                <a:spcAft>
                  <a:spcPct val="0"/>
                </a:spcAft>
                <a:defRPr/>
              </a:pPr>
              <a:t>7</a:t>
            </a:fld>
            <a:endParaRPr smtClean="0"/>
          </a:p>
        </p:txBody>
      </p:sp>
    </p:spTree>
    <p:extLst>
      <p:ext uri="{BB962C8B-B14F-4D97-AF65-F5344CB8AC3E}">
        <p14:creationId xmlns:p14="http://schemas.microsoft.com/office/powerpoint/2010/main" xmlns="" val="306721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24580"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1F6394D-6DA2-438D-83A1-EE38D9611306}" type="slidenum">
              <a:rPr smtClean="0"/>
              <a:pPr fontAlgn="base">
                <a:spcBef>
                  <a:spcPct val="0"/>
                </a:spcBef>
                <a:spcAft>
                  <a:spcPct val="0"/>
                </a:spcAft>
                <a:defRPr/>
              </a:pPr>
              <a:t>8</a:t>
            </a:fld>
            <a:endParaRPr smtClean="0"/>
          </a:p>
        </p:txBody>
      </p:sp>
    </p:spTree>
    <p:extLst>
      <p:ext uri="{BB962C8B-B14F-4D97-AF65-F5344CB8AC3E}">
        <p14:creationId xmlns:p14="http://schemas.microsoft.com/office/powerpoint/2010/main" xmlns="" val="340400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24580"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1F6394D-6DA2-438D-83A1-EE38D9611306}" type="slidenum">
              <a:rPr smtClean="0"/>
              <a:pPr fontAlgn="base">
                <a:spcBef>
                  <a:spcPct val="0"/>
                </a:spcBef>
                <a:spcAft>
                  <a:spcPct val="0"/>
                </a:spcAft>
                <a:defRPr/>
              </a:pPr>
              <a:t>9</a:t>
            </a:fld>
            <a:endParaRPr smtClean="0"/>
          </a:p>
        </p:txBody>
      </p:sp>
    </p:spTree>
    <p:extLst>
      <p:ext uri="{BB962C8B-B14F-4D97-AF65-F5344CB8AC3E}">
        <p14:creationId xmlns:p14="http://schemas.microsoft.com/office/powerpoint/2010/main" xmlns="" val="23203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24580"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1F6394D-6DA2-438D-83A1-EE38D9611306}" type="slidenum">
              <a:rPr smtClean="0"/>
              <a:pPr fontAlgn="base">
                <a:spcBef>
                  <a:spcPct val="0"/>
                </a:spcBef>
                <a:spcAft>
                  <a:spcPct val="0"/>
                </a:spcAft>
                <a:defRPr/>
              </a:pPr>
              <a:t>10</a:t>
            </a:fld>
            <a:endParaRPr smtClean="0"/>
          </a:p>
        </p:txBody>
      </p:sp>
    </p:spTree>
    <p:extLst>
      <p:ext uri="{BB962C8B-B14F-4D97-AF65-F5344CB8AC3E}">
        <p14:creationId xmlns:p14="http://schemas.microsoft.com/office/powerpoint/2010/main" xmlns="" val="204838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25604"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45FCCA3-4324-4419-9C40-A4AF90E5E86E}" type="slidenum">
              <a:rPr smtClean="0"/>
              <a:pPr fontAlgn="base">
                <a:spcBef>
                  <a:spcPct val="0"/>
                </a:spcBef>
                <a:spcAft>
                  <a:spcPct val="0"/>
                </a:spcAft>
                <a:defRPr/>
              </a:pPr>
              <a:t>46</a:t>
            </a:fld>
            <a:endParaRPr dirty="0" smtClean="0"/>
          </a:p>
        </p:txBody>
      </p:sp>
    </p:spTree>
    <p:extLst>
      <p:ext uri="{BB962C8B-B14F-4D97-AF65-F5344CB8AC3E}">
        <p14:creationId xmlns:p14="http://schemas.microsoft.com/office/powerpoint/2010/main" xmlns="" val="315016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30/06/2015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356357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30/06/2015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30/06/2015</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30/06/2015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30/06/2015</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30/06/2015</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30/06/2015</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30/06/2015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30/06/2015</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30/06/2015</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xmlns="" val="364425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1547664" y="1066800"/>
            <a:ext cx="7200800" cy="5021263"/>
          </a:xfrm>
        </p:spPr>
        <p:txBody>
          <a:bodyPr rtlCol="0">
            <a:normAutofit fontScale="77500" lnSpcReduction="20000"/>
          </a:bodyPr>
          <a:lstStyle/>
          <a:p>
            <a:pPr marL="0" indent="0" algn="just">
              <a:buNone/>
            </a:pPr>
            <a:r>
              <a:rPr lang="es-MX" dirty="0">
                <a:latin typeface="Arial" pitchFamily="34" charset="0"/>
                <a:cs typeface="Arial" pitchFamily="34" charset="0"/>
              </a:rPr>
              <a:t> </a:t>
            </a:r>
          </a:p>
          <a:p>
            <a:pPr marL="0" indent="0" algn="just">
              <a:buNone/>
            </a:pPr>
            <a:r>
              <a:rPr lang="es-MX" dirty="0" smtClean="0">
                <a:latin typeface="Arial" pitchFamily="34" charset="0"/>
                <a:cs typeface="Arial" pitchFamily="34" charset="0"/>
              </a:rPr>
              <a:t>3</a:t>
            </a:r>
            <a:r>
              <a:rPr lang="es-MX" dirty="0">
                <a:latin typeface="Arial" pitchFamily="34" charset="0"/>
                <a:cs typeface="Arial" pitchFamily="34" charset="0"/>
              </a:rPr>
              <a:t>.- </a:t>
            </a:r>
            <a:r>
              <a:rPr lang="es-MX" b="1" dirty="0">
                <a:latin typeface="Arial" pitchFamily="34" charset="0"/>
                <a:cs typeface="Arial" pitchFamily="34" charset="0"/>
              </a:rPr>
              <a:t>Unidad Jerárquica</a:t>
            </a:r>
            <a:r>
              <a:rPr lang="es-MX" dirty="0">
                <a:latin typeface="Arial" pitchFamily="34" charset="0"/>
                <a:cs typeface="Arial" pitchFamily="34" charset="0"/>
              </a:rPr>
              <a:t>: Todo el personal con carácter de jefe en un organismo social participa en distintos grados y modalidades de la misma administración. Así, en una empresa forman un solo cuerpo administrativo desde el gerente general hasta el último trabajador.</a:t>
            </a:r>
          </a:p>
          <a:p>
            <a:pPr marL="0" indent="0" algn="just">
              <a:buNone/>
            </a:pPr>
            <a:r>
              <a:rPr lang="es-MX" dirty="0">
                <a:latin typeface="Arial" pitchFamily="34" charset="0"/>
                <a:cs typeface="Arial" pitchFamily="34" charset="0"/>
              </a:rPr>
              <a:t> </a:t>
            </a:r>
          </a:p>
          <a:p>
            <a:pPr marL="0" indent="0" algn="just">
              <a:buNone/>
            </a:pPr>
            <a:r>
              <a:rPr lang="es-MX" dirty="0">
                <a:latin typeface="Arial" pitchFamily="34" charset="0"/>
                <a:cs typeface="Arial" pitchFamily="34" charset="0"/>
              </a:rPr>
              <a:t>4.- </a:t>
            </a:r>
            <a:r>
              <a:rPr lang="es-MX" b="1" dirty="0">
                <a:latin typeface="Arial" pitchFamily="34" charset="0"/>
                <a:cs typeface="Arial" pitchFamily="34" charset="0"/>
              </a:rPr>
              <a:t>Ámbito</a:t>
            </a:r>
            <a:r>
              <a:rPr lang="es-MX" dirty="0">
                <a:latin typeface="Arial" pitchFamily="34" charset="0"/>
                <a:cs typeface="Arial" pitchFamily="34" charset="0"/>
              </a:rPr>
              <a:t>: La Administración hace uso de los principios, métodos y procedimientos de otras ciencias que están relacionadas con la eficiencia en el trabajo. Está relacionada con matemáticas, estadística, derecho, economía, contabilidad, mercadotecnia, sociología, psicología, filosofía, antropología, etcétera.</a:t>
            </a:r>
            <a:endParaRPr lang="es-MX" dirty="0">
              <a:effectLst/>
              <a:latin typeface="Arial" pitchFamily="34" charset="0"/>
              <a:cs typeface="Arial" pitchFamily="34" charset="0"/>
            </a:endParaRPr>
          </a:p>
        </p:txBody>
      </p:sp>
    </p:spTree>
    <p:extLst>
      <p:ext uri="{BB962C8B-B14F-4D97-AF65-F5344CB8AC3E}">
        <p14:creationId xmlns:p14="http://schemas.microsoft.com/office/powerpoint/2010/main" xmlns="" val="961422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74638"/>
            <a:ext cx="7344816" cy="1143000"/>
          </a:xfrm>
        </p:spPr>
        <p:txBody>
          <a:bodyPr/>
          <a:lstStyle/>
          <a:p>
            <a:r>
              <a:rPr lang="es-ES" sz="2400" b="1" dirty="0" smtClean="0">
                <a:latin typeface="Arial" pitchFamily="34" charset="0"/>
                <a:cs typeface="Arial" pitchFamily="34" charset="0"/>
              </a:rPr>
              <a:t>Tema:  Marco </a:t>
            </a:r>
            <a:r>
              <a:rPr lang="es-ES" sz="2400" b="1" dirty="0">
                <a:latin typeface="Arial" pitchFamily="34" charset="0"/>
                <a:cs typeface="Arial" pitchFamily="34" charset="0"/>
              </a:rPr>
              <a:t>conceptual de la administración y su relación con la </a:t>
            </a:r>
            <a:r>
              <a:rPr lang="es-ES" sz="2400" b="1" dirty="0" smtClean="0">
                <a:latin typeface="Arial" pitchFamily="34" charset="0"/>
                <a:cs typeface="Arial" pitchFamily="34" charset="0"/>
              </a:rPr>
              <a:t>mercadotecnia</a:t>
            </a:r>
            <a:endParaRPr lang="es-MX" sz="2400" b="1" dirty="0">
              <a:latin typeface="Arial" pitchFamily="34" charset="0"/>
              <a:cs typeface="Arial" pitchFamily="34" charset="0"/>
            </a:endParaRPr>
          </a:p>
        </p:txBody>
      </p:sp>
      <p:sp>
        <p:nvSpPr>
          <p:cNvPr id="3" name="2 Marcador de contenido"/>
          <p:cNvSpPr>
            <a:spLocks noGrp="1"/>
          </p:cNvSpPr>
          <p:nvPr>
            <p:ph idx="1"/>
          </p:nvPr>
        </p:nvSpPr>
        <p:spPr>
          <a:xfrm>
            <a:off x="1503120" y="1760557"/>
            <a:ext cx="7355160" cy="4525963"/>
          </a:xfrm>
        </p:spPr>
        <p:txBody>
          <a:bodyPr>
            <a:normAutofit fontScale="70000" lnSpcReduction="20000"/>
          </a:bodyPr>
          <a:lstStyle/>
          <a:p>
            <a:pPr algn="just"/>
            <a:r>
              <a:rPr lang="es-MX" dirty="0" smtClean="0">
                <a:latin typeface="Arial" pitchFamily="34" charset="0"/>
                <a:cs typeface="Arial" pitchFamily="34" charset="0"/>
              </a:rPr>
              <a:t>La </a:t>
            </a:r>
            <a:r>
              <a:rPr lang="es-MX" dirty="0">
                <a:latin typeface="Arial" pitchFamily="34" charset="0"/>
                <a:cs typeface="Arial" pitchFamily="34" charset="0"/>
              </a:rPr>
              <a:t>palabra Administración viene del latín "Administratione" que significa acción de </a:t>
            </a:r>
            <a:r>
              <a:rPr lang="es-MX" dirty="0" smtClean="0">
                <a:latin typeface="Arial" pitchFamily="34" charset="0"/>
                <a:cs typeface="Arial" pitchFamily="34" charset="0"/>
              </a:rPr>
              <a:t>administrar.</a:t>
            </a:r>
          </a:p>
          <a:p>
            <a:pPr algn="just"/>
            <a:endParaRPr lang="es-MX" dirty="0" smtClean="0">
              <a:latin typeface="Arial" pitchFamily="34" charset="0"/>
              <a:cs typeface="Arial" pitchFamily="34" charset="0"/>
            </a:endParaRPr>
          </a:p>
          <a:p>
            <a:pPr algn="just"/>
            <a:r>
              <a:rPr lang="es-MX" dirty="0">
                <a:latin typeface="Arial" pitchFamily="34" charset="0"/>
                <a:cs typeface="Arial" pitchFamily="34" charset="0"/>
              </a:rPr>
              <a:t>E</a:t>
            </a:r>
            <a:r>
              <a:rPr lang="es-MX" dirty="0" smtClean="0">
                <a:latin typeface="Arial" pitchFamily="34" charset="0"/>
                <a:cs typeface="Arial" pitchFamily="34" charset="0"/>
              </a:rPr>
              <a:t>l </a:t>
            </a:r>
            <a:r>
              <a:rPr lang="es-MX" dirty="0">
                <a:latin typeface="Arial" pitchFamily="34" charset="0"/>
                <a:cs typeface="Arial" pitchFamily="34" charset="0"/>
              </a:rPr>
              <a:t>término de administrar esta compuesto por dos vocablos: ad y ministrare, que significa conjuntamente "servir", llevando en forma implícita en su sentido que es una actividad cooperativa que tiene el propósito de servir</a:t>
            </a:r>
            <a:r>
              <a:rPr lang="es-MX" dirty="0" smtClean="0">
                <a:latin typeface="Arial" pitchFamily="34" charset="0"/>
                <a:cs typeface="Arial" pitchFamily="34" charset="0"/>
              </a:rPr>
              <a:t>.</a:t>
            </a:r>
          </a:p>
          <a:p>
            <a:pPr marL="64008" indent="0" algn="just">
              <a:buNone/>
            </a:pPr>
            <a:r>
              <a:rPr lang="es-MX" dirty="0">
                <a:latin typeface="Arial" pitchFamily="34" charset="0"/>
                <a:cs typeface="Arial" pitchFamily="34" charset="0"/>
              </a:rPr>
              <a:t/>
            </a:r>
            <a:br>
              <a:rPr lang="es-MX" dirty="0">
                <a:latin typeface="Arial" pitchFamily="34" charset="0"/>
                <a:cs typeface="Arial" pitchFamily="34" charset="0"/>
              </a:rPr>
            </a:br>
            <a:r>
              <a:rPr lang="es-MX" dirty="0">
                <a:latin typeface="Arial" pitchFamily="34" charset="0"/>
                <a:cs typeface="Arial" pitchFamily="34" charset="0"/>
              </a:rPr>
              <a:t>La definición dada para la administración destaca justamente su mismo origen etimológico cuando expresa ambos conceptos de cooperación y de servir para el logro de los objetivos</a:t>
            </a:r>
            <a:r>
              <a:rPr lang="es-MX" dirty="0" smtClean="0">
                <a:latin typeface="Arial" pitchFamily="34" charset="0"/>
                <a:cs typeface="Arial" pitchFamily="34" charset="0"/>
              </a:rPr>
              <a:t>.</a:t>
            </a:r>
          </a:p>
          <a:p>
            <a:pPr marL="64008" indent="0" algn="just">
              <a:buNone/>
            </a:pPr>
            <a:endParaRPr lang="es-MX" dirty="0">
              <a:latin typeface="Arial" pitchFamily="34" charset="0"/>
              <a:cs typeface="Arial" pitchFamily="34" charset="0"/>
            </a:endParaRPr>
          </a:p>
        </p:txBody>
      </p:sp>
    </p:spTree>
    <p:extLst>
      <p:ext uri="{BB962C8B-B14F-4D97-AF65-F5344CB8AC3E}">
        <p14:creationId xmlns:p14="http://schemas.microsoft.com/office/powerpoint/2010/main" xmlns="" val="264747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686800" cy="1399032"/>
          </a:xfrm>
        </p:spPr>
        <p:txBody>
          <a:bodyPr/>
          <a:lstStyle/>
          <a:p>
            <a:r>
              <a:rPr lang="es-ES" sz="2800" b="1" dirty="0" smtClean="0">
                <a:latin typeface="Arial" pitchFamily="34" charset="0"/>
                <a:cs typeface="Arial" pitchFamily="34" charset="0"/>
              </a:rPr>
              <a:t>Conceptos básico de Administración </a:t>
            </a:r>
            <a:endParaRPr lang="es-MX" sz="2800" b="1"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endParaRPr lang="es-MX" dirty="0" smtClean="0"/>
          </a:p>
          <a:p>
            <a:endParaRPr lang="es-MX" dirty="0" smtClean="0"/>
          </a:p>
          <a:p>
            <a:endParaRPr lang="es-MX" dirty="0" smtClean="0"/>
          </a:p>
          <a:p>
            <a:endParaRPr lang="es-MX" dirty="0"/>
          </a:p>
        </p:txBody>
      </p:sp>
      <p:graphicFrame>
        <p:nvGraphicFramePr>
          <p:cNvPr id="4" name="3 Diagrama"/>
          <p:cNvGraphicFramePr/>
          <p:nvPr>
            <p:extLst>
              <p:ext uri="{D42A27DB-BD31-4B8C-83A1-F6EECF244321}">
                <p14:modId xmlns:p14="http://schemas.microsoft.com/office/powerpoint/2010/main" xmlns="" val="226502591"/>
              </p:ext>
            </p:extLst>
          </p:nvPr>
        </p:nvGraphicFramePr>
        <p:xfrm>
          <a:off x="457200" y="990600"/>
          <a:ext cx="8305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10497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399032"/>
          </a:xfrm>
        </p:spPr>
        <p:txBody>
          <a:bodyPr/>
          <a:lstStyle/>
          <a:p>
            <a:r>
              <a:rPr lang="es-ES" sz="3200" b="1" dirty="0" smtClean="0">
                <a:latin typeface="Arial" pitchFamily="34" charset="0"/>
                <a:cs typeface="Arial" pitchFamily="34" charset="0"/>
              </a:rPr>
              <a:t>Ciencia, Arte o Ciencia</a:t>
            </a:r>
            <a:endParaRPr lang="es-MX" sz="3200" b="1"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endParaRPr lang="es-MX" dirty="0" smtClean="0"/>
          </a:p>
          <a:p>
            <a:endParaRPr lang="es-MX" dirty="0" smtClean="0"/>
          </a:p>
          <a:p>
            <a:endParaRPr lang="es-MX" dirty="0" smtClean="0"/>
          </a:p>
          <a:p>
            <a:endParaRPr lang="es-MX" dirty="0"/>
          </a:p>
        </p:txBody>
      </p:sp>
      <p:graphicFrame>
        <p:nvGraphicFramePr>
          <p:cNvPr id="4" name="3 Diagrama"/>
          <p:cNvGraphicFramePr/>
          <p:nvPr>
            <p:extLst>
              <p:ext uri="{D42A27DB-BD31-4B8C-83A1-F6EECF244321}">
                <p14:modId xmlns:p14="http://schemas.microsoft.com/office/powerpoint/2010/main" xmlns="" val="3500494130"/>
              </p:ext>
            </p:extLst>
          </p:nvPr>
        </p:nvGraphicFramePr>
        <p:xfrm>
          <a:off x="457200" y="990600"/>
          <a:ext cx="8867328"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68993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smtClean="0">
                <a:latin typeface="Arial" pitchFamily="34" charset="0"/>
                <a:cs typeface="Arial" pitchFamily="34" charset="0"/>
              </a:rPr>
              <a:t>Tema: La </a:t>
            </a:r>
            <a:r>
              <a:rPr lang="es-ES" sz="2800" b="1" dirty="0">
                <a:latin typeface="Arial" pitchFamily="34" charset="0"/>
                <a:cs typeface="Arial" pitchFamily="34" charset="0"/>
              </a:rPr>
              <a:t>administración y su relación con otras </a:t>
            </a:r>
            <a:r>
              <a:rPr lang="es-ES" sz="2800" b="1" dirty="0" smtClean="0">
                <a:latin typeface="Arial" pitchFamily="34" charset="0"/>
                <a:cs typeface="Arial" pitchFamily="34" charset="0"/>
              </a:rPr>
              <a:t>ciencias</a:t>
            </a:r>
            <a:endParaRPr lang="es-MX" sz="2800" b="1" dirty="0">
              <a:effectLst/>
              <a:latin typeface="Arial" pitchFamily="34" charset="0"/>
              <a:cs typeface="Arial" pitchFamily="34" charset="0"/>
            </a:endParaRPr>
          </a:p>
        </p:txBody>
      </p:sp>
      <p:sp>
        <p:nvSpPr>
          <p:cNvPr id="3" name="2 Marcador de contenido"/>
          <p:cNvSpPr>
            <a:spLocks noGrp="1"/>
          </p:cNvSpPr>
          <p:nvPr>
            <p:ph idx="1"/>
          </p:nvPr>
        </p:nvSpPr>
        <p:spPr>
          <a:xfrm>
            <a:off x="1714480" y="1600200"/>
            <a:ext cx="6972320" cy="4525963"/>
          </a:xfrm>
        </p:spPr>
        <p:txBody>
          <a:bodyPr>
            <a:normAutofit lnSpcReduction="10000"/>
          </a:bodyPr>
          <a:lstStyle/>
          <a:p>
            <a:r>
              <a:rPr lang="es-MX" dirty="0" smtClean="0">
                <a:latin typeface="Arial" pitchFamily="34" charset="0"/>
                <a:cs typeface="Arial" pitchFamily="34" charset="0"/>
              </a:rPr>
              <a:t>Matemáticas</a:t>
            </a:r>
          </a:p>
          <a:p>
            <a:r>
              <a:rPr lang="es-MX" dirty="0" smtClean="0">
                <a:latin typeface="Arial" pitchFamily="34" charset="0"/>
                <a:cs typeface="Arial" pitchFamily="34" charset="0"/>
              </a:rPr>
              <a:t>Psicología</a:t>
            </a:r>
          </a:p>
          <a:p>
            <a:r>
              <a:rPr lang="es-MX" dirty="0" smtClean="0">
                <a:latin typeface="Arial" pitchFamily="34" charset="0"/>
                <a:cs typeface="Arial" pitchFamily="34" charset="0"/>
              </a:rPr>
              <a:t>Antropología</a:t>
            </a:r>
          </a:p>
          <a:p>
            <a:r>
              <a:rPr lang="es-MX" dirty="0" smtClean="0">
                <a:latin typeface="Arial" pitchFamily="34" charset="0"/>
                <a:cs typeface="Arial" pitchFamily="34" charset="0"/>
              </a:rPr>
              <a:t>Historia</a:t>
            </a:r>
          </a:p>
          <a:p>
            <a:r>
              <a:rPr lang="es-MX" dirty="0" smtClean="0">
                <a:latin typeface="Arial" pitchFamily="34" charset="0"/>
                <a:cs typeface="Arial" pitchFamily="34" charset="0"/>
              </a:rPr>
              <a:t>Economía </a:t>
            </a:r>
          </a:p>
          <a:p>
            <a:r>
              <a:rPr lang="es-MX" dirty="0" smtClean="0">
                <a:latin typeface="Arial" pitchFamily="34" charset="0"/>
                <a:cs typeface="Arial" pitchFamily="34" charset="0"/>
              </a:rPr>
              <a:t>Ingeniería</a:t>
            </a:r>
          </a:p>
          <a:p>
            <a:r>
              <a:rPr lang="es-MX" dirty="0" smtClean="0">
                <a:latin typeface="Arial" pitchFamily="34" charset="0"/>
                <a:cs typeface="Arial" pitchFamily="34" charset="0"/>
              </a:rPr>
              <a:t>Derecho</a:t>
            </a:r>
          </a:p>
          <a:p>
            <a:r>
              <a:rPr lang="es-MX" dirty="0" smtClean="0">
                <a:latin typeface="Arial" pitchFamily="34" charset="0"/>
                <a:cs typeface="Arial" pitchFamily="34" charset="0"/>
              </a:rPr>
              <a:t>Medicina</a:t>
            </a:r>
          </a:p>
          <a:p>
            <a:endParaRPr lang="es-MX" dirty="0" smtClean="0">
              <a:latin typeface="Arial" pitchFamily="34" charset="0"/>
              <a:cs typeface="Arial" pitchFamily="34" charset="0"/>
            </a:endParaRPr>
          </a:p>
          <a:p>
            <a:endParaRPr lang="es-MX" dirty="0">
              <a:latin typeface="Arial" pitchFamily="34" charset="0"/>
              <a:cs typeface="Arial" pitchFamily="34" charset="0"/>
            </a:endParaRPr>
          </a:p>
        </p:txBody>
      </p:sp>
    </p:spTree>
    <p:extLst>
      <p:ext uri="{BB962C8B-B14F-4D97-AF65-F5344CB8AC3E}">
        <p14:creationId xmlns:p14="http://schemas.microsoft.com/office/powerpoint/2010/main" xmlns="" val="795466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MX" dirty="0" smtClean="0">
                <a:latin typeface="Arial" pitchFamily="34" charset="0"/>
                <a:cs typeface="Arial" pitchFamily="34" charset="0"/>
              </a:rPr>
              <a:t>Mercadotecnia</a:t>
            </a:r>
            <a:endParaRPr lang="es-MX" dirty="0">
              <a:latin typeface="Arial" pitchFamily="34" charset="0"/>
              <a:cs typeface="Arial" pitchFamily="34" charset="0"/>
            </a:endParaRPr>
          </a:p>
          <a:p>
            <a:r>
              <a:rPr lang="es-MX" dirty="0" smtClean="0">
                <a:latin typeface="Arial" pitchFamily="34" charset="0"/>
                <a:cs typeface="Arial" pitchFamily="34" charset="0"/>
              </a:rPr>
              <a:t>Comercio</a:t>
            </a:r>
          </a:p>
          <a:p>
            <a:r>
              <a:rPr lang="es-MX" dirty="0" smtClean="0">
                <a:latin typeface="Arial" pitchFamily="34" charset="0"/>
                <a:cs typeface="Arial" pitchFamily="34" charset="0"/>
              </a:rPr>
              <a:t>Comunicación</a:t>
            </a:r>
          </a:p>
          <a:p>
            <a:r>
              <a:rPr lang="es-MX" dirty="0" smtClean="0">
                <a:latin typeface="Arial" pitchFamily="34" charset="0"/>
                <a:cs typeface="Arial" pitchFamily="34" charset="0"/>
              </a:rPr>
              <a:t>Finanzas</a:t>
            </a:r>
          </a:p>
          <a:p>
            <a:r>
              <a:rPr lang="es-MX" dirty="0" smtClean="0">
                <a:latin typeface="Arial" pitchFamily="34" charset="0"/>
                <a:cs typeface="Arial" pitchFamily="34" charset="0"/>
              </a:rPr>
              <a:t>Informática</a:t>
            </a:r>
          </a:p>
          <a:p>
            <a:r>
              <a:rPr lang="es-MX" dirty="0" smtClean="0">
                <a:latin typeface="Arial" pitchFamily="34" charset="0"/>
                <a:cs typeface="Arial" pitchFamily="34" charset="0"/>
              </a:rPr>
              <a:t>Investigación </a:t>
            </a:r>
          </a:p>
          <a:p>
            <a:pPr marL="0" indent="0">
              <a:buNone/>
            </a:pPr>
            <a:r>
              <a:rPr lang="es-MX" dirty="0" smtClean="0">
                <a:latin typeface="Arial" pitchFamily="34" charset="0"/>
                <a:cs typeface="Arial" pitchFamily="34" charset="0"/>
              </a:rPr>
              <a:t> </a:t>
            </a:r>
          </a:p>
          <a:p>
            <a:pPr marL="0" indent="0">
              <a:buNone/>
            </a:pPr>
            <a:r>
              <a:rPr lang="es-MX" dirty="0">
                <a:latin typeface="Arial" pitchFamily="34" charset="0"/>
                <a:cs typeface="Arial" pitchFamily="34" charset="0"/>
              </a:rPr>
              <a:t>¿</a:t>
            </a:r>
            <a:r>
              <a:rPr lang="es-MX" dirty="0" smtClean="0">
                <a:latin typeface="Arial" pitchFamily="34" charset="0"/>
                <a:cs typeface="Arial" pitchFamily="34" charset="0"/>
              </a:rPr>
              <a:t>QUÉ OTRAS PODRÍAN APORTAR?</a:t>
            </a:r>
          </a:p>
          <a:p>
            <a:endParaRPr lang="es-MX" dirty="0" smtClean="0">
              <a:latin typeface="Arial" pitchFamily="34" charset="0"/>
              <a:cs typeface="Arial" pitchFamily="34" charset="0"/>
            </a:endParaRPr>
          </a:p>
          <a:p>
            <a:endParaRPr lang="es-MX" dirty="0">
              <a:latin typeface="Arial" pitchFamily="34" charset="0"/>
              <a:cs typeface="Arial" pitchFamily="34" charset="0"/>
            </a:endParaRPr>
          </a:p>
        </p:txBody>
      </p:sp>
    </p:spTree>
    <p:extLst>
      <p:ext uri="{BB962C8B-B14F-4D97-AF65-F5344CB8AC3E}">
        <p14:creationId xmlns:p14="http://schemas.microsoft.com/office/powerpoint/2010/main" xmlns="" val="3285689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b="1" dirty="0" smtClean="0">
                <a:latin typeface="Arial" pitchFamily="34" charset="0"/>
                <a:cs typeface="Arial" pitchFamily="34" charset="0"/>
              </a:rPr>
              <a:t>Tema: La </a:t>
            </a:r>
            <a:r>
              <a:rPr lang="es-ES" sz="2800" b="1" dirty="0">
                <a:latin typeface="Arial" pitchFamily="34" charset="0"/>
                <a:cs typeface="Arial" pitchFamily="34" charset="0"/>
              </a:rPr>
              <a:t>administración y su relación con la </a:t>
            </a:r>
            <a:r>
              <a:rPr lang="es-ES" sz="2800" b="1" dirty="0" smtClean="0">
                <a:latin typeface="Arial" pitchFamily="34" charset="0"/>
                <a:cs typeface="Arial" pitchFamily="34" charset="0"/>
              </a:rPr>
              <a:t>mercadotecnia</a:t>
            </a:r>
            <a:endParaRPr lang="es-MX" sz="2800" b="1" dirty="0">
              <a:effectLst/>
              <a:latin typeface="Arial" pitchFamily="34" charset="0"/>
              <a:cs typeface="Arial" pitchFamily="34" charset="0"/>
            </a:endParaRPr>
          </a:p>
        </p:txBody>
      </p:sp>
      <p:sp>
        <p:nvSpPr>
          <p:cNvPr id="3" name="2 Marcador de contenido"/>
          <p:cNvSpPr>
            <a:spLocks noGrp="1"/>
          </p:cNvSpPr>
          <p:nvPr>
            <p:ph idx="1"/>
          </p:nvPr>
        </p:nvSpPr>
        <p:spPr>
          <a:xfrm>
            <a:off x="1214414" y="2293937"/>
            <a:ext cx="7678066" cy="4411663"/>
          </a:xfrm>
        </p:spPr>
        <p:txBody>
          <a:bodyPr/>
          <a:lstStyle/>
          <a:p>
            <a:pPr algn="just"/>
            <a:r>
              <a:rPr lang="es-MX" dirty="0">
                <a:latin typeface="Arial" pitchFamily="34" charset="0"/>
                <a:cs typeface="Arial" pitchFamily="34" charset="0"/>
              </a:rPr>
              <a:t>La administración de empresas se define como la ciencia social encargada de estudiar la organización de las empresas, desde sus recursos, procesos </a:t>
            </a:r>
            <a:r>
              <a:rPr lang="es-MX" dirty="0" smtClean="0">
                <a:latin typeface="Arial" pitchFamily="34" charset="0"/>
                <a:cs typeface="Arial" pitchFamily="34" charset="0"/>
              </a:rPr>
              <a:t>y los </a:t>
            </a:r>
            <a:r>
              <a:rPr lang="es-MX" dirty="0">
                <a:latin typeface="Arial" pitchFamily="34" charset="0"/>
                <a:cs typeface="Arial" pitchFamily="34" charset="0"/>
              </a:rPr>
              <a:t>resultados que estos generan.</a:t>
            </a:r>
          </a:p>
        </p:txBody>
      </p:sp>
    </p:spTree>
    <p:extLst>
      <p:ext uri="{BB962C8B-B14F-4D97-AF65-F5344CB8AC3E}">
        <p14:creationId xmlns:p14="http://schemas.microsoft.com/office/powerpoint/2010/main" xmlns="" val="241875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1828800"/>
            <a:ext cx="7416824" cy="4411663"/>
          </a:xfrm>
        </p:spPr>
        <p:txBody>
          <a:bodyPr>
            <a:normAutofit fontScale="85000" lnSpcReduction="10000"/>
          </a:bodyPr>
          <a:lstStyle/>
          <a:p>
            <a:pPr algn="just"/>
            <a:r>
              <a:rPr lang="es-MX" dirty="0">
                <a:latin typeface="Arial" pitchFamily="34" charset="0"/>
                <a:cs typeface="Arial" pitchFamily="34" charset="0"/>
              </a:rPr>
              <a:t>La mercadotecnia o marketing; se define como el proceso social, arte o ciencia, según algunos autores para satisfacer las necesidades de un grupo de personas</a:t>
            </a:r>
            <a:r>
              <a:rPr lang="es-MX" dirty="0" smtClean="0">
                <a:latin typeface="Arial" pitchFamily="34" charset="0"/>
                <a:cs typeface="Arial" pitchFamily="34" charset="0"/>
              </a:rPr>
              <a:t>, conocidas </a:t>
            </a:r>
            <a:r>
              <a:rPr lang="es-MX" dirty="0">
                <a:latin typeface="Arial" pitchFamily="34" charset="0"/>
                <a:cs typeface="Arial" pitchFamily="34" charset="0"/>
              </a:rPr>
              <a:t>como clientes potenciales o mercado, y generar ganancias a partir de su satisfacción y demanda. </a:t>
            </a:r>
            <a:endParaRPr lang="es-MX" dirty="0" smtClean="0">
              <a:latin typeface="Arial" pitchFamily="34" charset="0"/>
              <a:cs typeface="Arial" pitchFamily="34" charset="0"/>
            </a:endParaRPr>
          </a:p>
          <a:p>
            <a:pPr algn="just"/>
            <a:endParaRPr lang="es-MX" dirty="0">
              <a:latin typeface="Arial" pitchFamily="34" charset="0"/>
              <a:cs typeface="Arial" pitchFamily="34" charset="0"/>
            </a:endParaRPr>
          </a:p>
          <a:p>
            <a:pPr algn="just"/>
            <a:r>
              <a:rPr lang="es-MX" dirty="0" smtClean="0">
                <a:latin typeface="Arial" pitchFamily="34" charset="0"/>
                <a:cs typeface="Arial" pitchFamily="34" charset="0"/>
              </a:rPr>
              <a:t>La </a:t>
            </a:r>
            <a:r>
              <a:rPr lang="es-MX" dirty="0">
                <a:latin typeface="Arial" pitchFamily="34" charset="0"/>
                <a:cs typeface="Arial" pitchFamily="34" charset="0"/>
              </a:rPr>
              <a:t>mercadotecnia involucra estrategias de mercado, de ventas, estudio de mercado, posicionamiento </a:t>
            </a:r>
            <a:r>
              <a:rPr lang="es-MX" dirty="0" smtClean="0">
                <a:latin typeface="Arial" pitchFamily="34" charset="0"/>
                <a:cs typeface="Arial" pitchFamily="34" charset="0"/>
              </a:rPr>
              <a:t>de mercado</a:t>
            </a:r>
            <a:r>
              <a:rPr lang="es-MX" dirty="0">
                <a:latin typeface="Arial" pitchFamily="34" charset="0"/>
                <a:cs typeface="Arial" pitchFamily="34" charset="0"/>
              </a:rPr>
              <a:t>, etc.</a:t>
            </a:r>
          </a:p>
        </p:txBody>
      </p:sp>
    </p:spTree>
    <p:extLst>
      <p:ext uri="{BB962C8B-B14F-4D97-AF65-F5344CB8AC3E}">
        <p14:creationId xmlns:p14="http://schemas.microsoft.com/office/powerpoint/2010/main" xmlns="" val="298867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480" y="714356"/>
            <a:ext cx="6739528" cy="4411663"/>
          </a:xfrm>
        </p:spPr>
        <p:txBody>
          <a:bodyPr/>
          <a:lstStyle/>
          <a:p>
            <a:pPr algn="just"/>
            <a:r>
              <a:rPr lang="es-MX" dirty="0">
                <a:latin typeface="Arial" pitchFamily="34" charset="0"/>
                <a:cs typeface="Arial" pitchFamily="34" charset="0"/>
              </a:rPr>
              <a:t>El objetivo de ambas, es establecer una estrategia para la optimización de recursos, la generación de utilidades, la satisfacción de un cliente, el abarcar un mercado y </a:t>
            </a:r>
            <a:r>
              <a:rPr lang="es-MX" dirty="0" smtClean="0">
                <a:latin typeface="Arial" pitchFamily="34" charset="0"/>
                <a:cs typeface="Arial" pitchFamily="34" charset="0"/>
              </a:rPr>
              <a:t>asegurarlo con </a:t>
            </a:r>
            <a:r>
              <a:rPr lang="es-MX" dirty="0">
                <a:latin typeface="Arial" pitchFamily="34" charset="0"/>
                <a:cs typeface="Arial" pitchFamily="34" charset="0"/>
              </a:rPr>
              <a:t>estrategias de venta y </a:t>
            </a:r>
            <a:r>
              <a:rPr lang="es-MX" dirty="0" smtClean="0">
                <a:latin typeface="Arial" pitchFamily="34" charset="0"/>
                <a:cs typeface="Arial" pitchFamily="34" charset="0"/>
              </a:rPr>
              <a:t>organización.</a:t>
            </a:r>
            <a:endParaRPr lang="es-MX" dirty="0">
              <a:latin typeface="Arial" pitchFamily="34" charset="0"/>
              <a:cs typeface="Arial" pitchFamily="34" charset="0"/>
            </a:endParaRPr>
          </a:p>
        </p:txBody>
      </p:sp>
      <p:sp>
        <p:nvSpPr>
          <p:cNvPr id="4" name="AutoShape 2" descr="Resultado de imagen para cliente satisfech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72200" y="4581128"/>
            <a:ext cx="2266406" cy="1997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157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8077200" cy="1075426"/>
          </a:xfrm>
        </p:spPr>
        <p:txBody>
          <a:bodyPr>
            <a:normAutofit/>
          </a:bodyPr>
          <a:lstStyle/>
          <a:p>
            <a:r>
              <a:rPr lang="es-ES" sz="2800" b="1" dirty="0" smtClean="0">
                <a:latin typeface="Arial" pitchFamily="34" charset="0"/>
                <a:cs typeface="Arial" pitchFamily="34" charset="0"/>
              </a:rPr>
              <a:t>Tema: El </a:t>
            </a:r>
            <a:r>
              <a:rPr lang="es-ES" sz="2800" b="1" dirty="0">
                <a:latin typeface="Arial" pitchFamily="34" charset="0"/>
                <a:cs typeface="Arial" pitchFamily="34" charset="0"/>
              </a:rPr>
              <a:t>enfoque multidisciplinario de la </a:t>
            </a:r>
            <a:r>
              <a:rPr lang="es-ES" sz="2800" b="1" dirty="0" smtClean="0">
                <a:latin typeface="Arial" pitchFamily="34" charset="0"/>
                <a:cs typeface="Arial" pitchFamily="34" charset="0"/>
              </a:rPr>
              <a:t>administración</a:t>
            </a:r>
            <a:endParaRPr lang="es-MX" sz="2800" b="1" dirty="0">
              <a:effectLst/>
              <a:latin typeface="Arial" pitchFamily="34" charset="0"/>
              <a:cs typeface="Arial" pitchFamily="34" charset="0"/>
            </a:endParaRPr>
          </a:p>
        </p:txBody>
      </p:sp>
      <p:sp>
        <p:nvSpPr>
          <p:cNvPr id="3" name="2 Marcador de contenido"/>
          <p:cNvSpPr>
            <a:spLocks noGrp="1"/>
          </p:cNvSpPr>
          <p:nvPr>
            <p:ph idx="1"/>
          </p:nvPr>
        </p:nvSpPr>
        <p:spPr>
          <a:xfrm>
            <a:off x="1259632" y="2564904"/>
            <a:ext cx="7632848" cy="4411663"/>
          </a:xfrm>
        </p:spPr>
        <p:txBody>
          <a:bodyPr/>
          <a:lstStyle/>
          <a:p>
            <a:pPr algn="just"/>
            <a:r>
              <a:rPr lang="es-MX" dirty="0">
                <a:latin typeface="Arial" pitchFamily="34" charset="0"/>
                <a:cs typeface="Arial" pitchFamily="34" charset="0"/>
              </a:rPr>
              <a:t>La administración está muy relacionada con todas las áreas funcionales de la empresa. Esto se debe a que todas ella cuentan con recursos que deben de administrarse</a:t>
            </a:r>
            <a:r>
              <a:rPr lang="es-MX" dirty="0" smtClean="0">
                <a:latin typeface="Arial" pitchFamily="34" charset="0"/>
                <a:cs typeface="Arial" pitchFamily="34" charset="0"/>
              </a:rPr>
              <a:t>.</a:t>
            </a:r>
          </a:p>
          <a:p>
            <a:pPr algn="just"/>
            <a:endParaRPr lang="es-MX" dirty="0">
              <a:latin typeface="Arial" pitchFamily="34" charset="0"/>
              <a:cs typeface="Arial" pitchFamily="34" charset="0"/>
            </a:endParaRPr>
          </a:p>
        </p:txBody>
      </p:sp>
    </p:spTree>
    <p:extLst>
      <p:ext uri="{BB962C8B-B14F-4D97-AF65-F5344CB8AC3E}">
        <p14:creationId xmlns:p14="http://schemas.microsoft.com/office/powerpoint/2010/main" xmlns="" val="178940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1331640" y="1600200"/>
            <a:ext cx="7560840" cy="4525963"/>
          </a:xfrm>
        </p:spPr>
        <p:txBody>
          <a:bodyPr>
            <a:normAutofit/>
          </a:bodyPr>
          <a:lstStyle/>
          <a:p>
            <a:pPr lvl="1"/>
            <a:r>
              <a:rPr lang="es-MX" dirty="0">
                <a:effectLst>
                  <a:outerShdw blurRad="38100" dist="38100" dir="2700000" algn="tl">
                    <a:srgbClr val="000000">
                      <a:alpha val="43137"/>
                    </a:srgbClr>
                  </a:outerShdw>
                </a:effectLst>
                <a:latin typeface="Arial" pitchFamily="34" charset="0"/>
                <a:cs typeface="Arial" pitchFamily="34" charset="0"/>
              </a:rPr>
              <a:t>Área </a:t>
            </a:r>
            <a:r>
              <a:rPr lang="es-MX" dirty="0" smtClean="0">
                <a:effectLst>
                  <a:outerShdw blurRad="38100" dist="38100" dir="2700000" algn="tl">
                    <a:srgbClr val="000000">
                      <a:alpha val="43137"/>
                    </a:srgbClr>
                  </a:outerShdw>
                </a:effectLst>
                <a:latin typeface="Arial" pitchFamily="34" charset="0"/>
                <a:cs typeface="Arial" pitchFamily="34" charset="0"/>
              </a:rPr>
              <a:t>Académica: Mercadotecnia</a:t>
            </a:r>
            <a:r>
              <a:rPr lang="es-MX" dirty="0" smtClean="0">
                <a:latin typeface="Arial" pitchFamily="34" charset="0"/>
                <a:cs typeface="Arial" pitchFamily="34" charset="0"/>
              </a:rPr>
              <a:t> </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Tema: Introducción a la Administración y la Empresa</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Profesores: Mtro. Nicolás Corichi García</a:t>
            </a:r>
          </a:p>
          <a:p>
            <a:pPr marL="457200" lvl="1" indent="0">
              <a:buNone/>
            </a:pPr>
            <a:r>
              <a:rPr lang="es-MX" sz="2000" dirty="0" smtClean="0">
                <a:effectLst>
                  <a:outerShdw blurRad="38100" dist="38100" dir="2700000" algn="tl">
                    <a:srgbClr val="000000">
                      <a:alpha val="43137"/>
                    </a:srgbClr>
                  </a:outerShdw>
                </a:effectLst>
                <a:latin typeface="Arial" pitchFamily="34" charset="0"/>
                <a:cs typeface="Arial" pitchFamily="34" charset="0"/>
              </a:rPr>
              <a:t>En colaboración con Mtra. Heidy Cerón Islas</a:t>
            </a:r>
          </a:p>
          <a:p>
            <a:pPr marL="457200" lvl="1" indent="0">
              <a:buNone/>
            </a:pPr>
            <a:r>
              <a:rPr lang="es-MX" sz="2000" dirty="0">
                <a:effectLst>
                  <a:outerShdw blurRad="38100" dist="38100" dir="2700000" algn="tl">
                    <a:srgbClr val="000000">
                      <a:alpha val="43137"/>
                    </a:srgbClr>
                  </a:outerShdw>
                </a:effectLst>
                <a:latin typeface="Arial" pitchFamily="34" charset="0"/>
                <a:cs typeface="Arial" pitchFamily="34" charset="0"/>
              </a:rPr>
              <a:t>	</a:t>
            </a:r>
            <a:r>
              <a:rPr lang="es-MX" sz="2000" dirty="0" smtClean="0">
                <a:effectLst>
                  <a:outerShdw blurRad="38100" dist="38100" dir="2700000" algn="tl">
                    <a:srgbClr val="000000">
                      <a:alpha val="43137"/>
                    </a:srgbClr>
                  </a:outerShdw>
                </a:effectLst>
                <a:latin typeface="Arial" pitchFamily="34" charset="0"/>
                <a:cs typeface="Arial" pitchFamily="34" charset="0"/>
              </a:rPr>
              <a:t>		 Mtro. Víctor Manuel Jaén Hernández</a:t>
            </a:r>
          </a:p>
          <a:p>
            <a:pPr lvl="1"/>
            <a:r>
              <a:rPr lang="es-MX" dirty="0" smtClean="0">
                <a:effectLst>
                  <a:outerShdw blurRad="38100" dist="38100" dir="2700000" algn="tl">
                    <a:srgbClr val="000000">
                      <a:alpha val="43137"/>
                    </a:srgbClr>
                  </a:outerShdw>
                </a:effectLst>
                <a:latin typeface="Arial" pitchFamily="34" charset="0"/>
                <a:cs typeface="Arial" pitchFamily="34" charset="0"/>
              </a:rPr>
              <a:t>Periodo:</a:t>
            </a:r>
            <a:r>
              <a:rPr lang="es-MX" dirty="0" smtClean="0">
                <a:latin typeface="Arial" pitchFamily="34" charset="0"/>
                <a:cs typeface="Arial" pitchFamily="34" charset="0"/>
              </a:rPr>
              <a:t> Enero- Junio 2015</a:t>
            </a:r>
            <a:endParaRPr lang="es-MX" sz="2000"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xmlns="" val="4251574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691680" y="1052736"/>
            <a:ext cx="7128792" cy="5576664"/>
          </a:xfrm>
        </p:spPr>
        <p:txBody>
          <a:bodyPr>
            <a:normAutofit fontScale="92500" lnSpcReduction="20000"/>
          </a:bodyPr>
          <a:lstStyle/>
          <a:p>
            <a:pPr algn="just"/>
            <a:r>
              <a:rPr lang="es-MX" dirty="0" smtClean="0">
                <a:latin typeface="Arial" pitchFamily="34" charset="0"/>
                <a:cs typeface="Arial" pitchFamily="34" charset="0"/>
              </a:rPr>
              <a:t>La administración no es inflexible y rígida como la ciencia, pero se tiene que basar en leyes y teorías de diversas disciplinas, para dar respuesta y soluciones a las problemáticas dentro de las organizaciones. </a:t>
            </a:r>
          </a:p>
          <a:p>
            <a:pPr algn="just"/>
            <a:endParaRPr lang="es-MX" dirty="0" smtClean="0">
              <a:latin typeface="Arial" pitchFamily="34" charset="0"/>
              <a:cs typeface="Arial" pitchFamily="34" charset="0"/>
            </a:endParaRPr>
          </a:p>
          <a:p>
            <a:pPr algn="just"/>
            <a:r>
              <a:rPr lang="es-MX" dirty="0" smtClean="0">
                <a:latin typeface="Arial" pitchFamily="34" charset="0"/>
                <a:cs typeface="Arial" pitchFamily="34" charset="0"/>
              </a:rPr>
              <a:t>Es en donde la administración tiende a ser  un sistema de conocimientos y enlaces con bases científicas que desarrolla el llamado enfoque multidisciplinario. </a:t>
            </a:r>
            <a:endParaRPr lang="es-MX" dirty="0">
              <a:latin typeface="Arial" pitchFamily="34" charset="0"/>
              <a:cs typeface="Arial" pitchFamily="34" charset="0"/>
            </a:endParaRPr>
          </a:p>
        </p:txBody>
      </p:sp>
    </p:spTree>
    <p:extLst>
      <p:ext uri="{BB962C8B-B14F-4D97-AF65-F5344CB8AC3E}">
        <p14:creationId xmlns:p14="http://schemas.microsoft.com/office/powerpoint/2010/main" xmlns="" val="3696371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58368"/>
            <a:ext cx="8229600" cy="1399032"/>
          </a:xfrm>
        </p:spPr>
        <p:txBody>
          <a:bodyPr>
            <a:normAutofit/>
          </a:bodyPr>
          <a:lstStyle/>
          <a:p>
            <a:r>
              <a:rPr lang="es-ES" sz="2800" b="1" dirty="0" smtClean="0">
                <a:latin typeface="Arial" pitchFamily="34" charset="0"/>
                <a:cs typeface="Arial" pitchFamily="34" charset="0"/>
              </a:rPr>
              <a:t>Tema: Aplicaciones </a:t>
            </a:r>
            <a:r>
              <a:rPr lang="es-ES" sz="2800" b="1" dirty="0">
                <a:latin typeface="Arial" pitchFamily="34" charset="0"/>
                <a:cs typeface="Arial" pitchFamily="34" charset="0"/>
              </a:rPr>
              <a:t>generales de la </a:t>
            </a:r>
            <a:r>
              <a:rPr lang="es-ES" sz="2800" b="1" dirty="0" smtClean="0">
                <a:latin typeface="Arial" pitchFamily="34" charset="0"/>
                <a:cs typeface="Arial" pitchFamily="34" charset="0"/>
              </a:rPr>
              <a:t>administración</a:t>
            </a:r>
            <a:endParaRPr lang="es-MX" sz="2800" b="1" dirty="0">
              <a:latin typeface="Arial" pitchFamily="34" charset="0"/>
              <a:cs typeface="Arial" pitchFamily="34" charset="0"/>
            </a:endParaRPr>
          </a:p>
        </p:txBody>
      </p:sp>
      <p:sp>
        <p:nvSpPr>
          <p:cNvPr id="3" name="2 Marcador de contenido"/>
          <p:cNvSpPr>
            <a:spLocks noGrp="1"/>
          </p:cNvSpPr>
          <p:nvPr>
            <p:ph idx="1"/>
          </p:nvPr>
        </p:nvSpPr>
        <p:spPr>
          <a:xfrm>
            <a:off x="1043608" y="2745432"/>
            <a:ext cx="7704856" cy="4572000"/>
          </a:xfrm>
        </p:spPr>
        <p:txBody>
          <a:bodyPr/>
          <a:lstStyle/>
          <a:p>
            <a:pPr algn="just"/>
            <a:r>
              <a:rPr lang="es-MX" dirty="0">
                <a:latin typeface="Arial" pitchFamily="34" charset="0"/>
                <a:cs typeface="Arial" pitchFamily="34" charset="0"/>
              </a:rPr>
              <a:t>La administración se define como el proceso de diseñar y mantener un ambiente en el que las personas trabajando en grupo alcance con eficiencia metas seleccionadas</a:t>
            </a:r>
            <a:r>
              <a:rPr lang="es-MX" dirty="0" smtClean="0">
                <a:latin typeface="Arial" pitchFamily="34" charset="0"/>
                <a:cs typeface="Arial" pitchFamily="34" charset="0"/>
              </a:rPr>
              <a:t>.</a:t>
            </a:r>
          </a:p>
          <a:p>
            <a:pPr marL="114300" indent="0" algn="just">
              <a:buNone/>
            </a:pPr>
            <a:r>
              <a:rPr lang="es-MX" dirty="0">
                <a:latin typeface="Arial" pitchFamily="34" charset="0"/>
                <a:cs typeface="Arial" pitchFamily="34" charset="0"/>
              </a:rPr>
              <a:t/>
            </a:r>
            <a:br>
              <a:rPr lang="es-MX" dirty="0">
                <a:latin typeface="Arial" pitchFamily="34" charset="0"/>
                <a:cs typeface="Arial" pitchFamily="34" charset="0"/>
              </a:rPr>
            </a:br>
            <a:r>
              <a:rPr lang="es-MX" dirty="0">
                <a:latin typeface="Arial" pitchFamily="34" charset="0"/>
                <a:cs typeface="Arial" pitchFamily="34" charset="0"/>
              </a:rPr>
              <a:t/>
            </a:r>
            <a:br>
              <a:rPr lang="es-MX" dirty="0">
                <a:latin typeface="Arial" pitchFamily="34" charset="0"/>
                <a:cs typeface="Arial" pitchFamily="34" charset="0"/>
              </a:rPr>
            </a:br>
            <a:endParaRPr lang="es-MX" dirty="0">
              <a:latin typeface="Arial" pitchFamily="34" charset="0"/>
              <a:cs typeface="Arial" pitchFamily="34" charset="0"/>
            </a:endParaRPr>
          </a:p>
        </p:txBody>
      </p:sp>
    </p:spTree>
    <p:extLst>
      <p:ext uri="{BB962C8B-B14F-4D97-AF65-F5344CB8AC3E}">
        <p14:creationId xmlns:p14="http://schemas.microsoft.com/office/powerpoint/2010/main" xmlns="" val="808213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47664" y="1268760"/>
            <a:ext cx="7344816" cy="4800600"/>
          </a:xfrm>
        </p:spPr>
        <p:txBody>
          <a:bodyPr>
            <a:normAutofit fontScale="85000" lnSpcReduction="10000"/>
          </a:bodyPr>
          <a:lstStyle/>
          <a:p>
            <a:pPr algn="just"/>
            <a:r>
              <a:rPr lang="es-MX" dirty="0" smtClean="0">
                <a:latin typeface="Arial" pitchFamily="34" charset="0"/>
                <a:cs typeface="Arial" pitchFamily="34" charset="0"/>
              </a:rPr>
              <a:t>Esta se aplica </a:t>
            </a:r>
            <a:r>
              <a:rPr lang="es-MX" dirty="0">
                <a:latin typeface="Arial" pitchFamily="34" charset="0"/>
                <a:cs typeface="Arial" pitchFamily="34" charset="0"/>
              </a:rPr>
              <a:t>a todo tipo de organizaciones bien sean pequeñas o grandes empresas lucrativas y no lucrativas, a las industrias manufactureras y a las de servicio</a:t>
            </a:r>
            <a:r>
              <a:rPr lang="es-MX" dirty="0" smtClean="0">
                <a:latin typeface="Arial" pitchFamily="34" charset="0"/>
                <a:cs typeface="Arial" pitchFamily="34" charset="0"/>
              </a:rPr>
              <a:t>.</a:t>
            </a:r>
          </a:p>
          <a:p>
            <a:pPr marL="64008" indent="0" algn="just">
              <a:buNone/>
            </a:pPr>
            <a:r>
              <a:rPr lang="es-MX" dirty="0">
                <a:latin typeface="Arial" pitchFamily="34" charset="0"/>
                <a:cs typeface="Arial" pitchFamily="34" charset="0"/>
              </a:rPr>
              <a:t/>
            </a:r>
            <a:br>
              <a:rPr lang="es-MX" dirty="0">
                <a:latin typeface="Arial" pitchFamily="34" charset="0"/>
                <a:cs typeface="Arial" pitchFamily="34" charset="0"/>
              </a:rPr>
            </a:br>
            <a:r>
              <a:rPr lang="es-MX" dirty="0">
                <a:latin typeface="Arial" pitchFamily="34" charset="0"/>
                <a:cs typeface="Arial" pitchFamily="34" charset="0"/>
              </a:rPr>
              <a:t/>
            </a:r>
            <a:br>
              <a:rPr lang="es-MX" dirty="0">
                <a:latin typeface="Arial" pitchFamily="34" charset="0"/>
                <a:cs typeface="Arial" pitchFamily="34" charset="0"/>
              </a:rPr>
            </a:br>
            <a:r>
              <a:rPr lang="es-MX" dirty="0">
                <a:latin typeface="Arial" pitchFamily="34" charset="0"/>
                <a:cs typeface="Arial" pitchFamily="34" charset="0"/>
              </a:rPr>
              <a:t>L</a:t>
            </a:r>
            <a:r>
              <a:rPr lang="es-MX" dirty="0" smtClean="0">
                <a:latin typeface="Arial" pitchFamily="34" charset="0"/>
                <a:cs typeface="Arial" pitchFamily="34" charset="0"/>
              </a:rPr>
              <a:t>a </a:t>
            </a:r>
            <a:r>
              <a:rPr lang="es-MX" dirty="0">
                <a:latin typeface="Arial" pitchFamily="34" charset="0"/>
                <a:cs typeface="Arial" pitchFamily="34" charset="0"/>
              </a:rPr>
              <a:t>administración consiste </a:t>
            </a:r>
            <a:r>
              <a:rPr lang="es-MX" dirty="0" smtClean="0">
                <a:latin typeface="Arial" pitchFamily="34" charset="0"/>
                <a:cs typeface="Arial" pitchFamily="34" charset="0"/>
              </a:rPr>
              <a:t>en darle </a:t>
            </a:r>
            <a:r>
              <a:rPr lang="es-MX" dirty="0">
                <a:latin typeface="Arial" pitchFamily="34" charset="0"/>
                <a:cs typeface="Arial" pitchFamily="34" charset="0"/>
              </a:rPr>
              <a:t>forma, de manera consistente y constante a las organizaciones. Todas las organizaciones cuentan con personas que tienen el encargo de servirle para alcanzar sus metas, llamados Gerente</a:t>
            </a:r>
            <a:r>
              <a:rPr lang="es-MX" dirty="0" smtClean="0">
                <a:latin typeface="Arial" pitchFamily="34" charset="0"/>
                <a:cs typeface="Arial" pitchFamily="34" charset="0"/>
              </a:rPr>
              <a:t>, administradores </a:t>
            </a:r>
            <a:r>
              <a:rPr lang="es-MX" dirty="0">
                <a:latin typeface="Arial" pitchFamily="34" charset="0"/>
                <a:cs typeface="Arial" pitchFamily="34" charset="0"/>
              </a:rPr>
              <a:t>etc.</a:t>
            </a:r>
          </a:p>
        </p:txBody>
      </p:sp>
    </p:spTree>
    <p:extLst>
      <p:ext uri="{BB962C8B-B14F-4D97-AF65-F5344CB8AC3E}">
        <p14:creationId xmlns:p14="http://schemas.microsoft.com/office/powerpoint/2010/main" xmlns="" val="231095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b="1" dirty="0" smtClean="0">
                <a:latin typeface="Arial" pitchFamily="34" charset="0"/>
                <a:cs typeface="Arial" pitchFamily="34" charset="0"/>
              </a:rPr>
              <a:t>Tema: Clasificación </a:t>
            </a:r>
            <a:r>
              <a:rPr lang="es-ES" sz="3200" b="1" dirty="0">
                <a:latin typeface="Arial" pitchFamily="34" charset="0"/>
                <a:cs typeface="Arial" pitchFamily="34" charset="0"/>
              </a:rPr>
              <a:t>de la Empresa</a:t>
            </a:r>
            <a:endParaRPr lang="es-MX" sz="3200" b="1" dirty="0">
              <a:effectLst/>
              <a:latin typeface="Arial" pitchFamily="34" charset="0"/>
              <a:cs typeface="Arial" pitchFamily="34" charset="0"/>
            </a:endParaRPr>
          </a:p>
        </p:txBody>
      </p:sp>
      <p:sp>
        <p:nvSpPr>
          <p:cNvPr id="3" name="2 Marcador de contenido"/>
          <p:cNvSpPr>
            <a:spLocks noGrp="1"/>
          </p:cNvSpPr>
          <p:nvPr>
            <p:ph idx="1"/>
          </p:nvPr>
        </p:nvSpPr>
        <p:spPr>
          <a:xfrm>
            <a:off x="1571604" y="1600200"/>
            <a:ext cx="7115196" cy="4525963"/>
          </a:xfrm>
        </p:spPr>
        <p:txBody>
          <a:bodyPr>
            <a:normAutofit lnSpcReduction="10000"/>
          </a:bodyPr>
          <a:lstStyle/>
          <a:p>
            <a:r>
              <a:rPr lang="es-MX" dirty="0" smtClean="0">
                <a:latin typeface="Arial" pitchFamily="34" charset="0"/>
                <a:cs typeface="Arial" pitchFamily="34" charset="0"/>
              </a:rPr>
              <a:t>Por su magnitud </a:t>
            </a:r>
            <a:r>
              <a:rPr lang="es-MX" dirty="0">
                <a:latin typeface="Arial" pitchFamily="34" charset="0"/>
                <a:cs typeface="Arial" pitchFamily="34" charset="0"/>
              </a:rPr>
              <a:t>de la empresa o </a:t>
            </a:r>
            <a:r>
              <a:rPr lang="es-MX" dirty="0" smtClean="0">
                <a:latin typeface="Arial" pitchFamily="34" charset="0"/>
                <a:cs typeface="Arial" pitchFamily="34" charset="0"/>
              </a:rPr>
              <a:t>tamaño.</a:t>
            </a:r>
            <a:r>
              <a:rPr lang="es-MX" dirty="0">
                <a:latin typeface="Arial" pitchFamily="34" charset="0"/>
                <a:cs typeface="Arial" pitchFamily="34" charset="0"/>
              </a:rPr>
              <a:t> </a:t>
            </a:r>
            <a:endParaRPr lang="es-MX" dirty="0" smtClean="0">
              <a:latin typeface="Arial" pitchFamily="34" charset="0"/>
              <a:cs typeface="Arial" pitchFamily="34" charset="0"/>
            </a:endParaRPr>
          </a:p>
          <a:p>
            <a:r>
              <a:rPr lang="es-MX" dirty="0" smtClean="0">
                <a:latin typeface="Arial" pitchFamily="34" charset="0"/>
                <a:cs typeface="Arial" pitchFamily="34" charset="0"/>
              </a:rPr>
              <a:t>Por </a:t>
            </a:r>
            <a:r>
              <a:rPr lang="es-MX" dirty="0">
                <a:latin typeface="Arial" pitchFamily="34" charset="0"/>
                <a:cs typeface="Arial" pitchFamily="34" charset="0"/>
              </a:rPr>
              <a:t>su finalidad.</a:t>
            </a:r>
          </a:p>
          <a:p>
            <a:r>
              <a:rPr lang="es-MX" dirty="0" smtClean="0">
                <a:latin typeface="Arial" pitchFamily="34" charset="0"/>
                <a:cs typeface="Arial" pitchFamily="34" charset="0"/>
              </a:rPr>
              <a:t>Según su actividad.</a:t>
            </a:r>
          </a:p>
          <a:p>
            <a:r>
              <a:rPr lang="es-MX" dirty="0" smtClean="0">
                <a:latin typeface="Arial" pitchFamily="34" charset="0"/>
                <a:cs typeface="Arial" pitchFamily="34" charset="0"/>
              </a:rPr>
              <a:t>Por su filosofía.</a:t>
            </a:r>
          </a:p>
          <a:p>
            <a:r>
              <a:rPr lang="es-MX" dirty="0" smtClean="0">
                <a:latin typeface="Arial" pitchFamily="34" charset="0"/>
                <a:cs typeface="Arial" pitchFamily="34" charset="0"/>
              </a:rPr>
              <a:t>Según su origen de capital.</a:t>
            </a:r>
          </a:p>
          <a:p>
            <a:r>
              <a:rPr lang="es-MX" dirty="0" smtClean="0">
                <a:latin typeface="Arial" pitchFamily="34" charset="0"/>
                <a:cs typeface="Arial" pitchFamily="34" charset="0"/>
              </a:rPr>
              <a:t>Por su forma jurídica</a:t>
            </a:r>
          </a:p>
          <a:p>
            <a:r>
              <a:rPr lang="es-MX" dirty="0" smtClean="0">
                <a:latin typeface="Arial" pitchFamily="34" charset="0"/>
                <a:cs typeface="Arial" pitchFamily="34" charset="0"/>
              </a:rPr>
              <a:t>Otras.</a:t>
            </a:r>
          </a:p>
        </p:txBody>
      </p:sp>
    </p:spTree>
    <p:extLst>
      <p:ext uri="{BB962C8B-B14F-4D97-AF65-F5344CB8AC3E}">
        <p14:creationId xmlns:p14="http://schemas.microsoft.com/office/powerpoint/2010/main" xmlns="" val="353650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76200"/>
            <a:ext cx="8077200" cy="1075426"/>
          </a:xfrm>
        </p:spPr>
        <p:txBody>
          <a:bodyPr/>
          <a:lstStyle/>
          <a:p>
            <a:r>
              <a:rPr lang="es-ES" sz="3200" b="1" dirty="0" smtClean="0">
                <a:latin typeface="Arial" pitchFamily="34" charset="0"/>
                <a:cs typeface="Arial" pitchFamily="34" charset="0"/>
              </a:rPr>
              <a:t>Por </a:t>
            </a:r>
            <a:r>
              <a:rPr lang="es-ES" sz="3200" b="1" dirty="0">
                <a:latin typeface="Arial" pitchFamily="34" charset="0"/>
                <a:cs typeface="Arial" pitchFamily="34" charset="0"/>
              </a:rPr>
              <a:t>su </a:t>
            </a:r>
            <a:r>
              <a:rPr lang="es-ES" sz="3200" b="1" dirty="0" smtClean="0">
                <a:latin typeface="Arial" pitchFamily="34" charset="0"/>
                <a:cs typeface="Arial" pitchFamily="34" charset="0"/>
              </a:rPr>
              <a:t>tamaño</a:t>
            </a:r>
            <a:endParaRPr lang="es-MX" sz="3200" b="1" dirty="0">
              <a:latin typeface="Arial" pitchFamily="34" charset="0"/>
              <a:cs typeface="Arial" pitchFamily="34" charset="0"/>
            </a:endParaRPr>
          </a:p>
        </p:txBody>
      </p:sp>
      <p:sp>
        <p:nvSpPr>
          <p:cNvPr id="3" name="2 Marcador de contenido"/>
          <p:cNvSpPr>
            <a:spLocks noGrp="1"/>
          </p:cNvSpPr>
          <p:nvPr>
            <p:ph idx="1"/>
          </p:nvPr>
        </p:nvSpPr>
        <p:spPr>
          <a:xfrm>
            <a:off x="1763688" y="990600"/>
            <a:ext cx="8077200" cy="4411663"/>
          </a:xfrm>
        </p:spPr>
        <p:txBody>
          <a:bodyPr>
            <a:normAutofit/>
          </a:bodyPr>
          <a:lstStyle/>
          <a:p>
            <a:r>
              <a:rPr lang="es-ES" sz="2800" dirty="0" smtClean="0">
                <a:latin typeface="Arial" pitchFamily="34" charset="0"/>
                <a:cs typeface="Arial" pitchFamily="34" charset="0"/>
              </a:rPr>
              <a:t>Microempresa</a:t>
            </a:r>
          </a:p>
          <a:p>
            <a:r>
              <a:rPr lang="es-ES" sz="2800" dirty="0" smtClean="0">
                <a:latin typeface="Arial" pitchFamily="34" charset="0"/>
                <a:cs typeface="Arial" pitchFamily="34" charset="0"/>
              </a:rPr>
              <a:t>Pequeña</a:t>
            </a:r>
            <a:endParaRPr lang="es-MX" sz="2800" dirty="0">
              <a:latin typeface="Arial" pitchFamily="34" charset="0"/>
              <a:cs typeface="Arial" pitchFamily="34" charset="0"/>
            </a:endParaRPr>
          </a:p>
          <a:p>
            <a:r>
              <a:rPr lang="es-ES" sz="2800" dirty="0" smtClean="0">
                <a:latin typeface="Arial" pitchFamily="34" charset="0"/>
                <a:cs typeface="Arial" pitchFamily="34" charset="0"/>
              </a:rPr>
              <a:t>Mediana</a:t>
            </a:r>
            <a:endParaRPr lang="es-MX" sz="2800" dirty="0">
              <a:latin typeface="Arial" pitchFamily="34" charset="0"/>
              <a:cs typeface="Arial" pitchFamily="34" charset="0"/>
            </a:endParaRPr>
          </a:p>
          <a:p>
            <a:r>
              <a:rPr lang="es-ES" sz="2800" dirty="0" smtClean="0">
                <a:latin typeface="Arial" pitchFamily="34" charset="0"/>
                <a:cs typeface="Arial" pitchFamily="34" charset="0"/>
              </a:rPr>
              <a:t>Grande</a:t>
            </a:r>
            <a:endParaRPr lang="es-MX" sz="2800" dirty="0">
              <a:latin typeface="Arial" pitchFamily="34" charset="0"/>
              <a:cs typeface="Arial" pitchFamily="34" charset="0"/>
            </a:endParaRPr>
          </a:p>
          <a:p>
            <a:endParaRPr lang="es-MX" sz="2800"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90680" y="3129840"/>
            <a:ext cx="7467600" cy="318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Rectángulo"/>
          <p:cNvSpPr/>
          <p:nvPr/>
        </p:nvSpPr>
        <p:spPr>
          <a:xfrm>
            <a:off x="3962400" y="6248400"/>
            <a:ext cx="4572000" cy="646331"/>
          </a:xfrm>
          <a:prstGeom prst="rect">
            <a:avLst/>
          </a:prstGeom>
        </p:spPr>
        <p:txBody>
          <a:bodyPr>
            <a:spAutoFit/>
          </a:bodyPr>
          <a:lstStyle/>
          <a:p>
            <a:pPr algn="r"/>
            <a:r>
              <a:rPr lang="es-ES" dirty="0"/>
              <a:t>(INEGI, 2009)</a:t>
            </a:r>
            <a:r>
              <a:rPr lang="es-MX" dirty="0"/>
              <a:t/>
            </a:r>
            <a:br>
              <a:rPr lang="es-MX" dirty="0"/>
            </a:br>
            <a:endParaRPr lang="es-MX" dirty="0"/>
          </a:p>
        </p:txBody>
      </p:sp>
    </p:spTree>
    <p:extLst>
      <p:ext uri="{BB962C8B-B14F-4D97-AF65-F5344CB8AC3E}">
        <p14:creationId xmlns:p14="http://schemas.microsoft.com/office/powerpoint/2010/main" xmlns="" val="2303146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6200" y="658368"/>
            <a:ext cx="8229600" cy="1399032"/>
          </a:xfrm>
        </p:spPr>
        <p:txBody>
          <a:bodyPr/>
          <a:lstStyle/>
          <a:p>
            <a:r>
              <a:rPr lang="es-ES" sz="3200" b="1" dirty="0" smtClean="0">
                <a:latin typeface="Arial" pitchFamily="34" charset="0"/>
                <a:cs typeface="Arial" pitchFamily="34" charset="0"/>
              </a:rPr>
              <a:t>Por </a:t>
            </a:r>
            <a:r>
              <a:rPr lang="es-ES" sz="3200" b="1" dirty="0">
                <a:latin typeface="Arial" pitchFamily="34" charset="0"/>
                <a:cs typeface="Arial" pitchFamily="34" charset="0"/>
              </a:rPr>
              <a:t>su finalidad</a:t>
            </a:r>
            <a:r>
              <a:rPr lang="es-MX" sz="3200" b="1" dirty="0">
                <a:latin typeface="Arial" pitchFamily="34" charset="0"/>
                <a:cs typeface="Arial" pitchFamily="34" charset="0"/>
              </a:rPr>
              <a:t/>
            </a:r>
            <a:br>
              <a:rPr lang="es-MX" sz="3200" b="1" dirty="0">
                <a:latin typeface="Arial" pitchFamily="34" charset="0"/>
                <a:cs typeface="Arial" pitchFamily="34" charset="0"/>
              </a:rPr>
            </a:br>
            <a:endParaRPr lang="es-MX" sz="3200" b="1" dirty="0">
              <a:latin typeface="Arial" pitchFamily="34" charset="0"/>
              <a:cs typeface="Arial" pitchFamily="34" charset="0"/>
            </a:endParaRPr>
          </a:p>
        </p:txBody>
      </p:sp>
      <p:sp>
        <p:nvSpPr>
          <p:cNvPr id="3" name="2 Marcador de contenido"/>
          <p:cNvSpPr>
            <a:spLocks noGrp="1"/>
          </p:cNvSpPr>
          <p:nvPr>
            <p:ph idx="1"/>
          </p:nvPr>
        </p:nvSpPr>
        <p:spPr/>
        <p:txBody>
          <a:bodyPr/>
          <a:lstStyle/>
          <a:p>
            <a:r>
              <a:rPr lang="es-ES" dirty="0" smtClean="0">
                <a:latin typeface="Arial" pitchFamily="34" charset="0"/>
                <a:cs typeface="Arial" pitchFamily="34" charset="0"/>
              </a:rPr>
              <a:t>Públicas</a:t>
            </a:r>
            <a:endParaRPr lang="es-MX" dirty="0">
              <a:latin typeface="Arial" pitchFamily="34" charset="0"/>
              <a:cs typeface="Arial" pitchFamily="34" charset="0"/>
            </a:endParaRPr>
          </a:p>
          <a:p>
            <a:r>
              <a:rPr lang="es-ES" dirty="0" smtClean="0">
                <a:latin typeface="Arial" pitchFamily="34" charset="0"/>
                <a:cs typeface="Arial" pitchFamily="34" charset="0"/>
              </a:rPr>
              <a:t>Privadas</a:t>
            </a:r>
            <a:endParaRPr lang="es-MX" dirty="0">
              <a:latin typeface="Arial" pitchFamily="34" charset="0"/>
              <a:cs typeface="Arial" pitchFamily="34" charset="0"/>
            </a:endParaRPr>
          </a:p>
          <a:p>
            <a:r>
              <a:rPr lang="es-ES" dirty="0" smtClean="0">
                <a:latin typeface="Arial" pitchFamily="34" charset="0"/>
                <a:cs typeface="Arial" pitchFamily="34" charset="0"/>
              </a:rPr>
              <a:t>Servicios</a:t>
            </a:r>
            <a:endParaRPr lang="es-MX" dirty="0">
              <a:latin typeface="Arial" pitchFamily="34" charset="0"/>
              <a:cs typeface="Arial" pitchFamily="34" charset="0"/>
            </a:endParaRPr>
          </a:p>
        </p:txBody>
      </p:sp>
      <p:sp>
        <p:nvSpPr>
          <p:cNvPr id="2" name="AutoShape 2" descr="Resultado de imagen para oxx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2040" y="3356992"/>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8964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09600" y="304800"/>
            <a:ext cx="8229600" cy="1399032"/>
          </a:xfrm>
        </p:spPr>
        <p:txBody>
          <a:bodyPr>
            <a:normAutofit/>
          </a:bodyPr>
          <a:lstStyle/>
          <a:p>
            <a:pPr marL="0"/>
            <a:r>
              <a:rPr lang="es-ES" sz="3200" b="1" dirty="0" smtClean="0">
                <a:latin typeface="Arial" pitchFamily="34" charset="0"/>
                <a:cs typeface="Arial" pitchFamily="34" charset="0"/>
              </a:rPr>
              <a:t>Por </a:t>
            </a:r>
            <a:r>
              <a:rPr lang="es-ES" sz="3200" b="1" dirty="0">
                <a:latin typeface="Arial" pitchFamily="34" charset="0"/>
                <a:cs typeface="Arial" pitchFamily="34" charset="0"/>
              </a:rPr>
              <a:t>su actividad </a:t>
            </a:r>
            <a:r>
              <a:rPr lang="es-ES" sz="3200" b="1" dirty="0" smtClean="0">
                <a:latin typeface="Arial" pitchFamily="34" charset="0"/>
                <a:cs typeface="Arial" pitchFamily="34" charset="0"/>
              </a:rPr>
              <a:t>económica</a:t>
            </a:r>
            <a:r>
              <a:rPr lang="es-MX" sz="3200" b="1" dirty="0">
                <a:latin typeface="Arial" pitchFamily="34" charset="0"/>
                <a:cs typeface="Arial" pitchFamily="34" charset="0"/>
              </a:rPr>
              <a:t/>
            </a:r>
            <a:br>
              <a:rPr lang="es-MX" sz="3200" b="1" dirty="0">
                <a:latin typeface="Arial" pitchFamily="34" charset="0"/>
                <a:cs typeface="Arial" pitchFamily="34" charset="0"/>
              </a:rPr>
            </a:br>
            <a:endParaRPr lang="es-MX" sz="3200" b="1" dirty="0">
              <a:latin typeface="Arial" pitchFamily="34" charset="0"/>
              <a:cs typeface="Arial" pitchFamily="34" charset="0"/>
            </a:endParaRPr>
          </a:p>
        </p:txBody>
      </p:sp>
      <p:sp>
        <p:nvSpPr>
          <p:cNvPr id="3" name="2 Marcador de contenido"/>
          <p:cNvSpPr>
            <a:spLocks noGrp="1"/>
          </p:cNvSpPr>
          <p:nvPr>
            <p:ph idx="1"/>
          </p:nvPr>
        </p:nvSpPr>
        <p:spPr>
          <a:xfrm>
            <a:off x="1475656" y="1242218"/>
            <a:ext cx="7355160" cy="4525963"/>
          </a:xfrm>
        </p:spPr>
        <p:txBody>
          <a:bodyPr/>
          <a:lstStyle/>
          <a:p>
            <a:pPr marL="0" indent="0">
              <a:buNone/>
            </a:pPr>
            <a:endParaRPr lang="es-MX" dirty="0">
              <a:latin typeface="Arial" pitchFamily="34" charset="0"/>
              <a:cs typeface="Arial" pitchFamily="34" charset="0"/>
            </a:endParaRPr>
          </a:p>
          <a:p>
            <a:r>
              <a:rPr lang="es-ES" dirty="0" smtClean="0">
                <a:latin typeface="Arial" pitchFamily="34" charset="0"/>
                <a:cs typeface="Arial" pitchFamily="34" charset="0"/>
              </a:rPr>
              <a:t>De extracción</a:t>
            </a:r>
          </a:p>
          <a:p>
            <a:r>
              <a:rPr lang="es-ES" dirty="0" smtClean="0">
                <a:latin typeface="Arial" pitchFamily="34" charset="0"/>
                <a:cs typeface="Arial" pitchFamily="34" charset="0"/>
              </a:rPr>
              <a:t>De transformación</a:t>
            </a:r>
            <a:endParaRPr lang="es-MX" dirty="0">
              <a:latin typeface="Arial" pitchFamily="34" charset="0"/>
              <a:cs typeface="Arial" pitchFamily="34" charset="0"/>
            </a:endParaRPr>
          </a:p>
          <a:p>
            <a:r>
              <a:rPr lang="es-ES" dirty="0" smtClean="0">
                <a:latin typeface="Arial" pitchFamily="34" charset="0"/>
                <a:cs typeface="Arial" pitchFamily="34" charset="0"/>
              </a:rPr>
              <a:t>De servicios</a:t>
            </a:r>
            <a:endParaRPr lang="es-MX" dirty="0">
              <a:effectLst/>
              <a:latin typeface="Arial" pitchFamily="34" charset="0"/>
              <a:cs typeface="Arial" pitchFamily="34" charset="0"/>
            </a:endParaRPr>
          </a:p>
        </p:txBody>
      </p:sp>
      <p:sp>
        <p:nvSpPr>
          <p:cNvPr id="2" name="AutoShape 2" descr="Resultado de imagen para empresa de extrac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3933056"/>
            <a:ext cx="2695575" cy="169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8021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b="1" dirty="0" smtClean="0">
                <a:latin typeface="Arial" pitchFamily="34" charset="0"/>
                <a:cs typeface="Arial" pitchFamily="34" charset="0"/>
              </a:rPr>
              <a:t>Por </a:t>
            </a:r>
            <a:r>
              <a:rPr lang="es-ES" sz="3200" b="1" dirty="0">
                <a:latin typeface="Arial" pitchFamily="34" charset="0"/>
                <a:cs typeface="Arial" pitchFamily="34" charset="0"/>
              </a:rPr>
              <a:t>su filosofía y </a:t>
            </a:r>
            <a:r>
              <a:rPr lang="es-ES" sz="3200" b="1" dirty="0" smtClean="0">
                <a:latin typeface="Arial" pitchFamily="34" charset="0"/>
                <a:cs typeface="Arial" pitchFamily="34" charset="0"/>
              </a:rPr>
              <a:t>valores</a:t>
            </a:r>
            <a:endParaRPr lang="es-MX" sz="3200" b="1"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r>
              <a:rPr lang="es-ES" sz="2800" dirty="0" smtClean="0">
                <a:latin typeface="Arial" pitchFamily="34" charset="0"/>
                <a:cs typeface="Arial" pitchFamily="34" charset="0"/>
              </a:rPr>
              <a:t>Empresas </a:t>
            </a:r>
            <a:r>
              <a:rPr lang="es-ES" sz="2800" dirty="0">
                <a:latin typeface="Arial" pitchFamily="34" charset="0"/>
                <a:cs typeface="Arial" pitchFamily="34" charset="0"/>
              </a:rPr>
              <a:t>mecanicistas (la patología burocrática</a:t>
            </a:r>
            <a:r>
              <a:rPr lang="es-ES" sz="2800" dirty="0" smtClean="0">
                <a:latin typeface="Arial" pitchFamily="34" charset="0"/>
                <a:cs typeface="Arial" pitchFamily="34" charset="0"/>
              </a:rPr>
              <a:t>)</a:t>
            </a:r>
            <a:endParaRPr lang="es-MX" sz="2800" dirty="0">
              <a:latin typeface="Arial" pitchFamily="34" charset="0"/>
              <a:cs typeface="Arial" pitchFamily="34" charset="0"/>
            </a:endParaRPr>
          </a:p>
          <a:p>
            <a:r>
              <a:rPr lang="es-ES" sz="2800" dirty="0" smtClean="0">
                <a:latin typeface="Arial" pitchFamily="34" charset="0"/>
                <a:cs typeface="Arial" pitchFamily="34" charset="0"/>
              </a:rPr>
              <a:t>Empresas orgánicas</a:t>
            </a:r>
            <a:endParaRPr lang="es-MX" sz="2800" dirty="0">
              <a:latin typeface="Arial" pitchFamily="34" charset="0"/>
              <a:cs typeface="Arial" pitchFamily="34" charset="0"/>
            </a:endParaRPr>
          </a:p>
          <a:p>
            <a:r>
              <a:rPr lang="es-ES" sz="2800" dirty="0" smtClean="0">
                <a:latin typeface="Arial" pitchFamily="34" charset="0"/>
                <a:cs typeface="Arial" pitchFamily="34" charset="0"/>
              </a:rPr>
              <a:t>Empresas </a:t>
            </a:r>
            <a:r>
              <a:rPr lang="es-ES" sz="2800" dirty="0">
                <a:latin typeface="Arial" pitchFamily="34" charset="0"/>
                <a:cs typeface="Arial" pitchFamily="34" charset="0"/>
              </a:rPr>
              <a:t>tradicionales (sus 9 principios tradicionales</a:t>
            </a:r>
            <a:r>
              <a:rPr lang="es-ES" sz="2800" dirty="0" smtClean="0">
                <a:latin typeface="Arial" pitchFamily="34" charset="0"/>
                <a:cs typeface="Arial" pitchFamily="34" charset="0"/>
              </a:rPr>
              <a:t>)</a:t>
            </a:r>
            <a:endParaRPr lang="es-MX" sz="2800" dirty="0">
              <a:latin typeface="Arial" pitchFamily="34" charset="0"/>
              <a:cs typeface="Arial" pitchFamily="34" charset="0"/>
            </a:endParaRPr>
          </a:p>
          <a:p>
            <a:r>
              <a:rPr lang="es-ES" sz="2800" dirty="0" smtClean="0">
                <a:latin typeface="Arial" pitchFamily="34" charset="0"/>
                <a:cs typeface="Arial" pitchFamily="34" charset="0"/>
              </a:rPr>
              <a:t>Filantrópica </a:t>
            </a:r>
            <a:r>
              <a:rPr lang="es-ES" sz="2800" dirty="0">
                <a:latin typeface="Arial" pitchFamily="34" charset="0"/>
                <a:cs typeface="Arial" pitchFamily="34" charset="0"/>
              </a:rPr>
              <a:t>y social</a:t>
            </a:r>
            <a:endParaRPr lang="es-MX" sz="2800" dirty="0">
              <a:latin typeface="Arial" pitchFamily="34" charset="0"/>
              <a:cs typeface="Arial" pitchFamily="34" charset="0"/>
            </a:endParaRPr>
          </a:p>
          <a:p>
            <a:endParaRPr lang="es-MX" sz="2800" dirty="0">
              <a:latin typeface="Arial" pitchFamily="34" charset="0"/>
              <a:cs typeface="Arial" pitchFamily="34" charset="0"/>
            </a:endParaRPr>
          </a:p>
        </p:txBody>
      </p:sp>
      <p:sp>
        <p:nvSpPr>
          <p:cNvPr id="4" name="AutoShape 2" descr="data:image/jpeg;base64,/9j/4AAQSkZJRgABAQAAAQABAAD/2wCEAAkGBwgHBhUIBxQWFhUWGBwZGBcYGB4eHRshIh4fHCUiGychJSohIB4xJSEfIT0oJS0rLjQuHCI1ODMsNygtLiwBCgoKDg0OGxAQGzclICQtNywrLDc3LSwtLTAuNzc3LC43LDQ0LDc3NCw3NzA3NCwyLSwtLC4sLjcsLCw0LCwsLP/AABEIAJ0BQQMBIgACEQEDEQH/xAAcAAEAAgMBAQEAAAAAAAAAAAAABQYDBAcCAQj/xAA/EAABAwMDAQUFBgMGBwEAAAABAAIDBAURBhIhMRMiQVFhBxQycYEjQpGhscEVFlIzYmOCsvAkU3JzosLiF//EABkBAQEBAQEBAAAAAAAAAAAAAAACAQMFBP/EACoRAQACAQMCBAUFAAAAAAAAAAABAhEDEjEhIgQFQVETYaHh8BSBkcHR/9oADAMBAAIRAxEAPwDuKIiAiIgIiICIiAiIgIiICIiAiIgIiICIiAiIgIiICIiAiIgIiICIiAiIgIiICIiAiIgIiICIiAiIgIiICIiAiIgIiICIiAiIgIiICIiAiIgIiICIiAiIgIiICIiAiIgIiICIiAiIgIiICIiAiIgL4SB1X1RGprO6928UrHBuHh2SM9AR+6qkRNoiZxCNS1q0maxmfbjKV3s8wm9nmFzC6Wa1WOQU9xfJI88/ZbWho8M7s89VHXekpII4pqHftkYXYeQSMOLfAAeC++nga2xi3PE4+7x9Tza+nndpxmOY3dY+jsG9nmE3s8x+K5M2jtVPbIqiu7YukDj3C0AbXbfEZUnQaQp7xSirtkxDDxte3LmkdQSCB6/IrLeDpXra+I4zj7rp5lq6k4ppxM4zjd1xP7OkIvLG7WBvkvS897AiIgIiICIiAiIgIiICIiAiIgIiICIiAiIgIiICIiAiIgIiICIiAiIgIiICwV1XFQ0bqqc4a0ZP+/PwUU7V1ibJ2bpufLY/P+leblfdPyE0Ve8OxtcWFjj1G4ZwPLldK6dsxmJRaZ2zt5Uy022o1bdpaiocWjqXDnBPDWj/AH0CyXaP+ExR0d3pt+wFrJBI5ocC4u8B156HlXa11lli7OC3bW9tucxoaW7tvDj0HT1We91tsoKMS3ktEZcB3xkZ6jjB54z9F9s+MtviNvb6RxP0eTXyqI057u+eZxExPrxKn0Nim1DTxOMfu8EYdt7xc5245yM+GfE/RYNIV0tkvrrXW8B7tp8g4dD8j0+oVzrdQ2igo46yrma1kgyx3PeGM8YGeij7nXaW9/Lbh2ZlAaTmNzjgjIyQ0+CyPE2tFq2r2zx8lz5dstTU07d8cz7xjGMRx8lkRRovtsMUcvaANlcWRkhwBdnGORwfnjPgtimuFJVVUlLTvDnREB4Ge6Tzgnpn06r4Ns+z1stpERYCE45Kr+rNX2zS9PurTukcO5E34nevo31P59Fyapu2q/aNXmhpBiL70bSWxtH+K7q75Hr4NQdNvntE05Z3GMy9q8fchG7nyJ+EH0Jyqp/+q3W6TGLTtCX44z3nkfMMGB+Ky23ROmtPNBu3/Fzf0dIwfLb0P+bPyCsba68SRCK2w9kwdA1mAB9ePwCibxCoqgYrv7UqjvspIWjycGj9Zcrei1Hruh712tokb4mF43fQbnErPUMv7Bvm7b6E/wDqVqw3i4wOy2Vx/wCo5/VT8XHMN2rLpvVlr1CXQ0xcyZnxwSt2SM+YPUeoyFOqm5otTOaysHZVMfMM7OHNPofLzachwyrRbZ5aijDqkAPGWvA6bhwcf3T1HoQukWiYzCZjDaRR92vdrsrGvu80cIcSGmRwbnHllfaK82yvgZPQzMkbI4sY5rgQ5wBJAI6nAP4LWN9FhlqYYp2QSOAc/IaPE4GTj6LR/mKy/wAV/hPvEPb5x2W8b84zjGc5xyglEUWNRWU3X+Eioh7fOOy3t35xnGM5zjlY6/VVgttcaGvqoY5RjuOeA7nkcdecoJhFHz3y009zbbJ54mzO+GIvaHnPTAzlbU9XT08zIZnAOkcWsB6uIaXED6NJ+iDMiIgIiICIiAiIgIiICIiAiIgIiIIGpoql+tYa5rT2baeRhdkYDi5pA8/A/goWst9fFqiqq+yqyyTstjqeRjc7WYO7c8Hr0+qvCLrXVmP4x/bJqp9Wy4C50Vyipp3iJkrXtLozIMgNBcS/aScZ4Ky3ttdfIIGillZ2dVE9wkMfLRu3HuvPA/HlWtE+Lx04Ztc0qdJXU0dVTubvbDG+KjblvIkdvPU8EABnOPH0UhPbrhDqCepMVWWPZCGmnkY3O1mDu3OB6/ur2iv9Raefzj/DZCq3inrrvYI7VFA8dp3XvnLXGJrT8btrjuecZGD1POOiz6No620QPtNZHwxxLJ24xMHHOXclwf55+hOFY0XOdWdu3HRuOuRVD2g60i0tRdlTYdUSDuNPRo/rf6eQ8T9SLBfbrT2S0SXKr+GNuceJPQNHqTgD1K/NV3udVeLk+4Vxy95yceHk1voBwFzVCW05ZblrfUDhM9xJ788zudo/TJ6AdOPILqzJILdRCy6WYQxvBc0EucfE565/vfhgKS0LpqKwaZbRzNHaSDfN6uI6fIDDfp6lVm6asvLNWT2SyyUMDIixrPeMt3OcBw3B7xycYAU2iZ6NiVtsVJPTgE07Geb3Py79D+yn1zW6azvNVquWzWeWkg7Ehg953ZlfxkNwcD5dTx58eNS61v1Ffqqjtz6VrKWNjnGVrgXuLWuLWYdyTngenVbWMRhk9XTVV9X2+NsYrohg5w71z0Pz8PqpPS1zmvOnoblUs2OkYHFo6fMZ8D1+RWvrCUMtYjPVzh+XKnUjtlteVOjkdE8SM6g5H05XSacAgyD72D+QH7LnFLA6pqWwM6uIC6W0BowFz0fVV3HPbPK+s1rbrbD7uSxskuKk4hPl2np3CMeJOFmuHvLG0zqEQMFtgbXStpR9i4yP6M8wYhMc+O4HxVs1/DoqiYLtq+KN7jiNhLS57sZO1oHPiT5crHadQaLj06+50oEUDyIHB0b2ueWtDBG1uMvIb3QGZ6HyK7uaFjr6i6+0Ggv+XdhK+pgp29AY2x57Tzy9zXEf3BGvNns1z1FPPI1sDYHXJ0xmJcZvsZGtDY27cNz2eN27oTwrTabrpm71sNDA0slpxuhjlikic0BuzMYeBkY44zgdUfqbTenp3Wmm35jJdI2GGWQRlxLiXljXBpJJODzz0QUe1x1N4vhoqhsUcVRcJqhk5y6Rxp5QOyZwAxxEec5PdDsDriyWamutVqyvraJ1MIzVMY4SxOc8iOGIHYQ9oHiOQec/JTVCdNVT4bXQta4BorItrTtALziRrvAlzifM5KxUdp0nUaqmfTQxGrgcySRwHea6QEgn1IGfkQghZXUFtvorme71VNX1bGk8GSKYAMaW9Q9gdH04LDk8jOIDWV/NZepL3Aypc23yN93McMhieWvBqHOeBsA2gx8njaTxlX62WzTFZe5rhQwR+8QyGOSQR4cHloJwfPa4ZI81u2VlnmsppbW1nu7TJEWAd3uucx4+WQfnlBJwyMmiEsRy1wBB8weQvar0OoLJbdKx3KnyKYbY4gxpcSN3ZsDA3JIOBj0wskOrLW+nZPN2kTXzCBpmifFl5aXAYeAcHGM9M8IJ1FpXC6UtvmihqSQ6Z/ZsABOXbXP8OnDSVD27W9puNx9wp21G/jcHU0rQ3IyN5c0BoIGecILKigLDq6236VrLc2chzdzXup5GMI9HOaGn8VPoCIiAiIgIiICIiAiIgIiICIiAiIgIiIOYe3K4ujt1PbWH+0e57vUMAAH4uB/yrm2jaVlbqylp5ehmaT9O9+y6B7caKSSOmuTfhaZI3ehOCP8ASfyXMrRXyWq6xXCEZMT2vx54PI+oyPqio4fqVc2tukL5Bq2S5VkNFJHJUdpuky+SNocSOz4Aa7GPqB5K9WW70N7t7a62vDmO/EHycPAjyW+iXMr7pDUmqK4Q3mOjYwSEmojB7UsycMHHPHHPkCsF29nV1uFZVXPMQndUNkp8uJbsaSMPy3xbtOMH4ceK6Je5nQUJkbPHBjrJI0ED8XNC47VU2oNX3k0Frr5KqMH7SXYYYWehDTh/Hpz+YNdft11p5XMoZnxe8bMvijfu244PTkNzxkgeCrOpq8Vtw2R/Czgep8T+30WCkorbpC1m02TmR39tN4k+Xp6AdOfEkrYsNkfcHiafiMf+XoPT1XHUtu7YXWMdZb+kbac+/wAo9Gfuf2/FWlfGNaxoawYA4AHgvq6VrtjCJnMuU+2F1hqrnA2pr/dKula6aI7C5vJaRnHR2WDH14K1NMX2vnp7bqjWY+yAqIxMWYaxzizZK8AYbuAezdgDkeauOvdRWmxz00NxpDVSTuLYmNYxzsjHTd8x0WpQe0m3XKzSVNNTzF8czKd1O4ND973bQOTt65HJGMHKpj7d7vbdTagoaXT0jJ3wzieSWIhzYowx7SHOHGXEhu3PPXwWLR+oLJp22y2y+zR09QyaZ0olcGl5dI5we3PxhzSMEZ8vBSx1H/C7UJqmhlhfJMIoqdvZF8jiN2RtdsAwHcuI+E+i8XLU0MNthraqimM0k4gZA9rBJvw48EnZtw0ncHYQR1ReKW16muF7kGWQUtNG1o6uc4yPDGj+pxcwAeoUJphl1sOqKWsvNM+J1X2sVTK58ZEkrz20eA1xIA2ujGfAtCtn822Z1pNwqYXtk7bsTTmMOmMzejQASHOx3gc4xzkLJBqmOWvior5STUxldiF0wjcxz+SBuY5wa/jgOx6coK3YtV2626ZuNdHLG6o7eqm7EPG/PadlHlvXk9m3p94ea1bTarhaJP5Fh3ltQ2OeWbJ7rC3bUAHqHOe3A8u2JHwq6Wm5WK4X2ps9PHGJqdzd7djcuBDXhw45GTj0IHmFiqNW0FPTz1ronl0VQKRoaGl8rztw1nPTc7HJHQoKHSTxQ+zq3UNTOKcCuewzEtAjEUk7we/lv3WjnPOFN3ijo78bbaqqpFfFNUTSGQ9nhzWQSNwOzAbw5wGRyCVbbTUU10oHOrqV0HZvO6OZjMA43FzSMscCD8TT5+IKx6YvdqvliF3tzGiNhlDeBkBriCRjpuADvkQgq1MLozW9DYLtuf7t200dQek0fZ9m3d/itL8O8+D95b1BVNh/jd3J4bI5uf8AtUzB+uVIaa1dS6gnAlp5IX9gKiIyBh3xOwNzC0nHhkHB5C9nUtENFDUQgdsla13ZYbucZHBoB+6ScjqUEb7MmwMtsUNLchVCOBjTA0wlsRwP6G7+MFo3E+OclXlQunJpJw90tE6kIwMO7Il/X/luPT181NICIiAiIgIiICIiAiIgIiICIiAiIgIiIIW/0tJUUr6S7N3U8ow4/wBDvA+YHQgjoR6rk199ll4pHmWyFtTEeW4c1r8eoOGn5g8+QXcnNDm7Xcg9QoeWxCN2+2yPi9Act/BTOYbDhdHp7WNsqN9DBVRu84w4Z+ZbwR81Y6S3+1G4fZl87G/1SSMZ+nf/ACXSnUWom8MnYfp/8rC+yXip4qp+PQn9OAs3T7NUun9n9LFKKnWdY6d457JjnO/Fzu9j5BvzVhFe4wC2afi7KMcBrByfnjp/vlTNLpWkjOahzn+nQflz+amqamgpY9lO0NHoFmLW56GYhX7TpgNIluPPkwdP8x8fkPzVlaA1u1vAX1FVaxXhkzkREVMcj9qNuvV717S09j3sfBTyyslDe6HkOIbkjaCS1o9N2VFWOCgZoylNXFVxvkrd9a7bMZS5sb3B4LBv2l23Bb0LjznJXcUQUKulsLdPQxzR10lO97nsnxO+WGRpw085nYfiwcbfA8O5jnRXu/x2umuDp4ndtUS9sGBsgYxj2xueC0sa9wc3II8TgDw6ciCi3SwnTclLdLdHLUNgllfOPjmeZW7TKBxueMDhoHdJACXa5/zjLBbbNDNsbPFNLNLC+JsbY3iTDd4aXPJAbhoOMklXpEHO7fYKuvgqbzQfZVja6eSBzwQHNG2LY/xMT2xj5ZDhyFr2mSJmjN2pqWfFTVVEkvZtc51O7tXFpOz7TILQA5g4IHRdMRBy+aq1HeNKtsMLZHyVMsrWyztMTvdWH4pi1vde4fZjugkO3Y6r7EL1YorrRVcLGmWmNTA2n3vjDhH2Lmglje9lsbtuPE9fDp6IOTWl5o2VE1ibUyxstrmufPHICJGD7OOHe0Owe8S0Aj4T167FdVUNV7NqW2xio2RPpIpiIZmvAYWucWjaHn4Dy0dV1FEEHpAW82wyWp1Q5jnnmoMxfkADjtu8G/l1U4iICIiAiIgIiICIiAiIgIiICIiAiIgIiICIiAiIgIiICIiAiIgIiICIiAiIgIiICIiAiIgIiICIiAiIgIiICIiAiIgIiICIiAiIgIiICIiAiIgIiICIiAiIgIiICIiAiIg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8104" y="4265463"/>
            <a:ext cx="3057525" cy="149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0989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762000"/>
            <a:ext cx="7211144" cy="4572000"/>
          </a:xfrm>
        </p:spPr>
        <p:txBody>
          <a:bodyPr>
            <a:noAutofit/>
          </a:bodyPr>
          <a:lstStyle/>
          <a:p>
            <a:pPr marL="0" indent="0" algn="just">
              <a:buNone/>
            </a:pPr>
            <a:r>
              <a:rPr lang="es-MX" sz="1800" b="1" dirty="0" smtClean="0">
                <a:latin typeface="Arial" pitchFamily="34" charset="0"/>
                <a:cs typeface="Arial" pitchFamily="34" charset="0"/>
              </a:rPr>
              <a:t>Patología burocrática</a:t>
            </a:r>
          </a:p>
          <a:p>
            <a:pPr marL="64008" indent="0" algn="just">
              <a:buNone/>
            </a:pPr>
            <a:endParaRPr lang="es-MX" sz="1800" dirty="0" smtClean="0">
              <a:latin typeface="Arial" pitchFamily="34" charset="0"/>
              <a:cs typeface="Arial" pitchFamily="34" charset="0"/>
            </a:endParaRPr>
          </a:p>
          <a:p>
            <a:pPr marL="64008" indent="0" algn="just">
              <a:buNone/>
            </a:pPr>
            <a:r>
              <a:rPr lang="es-MX" sz="1800" dirty="0" smtClean="0">
                <a:latin typeface="Arial" pitchFamily="34" charset="0"/>
                <a:cs typeface="Arial" pitchFamily="34" charset="0"/>
              </a:rPr>
              <a:t>La </a:t>
            </a:r>
            <a:r>
              <a:rPr lang="es-MX" sz="1800" dirty="0">
                <a:latin typeface="Arial" pitchFamily="34" charset="0"/>
                <a:cs typeface="Arial" pitchFamily="34" charset="0"/>
              </a:rPr>
              <a:t>patología burocrática está caracterizada por aplicar esquemas sustentados en comportamientos burocráticos que dan origen, a las patologías administrativas como las siguientes</a:t>
            </a:r>
            <a:r>
              <a:rPr lang="es-MX" sz="1800" dirty="0" smtClean="0">
                <a:latin typeface="Arial" pitchFamily="34" charset="0"/>
                <a:cs typeface="Arial" pitchFamily="34" charset="0"/>
              </a:rPr>
              <a:t>:</a:t>
            </a:r>
          </a:p>
          <a:p>
            <a:pPr marL="64008" indent="0" algn="just">
              <a:buNone/>
            </a:pPr>
            <a:endParaRPr lang="es-MX" sz="1800" dirty="0" smtClean="0">
              <a:latin typeface="Arial" pitchFamily="34" charset="0"/>
              <a:cs typeface="Arial" pitchFamily="34" charset="0"/>
            </a:endParaRPr>
          </a:p>
          <a:p>
            <a:pPr marL="64008" indent="0" algn="just">
              <a:buNone/>
            </a:pPr>
            <a:r>
              <a:rPr lang="es-MX" sz="1800" b="1" i="1" dirty="0" smtClean="0">
                <a:latin typeface="Arial" pitchFamily="34" charset="0"/>
                <a:cs typeface="Arial" pitchFamily="34" charset="0"/>
              </a:rPr>
              <a:t>Exceso </a:t>
            </a:r>
            <a:r>
              <a:rPr lang="es-MX" sz="1800" b="1" i="1" dirty="0">
                <a:latin typeface="Arial" pitchFamily="34" charset="0"/>
                <a:cs typeface="Arial" pitchFamily="34" charset="0"/>
              </a:rPr>
              <a:t>de centralización y jerarquización.</a:t>
            </a:r>
            <a:r>
              <a:rPr lang="es-MX" sz="1800" dirty="0">
                <a:latin typeface="Arial" pitchFamily="34" charset="0"/>
                <a:cs typeface="Arial" pitchFamily="34" charset="0"/>
              </a:rPr>
              <a:t>- </a:t>
            </a:r>
            <a:r>
              <a:rPr lang="es-MX" sz="1800" dirty="0" smtClean="0">
                <a:latin typeface="Arial" pitchFamily="34" charset="0"/>
                <a:cs typeface="Arial" pitchFamily="34" charset="0"/>
              </a:rPr>
              <a:t>Le </a:t>
            </a:r>
            <a:r>
              <a:rPr lang="es-MX" sz="1800" dirty="0">
                <a:latin typeface="Arial" pitchFamily="34" charset="0"/>
                <a:cs typeface="Arial" pitchFamily="34" charset="0"/>
              </a:rPr>
              <a:t>resta iniciativa a las instancias ejecutoras; contribuye a la obediencia pasiva, a la ausencia de sentido de responsabilidad personal y de solidaridad de cada uno hacia el conjunto, favoreciendo </a:t>
            </a:r>
            <a:r>
              <a:rPr lang="es-MX" sz="1800" dirty="0" smtClean="0">
                <a:latin typeface="Arial" pitchFamily="34" charset="0"/>
                <a:cs typeface="Arial" pitchFamily="34" charset="0"/>
              </a:rPr>
              <a:t>la  apatía </a:t>
            </a:r>
            <a:r>
              <a:rPr lang="es-MX" sz="1800" dirty="0">
                <a:latin typeface="Arial" pitchFamily="34" charset="0"/>
                <a:cs typeface="Arial" pitchFamily="34" charset="0"/>
              </a:rPr>
              <a:t>y la corrupción, ya quien ejecuta no se compromete ni se responsabiliza en sus decisiones</a:t>
            </a:r>
            <a:r>
              <a:rPr lang="es-MX" sz="1800" dirty="0" smtClean="0">
                <a:latin typeface="Arial" pitchFamily="34" charset="0"/>
                <a:cs typeface="Arial" pitchFamily="34" charset="0"/>
              </a:rPr>
              <a:t>.</a:t>
            </a:r>
          </a:p>
          <a:p>
            <a:pPr marL="64008" indent="0" algn="just">
              <a:buNone/>
            </a:pPr>
            <a:endParaRPr lang="es-MX" sz="1800" dirty="0" smtClean="0">
              <a:latin typeface="Arial" pitchFamily="34" charset="0"/>
              <a:cs typeface="Arial" pitchFamily="34" charset="0"/>
            </a:endParaRPr>
          </a:p>
          <a:p>
            <a:pPr marL="64008" indent="0" algn="just">
              <a:buNone/>
            </a:pPr>
            <a:r>
              <a:rPr lang="es-MX" sz="1800" b="1" i="1" dirty="0" smtClean="0">
                <a:latin typeface="Arial" pitchFamily="34" charset="0"/>
                <a:cs typeface="Arial" pitchFamily="34" charset="0"/>
              </a:rPr>
              <a:t>Fragmentación </a:t>
            </a:r>
            <a:r>
              <a:rPr lang="es-MX" sz="1800" b="1" i="1" dirty="0">
                <a:latin typeface="Arial" pitchFamily="34" charset="0"/>
                <a:cs typeface="Arial" pitchFamily="34" charset="0"/>
              </a:rPr>
              <a:t>de la actividad administrativa.- </a:t>
            </a:r>
            <a:r>
              <a:rPr lang="es-MX" sz="1800" dirty="0">
                <a:latin typeface="Arial" pitchFamily="34" charset="0"/>
                <a:cs typeface="Arial" pitchFamily="34" charset="0"/>
              </a:rPr>
              <a:t>G</a:t>
            </a:r>
            <a:r>
              <a:rPr lang="es-MX" sz="1800" dirty="0" smtClean="0">
                <a:latin typeface="Arial" pitchFamily="34" charset="0"/>
                <a:cs typeface="Arial" pitchFamily="34" charset="0"/>
              </a:rPr>
              <a:t>enera </a:t>
            </a:r>
            <a:r>
              <a:rPr lang="es-MX" sz="1800" dirty="0">
                <a:latin typeface="Arial" pitchFamily="34" charset="0"/>
                <a:cs typeface="Arial" pitchFamily="34" charset="0"/>
              </a:rPr>
              <a:t>relaciones conflictivas entre áreas, ausencia de coordinación; cada unidad tiende a desarrollar una subcultura exclusiva, difícilmente comprensible al resto de la organización que evita la </a:t>
            </a:r>
            <a:r>
              <a:rPr lang="es-MX" sz="1800" dirty="0" smtClean="0">
                <a:latin typeface="Arial" pitchFamily="34" charset="0"/>
                <a:cs typeface="Arial" pitchFamily="34" charset="0"/>
              </a:rPr>
              <a:t>construcción </a:t>
            </a:r>
            <a:r>
              <a:rPr lang="es-MX" sz="1800" dirty="0">
                <a:latin typeface="Arial" pitchFamily="34" charset="0"/>
                <a:cs typeface="Arial" pitchFamily="34" charset="0"/>
              </a:rPr>
              <a:t>de una cultura común, inhibe la capacidad de innovación, estimulando la adhesión rígida a normas existentes, </a:t>
            </a:r>
            <a:r>
              <a:rPr lang="es-MX" sz="1800" dirty="0" smtClean="0">
                <a:latin typeface="Arial" pitchFamily="34" charset="0"/>
                <a:cs typeface="Arial" pitchFamily="34" charset="0"/>
              </a:rPr>
              <a:t>excesos. </a:t>
            </a:r>
            <a:endParaRPr lang="es-MX" sz="1800" dirty="0">
              <a:latin typeface="Arial" pitchFamily="34" charset="0"/>
              <a:cs typeface="Arial" pitchFamily="34" charset="0"/>
            </a:endParaRPr>
          </a:p>
        </p:txBody>
      </p:sp>
    </p:spTree>
    <p:extLst>
      <p:ext uri="{BB962C8B-B14F-4D97-AF65-F5344CB8AC3E}">
        <p14:creationId xmlns:p14="http://schemas.microsoft.com/office/powerpoint/2010/main" xmlns="" val="3677096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800" b="1" dirty="0">
                <a:latin typeface="Arial" pitchFamily="34" charset="0"/>
                <a:cs typeface="Arial" pitchFamily="34" charset="0"/>
              </a:rPr>
              <a:t>Empresas </a:t>
            </a:r>
            <a:r>
              <a:rPr lang="es-MX" sz="2800" b="1" dirty="0" smtClean="0">
                <a:latin typeface="Arial" pitchFamily="34" charset="0"/>
                <a:cs typeface="Arial" pitchFamily="34" charset="0"/>
              </a:rPr>
              <a:t>orgánicas</a:t>
            </a:r>
            <a:endParaRPr lang="es-MX" sz="2800" b="1" dirty="0">
              <a:latin typeface="Arial" pitchFamily="34" charset="0"/>
              <a:cs typeface="Arial" pitchFamily="34" charset="0"/>
            </a:endParaRPr>
          </a:p>
        </p:txBody>
      </p:sp>
      <p:sp>
        <p:nvSpPr>
          <p:cNvPr id="3" name="2 Marcador de contenido"/>
          <p:cNvSpPr>
            <a:spLocks noGrp="1"/>
          </p:cNvSpPr>
          <p:nvPr>
            <p:ph idx="1"/>
          </p:nvPr>
        </p:nvSpPr>
        <p:spPr>
          <a:xfrm>
            <a:off x="1643042" y="1600200"/>
            <a:ext cx="7215238" cy="4525963"/>
          </a:xfrm>
        </p:spPr>
        <p:txBody>
          <a:bodyPr>
            <a:normAutofit lnSpcReduction="10000"/>
          </a:bodyPr>
          <a:lstStyle/>
          <a:p>
            <a:pPr algn="just"/>
            <a:r>
              <a:rPr lang="es-MX" sz="1800" dirty="0" smtClean="0">
                <a:latin typeface="Arial" pitchFamily="34" charset="0"/>
                <a:cs typeface="Arial" pitchFamily="34" charset="0"/>
              </a:rPr>
              <a:t>Las </a:t>
            </a:r>
            <a:r>
              <a:rPr lang="es-MX" sz="1800" dirty="0">
                <a:latin typeface="Arial" pitchFamily="34" charset="0"/>
                <a:cs typeface="Arial" pitchFamily="34" charset="0"/>
              </a:rPr>
              <a:t>competencias y el poder jerárquico es distribuido por los mismos integrantes</a:t>
            </a:r>
            <a:r>
              <a:rPr lang="es-MX" sz="1800" dirty="0" smtClean="0">
                <a:latin typeface="Arial" pitchFamily="34" charset="0"/>
                <a:cs typeface="Arial" pitchFamily="34" charset="0"/>
              </a:rPr>
              <a:t>, lo </a:t>
            </a:r>
            <a:r>
              <a:rPr lang="es-MX" sz="1800" dirty="0">
                <a:latin typeface="Arial" pitchFamily="34" charset="0"/>
                <a:cs typeface="Arial" pitchFamily="34" charset="0"/>
              </a:rPr>
              <a:t>que puede escaparse a la tradicional pirámide jerárquica. </a:t>
            </a:r>
            <a:endParaRPr lang="es-MX" sz="1800" dirty="0" smtClean="0">
              <a:latin typeface="Arial" pitchFamily="34" charset="0"/>
              <a:cs typeface="Arial" pitchFamily="34" charset="0"/>
            </a:endParaRPr>
          </a:p>
          <a:p>
            <a:pPr algn="just"/>
            <a:endParaRPr lang="es-MX" sz="1800" dirty="0" smtClean="0">
              <a:latin typeface="Arial" pitchFamily="34" charset="0"/>
              <a:cs typeface="Arial" pitchFamily="34" charset="0"/>
            </a:endParaRPr>
          </a:p>
          <a:p>
            <a:pPr algn="just"/>
            <a:r>
              <a:rPr lang="es-MX" sz="1800" dirty="0" smtClean="0">
                <a:latin typeface="Arial" pitchFamily="34" charset="0"/>
                <a:cs typeface="Arial" pitchFamily="34" charset="0"/>
              </a:rPr>
              <a:t>Hay </a:t>
            </a:r>
            <a:r>
              <a:rPr lang="es-MX" sz="1800" dirty="0">
                <a:latin typeface="Arial" pitchFamily="34" charset="0"/>
                <a:cs typeface="Arial" pitchFamily="34" charset="0"/>
              </a:rPr>
              <a:t>conocimiento de </a:t>
            </a:r>
            <a:r>
              <a:rPr lang="es-MX" sz="1800" dirty="0" smtClean="0">
                <a:latin typeface="Arial" pitchFamily="34" charset="0"/>
                <a:cs typeface="Arial" pitchFamily="34" charset="0"/>
              </a:rPr>
              <a:t>los objetivos </a:t>
            </a:r>
            <a:r>
              <a:rPr lang="es-MX" sz="1800" dirty="0">
                <a:latin typeface="Arial" pitchFamily="34" charset="0"/>
                <a:cs typeface="Arial" pitchFamily="34" charset="0"/>
              </a:rPr>
              <a:t>de la empresa por todos sus integrantes y la interacción es más lateral (la pirámide es más "plana</a:t>
            </a:r>
            <a:r>
              <a:rPr lang="es-MX" sz="1800" dirty="0" smtClean="0">
                <a:latin typeface="Arial" pitchFamily="34" charset="0"/>
                <a:cs typeface="Arial" pitchFamily="34" charset="0"/>
              </a:rPr>
              <a:t>").</a:t>
            </a:r>
          </a:p>
          <a:p>
            <a:pPr marL="64008" indent="0">
              <a:buNone/>
            </a:pPr>
            <a:endParaRPr lang="es-MX" sz="1800" dirty="0" smtClean="0">
              <a:latin typeface="Arial" pitchFamily="34" charset="0"/>
              <a:cs typeface="Arial" pitchFamily="34" charset="0"/>
            </a:endParaRPr>
          </a:p>
          <a:p>
            <a:pPr marL="64008" indent="0">
              <a:buNone/>
            </a:pPr>
            <a:r>
              <a:rPr lang="es-MX" sz="1800" dirty="0" smtClean="0">
                <a:latin typeface="Arial" pitchFamily="34" charset="0"/>
                <a:cs typeface="Arial" pitchFamily="34" charset="0"/>
              </a:rPr>
              <a:t>Sistemas orgánicos caracterizados por:</a:t>
            </a:r>
          </a:p>
          <a:p>
            <a:pPr algn="just"/>
            <a:endParaRPr lang="es-MX" sz="1800" dirty="0">
              <a:latin typeface="Arial" pitchFamily="34" charset="0"/>
              <a:cs typeface="Arial" pitchFamily="34" charset="0"/>
            </a:endParaRPr>
          </a:p>
          <a:p>
            <a:pPr lvl="1" algn="just"/>
            <a:r>
              <a:rPr lang="es-MX" sz="1800" dirty="0">
                <a:latin typeface="Arial" pitchFamily="34" charset="0"/>
                <a:cs typeface="Arial" pitchFamily="34" charset="0"/>
              </a:rPr>
              <a:t>Estructura organizacional: flexible, variable, adaptable y </a:t>
            </a:r>
            <a:r>
              <a:rPr lang="es-MX" sz="1800" dirty="0" smtClean="0">
                <a:latin typeface="Arial" pitchFamily="34" charset="0"/>
                <a:cs typeface="Arial" pitchFamily="34" charset="0"/>
              </a:rPr>
              <a:t>transitoria.</a:t>
            </a:r>
            <a:endParaRPr lang="es-MX" sz="1800" dirty="0">
              <a:latin typeface="Arial" pitchFamily="34" charset="0"/>
              <a:cs typeface="Arial" pitchFamily="34" charset="0"/>
            </a:endParaRPr>
          </a:p>
          <a:p>
            <a:pPr lvl="1" algn="just"/>
            <a:r>
              <a:rPr lang="es-MX" sz="1800" dirty="0" smtClean="0">
                <a:latin typeface="Arial" pitchFamily="34" charset="0"/>
                <a:cs typeface="Arial" pitchFamily="34" charset="0"/>
              </a:rPr>
              <a:t>Autoridad</a:t>
            </a:r>
            <a:r>
              <a:rPr lang="es-MX" sz="1800" dirty="0">
                <a:latin typeface="Arial" pitchFamily="34" charset="0"/>
                <a:cs typeface="Arial" pitchFamily="34" charset="0"/>
              </a:rPr>
              <a:t>: basada en el conocimiento y en la </a:t>
            </a:r>
            <a:r>
              <a:rPr lang="es-MX" sz="1800" dirty="0" smtClean="0">
                <a:latin typeface="Arial" pitchFamily="34" charset="0"/>
                <a:cs typeface="Arial" pitchFamily="34" charset="0"/>
              </a:rPr>
              <a:t>consultoría.</a:t>
            </a:r>
          </a:p>
          <a:p>
            <a:pPr lvl="1" algn="just"/>
            <a:r>
              <a:rPr lang="es-MX" sz="1800" dirty="0" smtClean="0">
                <a:latin typeface="Arial" pitchFamily="34" charset="0"/>
                <a:cs typeface="Arial" pitchFamily="34" charset="0"/>
              </a:rPr>
              <a:t>Diseño </a:t>
            </a:r>
            <a:r>
              <a:rPr lang="es-MX" sz="1800" dirty="0">
                <a:latin typeface="Arial" pitchFamily="34" charset="0"/>
                <a:cs typeface="Arial" pitchFamily="34" charset="0"/>
              </a:rPr>
              <a:t>de cargos y tareas: provisional, cargos variables, </a:t>
            </a:r>
            <a:r>
              <a:rPr lang="es-MX" sz="1800" dirty="0" smtClean="0">
                <a:latin typeface="Arial" pitchFamily="34" charset="0"/>
                <a:cs typeface="Arial" pitchFamily="34" charset="0"/>
              </a:rPr>
              <a:t>redefinidos constantemente.</a:t>
            </a:r>
            <a:endParaRPr lang="es-MX" sz="1800" dirty="0">
              <a:latin typeface="Arial" pitchFamily="34" charset="0"/>
              <a:cs typeface="Arial" pitchFamily="34" charset="0"/>
            </a:endParaRPr>
          </a:p>
        </p:txBody>
      </p:sp>
    </p:spTree>
    <p:extLst>
      <p:ext uri="{BB962C8B-B14F-4D97-AF65-F5344CB8AC3E}">
        <p14:creationId xmlns:p14="http://schemas.microsoft.com/office/powerpoint/2010/main" xmlns="" val="337378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b="1" u="sng" dirty="0">
                <a:latin typeface="Arial" pitchFamily="34" charset="0"/>
                <a:cs typeface="Arial" pitchFamily="34" charset="0"/>
              </a:rPr>
              <a:t>Tema</a:t>
            </a:r>
            <a:r>
              <a:rPr lang="fr-FR" b="1" u="sng" dirty="0" smtClean="0">
                <a:latin typeface="Arial" pitchFamily="34" charset="0"/>
                <a:cs typeface="Arial" pitchFamily="34" charset="0"/>
              </a:rPr>
              <a:t>: </a:t>
            </a:r>
            <a:r>
              <a:rPr lang="es-MX" dirty="0" smtClean="0">
                <a:latin typeface="Arial" pitchFamily="34" charset="0"/>
                <a:cs typeface="Arial" pitchFamily="34" charset="0"/>
              </a:rPr>
              <a:t>Introducción a la Administración y la Empresa</a:t>
            </a:r>
            <a:r>
              <a:rPr lang="fr-FR" b="1" u="sng" dirty="0" smtClean="0">
                <a:latin typeface="Arial" pitchFamily="34" charset="0"/>
                <a:cs typeface="Arial" pitchFamily="34" charset="0"/>
              </a:rPr>
              <a:t> </a:t>
            </a:r>
            <a:endParaRPr lang="es-MX" dirty="0">
              <a:latin typeface="Arial" pitchFamily="34" charset="0"/>
              <a:cs typeface="Arial" pitchFamily="34" charset="0"/>
            </a:endParaRPr>
          </a:p>
        </p:txBody>
      </p:sp>
      <p:sp>
        <p:nvSpPr>
          <p:cNvPr id="3" name="2 Marcador de contenido"/>
          <p:cNvSpPr>
            <a:spLocks noGrp="1"/>
          </p:cNvSpPr>
          <p:nvPr>
            <p:ph idx="1"/>
          </p:nvPr>
        </p:nvSpPr>
        <p:spPr>
          <a:xfrm>
            <a:off x="1428728" y="1928802"/>
            <a:ext cx="7355160" cy="4525963"/>
          </a:xfrm>
        </p:spPr>
        <p:txBody>
          <a:bodyPr>
            <a:noAutofit/>
          </a:bodyPr>
          <a:lstStyle/>
          <a:p>
            <a:pPr algn="ctr">
              <a:lnSpc>
                <a:spcPct val="90000"/>
              </a:lnSpc>
              <a:buNone/>
            </a:pPr>
            <a:r>
              <a:rPr lang="fr-FR" sz="2000" b="1" u="sng" dirty="0">
                <a:effectLst>
                  <a:outerShdw blurRad="38100" dist="38100" dir="2700000" algn="tl">
                    <a:srgbClr val="000000">
                      <a:alpha val="43137"/>
                    </a:srgbClr>
                  </a:outerShdw>
                </a:effectLst>
                <a:latin typeface="Arial" pitchFamily="34" charset="0"/>
                <a:cs typeface="Arial" pitchFamily="34" charset="0"/>
              </a:rPr>
              <a:t> Abstract:</a:t>
            </a:r>
          </a:p>
          <a:p>
            <a:pPr algn="just">
              <a:lnSpc>
                <a:spcPct val="90000"/>
              </a:lnSpc>
              <a:buNone/>
            </a:pPr>
            <a:endParaRPr lang="fr-FR" sz="1600" dirty="0" smtClean="0">
              <a:latin typeface="Arial" pitchFamily="34" charset="0"/>
              <a:cs typeface="Arial" pitchFamily="34" charset="0"/>
            </a:endParaRPr>
          </a:p>
          <a:p>
            <a:pPr marL="0" indent="0" algn="just">
              <a:lnSpc>
                <a:spcPct val="90000"/>
              </a:lnSpc>
              <a:buNone/>
            </a:pPr>
            <a:r>
              <a:rPr lang="en-US" sz="2000" dirty="0">
                <a:latin typeface="Arial" pitchFamily="34" charset="0"/>
                <a:cs typeface="Arial" pitchFamily="34" charset="0"/>
              </a:rPr>
              <a:t>The administration born since man comes on earth and thus has the need for empirically administration.</a:t>
            </a:r>
          </a:p>
          <a:p>
            <a:pPr marL="0" indent="0" algn="just">
              <a:lnSpc>
                <a:spcPct val="90000"/>
              </a:lnSpc>
              <a:buNone/>
            </a:pPr>
            <a:r>
              <a:rPr lang="en-US" sz="2000" dirty="0">
                <a:latin typeface="Arial" pitchFamily="34" charset="0"/>
                <a:cs typeface="Arial" pitchFamily="34" charset="0"/>
              </a:rPr>
              <a:t>With the passage of time how to organize today has evolved and different types of companies that require management as a scientific process and settle.</a:t>
            </a:r>
          </a:p>
          <a:p>
            <a:pPr marL="0" indent="0" algn="just">
              <a:lnSpc>
                <a:spcPct val="90000"/>
              </a:lnSpc>
              <a:buNone/>
            </a:pPr>
            <a:r>
              <a:rPr lang="en-US" sz="2000" dirty="0">
                <a:latin typeface="Arial" pitchFamily="34" charset="0"/>
                <a:cs typeface="Arial" pitchFamily="34" charset="0"/>
              </a:rPr>
              <a:t>Each of these companies is comprised of basic elements and resources in order to realize and fulfill their goals.</a:t>
            </a:r>
            <a:endParaRPr lang="fr-FR" sz="2000" dirty="0">
              <a:latin typeface="Arial" pitchFamily="34" charset="0"/>
              <a:cs typeface="Arial" pitchFamily="34" charset="0"/>
            </a:endParaRPr>
          </a:p>
          <a:p>
            <a:pPr algn="just">
              <a:lnSpc>
                <a:spcPct val="90000"/>
              </a:lnSpc>
              <a:buNone/>
            </a:pPr>
            <a:endParaRPr lang="fr-FR" sz="1600" dirty="0" smtClean="0">
              <a:latin typeface="Arial" pitchFamily="34" charset="0"/>
              <a:cs typeface="Arial" pitchFamily="34" charset="0"/>
            </a:endParaRPr>
          </a:p>
          <a:p>
            <a:pPr algn="just">
              <a:lnSpc>
                <a:spcPct val="90000"/>
              </a:lnSpc>
              <a:buNone/>
            </a:pPr>
            <a:endParaRPr lang="fr-FR" sz="1600" dirty="0">
              <a:latin typeface="Arial" pitchFamily="34" charset="0"/>
              <a:cs typeface="Arial" pitchFamily="34" charset="0"/>
            </a:endParaRPr>
          </a:p>
          <a:p>
            <a:pPr marL="1343025" indent="-1343025" algn="just">
              <a:lnSpc>
                <a:spcPct val="90000"/>
              </a:lnSpc>
              <a:buNone/>
            </a:pPr>
            <a:r>
              <a:rPr lang="fr-FR" sz="1600" b="1" u="sng" dirty="0" smtClean="0">
                <a:effectLst>
                  <a:outerShdw blurRad="38100" dist="38100" dir="2700000" algn="tl">
                    <a:srgbClr val="000000">
                      <a:alpha val="43137"/>
                    </a:srgbClr>
                  </a:outerShdw>
                </a:effectLst>
                <a:latin typeface="Arial" pitchFamily="34" charset="0"/>
                <a:cs typeface="Arial" pitchFamily="34" charset="0"/>
              </a:rPr>
              <a:t>Keywords</a:t>
            </a:r>
            <a:r>
              <a:rPr lang="fr-FR" sz="1600" b="1" dirty="0" smtClean="0">
                <a:effectLst>
                  <a:outerShdw blurRad="38100" dist="38100" dir="2700000" algn="tl">
                    <a:srgbClr val="000000">
                      <a:alpha val="43137"/>
                    </a:srgbClr>
                  </a:outerShdw>
                </a:effectLst>
                <a:latin typeface="Arial" pitchFamily="34" charset="0"/>
                <a:cs typeface="Arial" pitchFamily="34" charset="0"/>
              </a:rPr>
              <a:t>: </a:t>
            </a:r>
            <a:r>
              <a:rPr lang="fr-FR" sz="2000" dirty="0" smtClean="0">
                <a:latin typeface="Arial" pitchFamily="34" charset="0"/>
                <a:cs typeface="Arial" pitchFamily="34" charset="0"/>
              </a:rPr>
              <a:t>Administration, ressources, business</a:t>
            </a:r>
            <a:r>
              <a:rPr lang="fr-FR" sz="2000" dirty="0">
                <a:latin typeface="Arial" pitchFamily="34" charset="0"/>
                <a:cs typeface="Arial" pitchFamily="34" charset="0"/>
              </a:rPr>
              <a:t>, empirical </a:t>
            </a:r>
            <a:r>
              <a:rPr lang="fr-FR" sz="2000" dirty="0" smtClean="0">
                <a:latin typeface="Arial" pitchFamily="34" charset="0"/>
                <a:cs typeface="Arial" pitchFamily="34" charset="0"/>
              </a:rPr>
              <a:t>administration scientific management. </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xmlns="" val="1839356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50912" y="44624"/>
            <a:ext cx="8229600" cy="4572000"/>
          </a:xfrm>
        </p:spPr>
        <p:txBody>
          <a:bodyPr/>
          <a:lstStyle/>
          <a:p>
            <a:r>
              <a:rPr lang="es-MX" b="1" dirty="0" smtClean="0">
                <a:latin typeface="Arial" pitchFamily="34" charset="0"/>
                <a:cs typeface="Arial" pitchFamily="34" charset="0"/>
              </a:rPr>
              <a:t>9 principios de la empresa tradicional</a:t>
            </a:r>
            <a:endParaRPr lang="es-MX" b="1" dirty="0">
              <a:latin typeface="Arial" pitchFamily="34" charset="0"/>
              <a:cs typeface="Arial" pitchFamily="34" charset="0"/>
            </a:endParaRPr>
          </a:p>
        </p:txBody>
      </p:sp>
      <p:pic>
        <p:nvPicPr>
          <p:cNvPr id="6146" name="Picture 2" descr="http://4.bp.blogspot.com/-PDv6dKWdqAk/USwyRDsAf3I/AAAAAAAAATI/PJeBd_ktZE4/s640/EMPRESAS+TRADICIONALES+9+principio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609600"/>
            <a:ext cx="4305300" cy="6096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rot="16200000">
            <a:off x="7033877" y="4651654"/>
            <a:ext cx="3399556" cy="461665"/>
          </a:xfrm>
          <a:prstGeom prst="rect">
            <a:avLst/>
          </a:prstGeom>
          <a:noFill/>
        </p:spPr>
        <p:txBody>
          <a:bodyPr wrap="square" rtlCol="0">
            <a:spAutoFit/>
          </a:bodyPr>
          <a:lstStyle/>
          <a:p>
            <a:r>
              <a:rPr lang="es-MX" sz="1200" dirty="0" smtClean="0">
                <a:solidFill>
                  <a:srgbClr val="6A221D"/>
                </a:solidFill>
                <a:latin typeface="Arial" pitchFamily="34" charset="0"/>
                <a:cs typeface="Arial" pitchFamily="34" charset="0"/>
              </a:rPr>
              <a:t>Fuente: </a:t>
            </a:r>
          </a:p>
          <a:p>
            <a:r>
              <a:rPr lang="es-MX" sz="1200" dirty="0">
                <a:solidFill>
                  <a:srgbClr val="6A221D"/>
                </a:solidFill>
                <a:latin typeface="Arial" pitchFamily="34" charset="0"/>
                <a:cs typeface="Arial" pitchFamily="34" charset="0"/>
              </a:rPr>
              <a:t>http://entornoadministrativo.blogspot.com/</a:t>
            </a:r>
          </a:p>
        </p:txBody>
      </p:sp>
    </p:spTree>
    <p:extLst>
      <p:ext uri="{BB962C8B-B14F-4D97-AF65-F5344CB8AC3E}">
        <p14:creationId xmlns:p14="http://schemas.microsoft.com/office/powerpoint/2010/main" xmlns="" val="4163470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304800"/>
            <a:ext cx="8229600" cy="1399032"/>
          </a:xfrm>
        </p:spPr>
        <p:txBody>
          <a:bodyPr>
            <a:normAutofit/>
          </a:bodyPr>
          <a:lstStyle/>
          <a:p>
            <a:r>
              <a:rPr lang="es-MX" sz="3200" b="1" dirty="0" smtClean="0">
                <a:latin typeface="Arial" pitchFamily="34" charset="0"/>
                <a:cs typeface="Arial" pitchFamily="34" charset="0"/>
              </a:rPr>
              <a:t/>
            </a:r>
            <a:br>
              <a:rPr lang="es-MX" sz="3200" b="1" dirty="0" smtClean="0">
                <a:latin typeface="Arial" pitchFamily="34" charset="0"/>
                <a:cs typeface="Arial" pitchFamily="34" charset="0"/>
              </a:rPr>
            </a:br>
            <a:r>
              <a:rPr lang="es-MX" sz="3200" b="1" dirty="0" smtClean="0">
                <a:latin typeface="Arial" pitchFamily="34" charset="0"/>
                <a:cs typeface="Arial" pitchFamily="34" charset="0"/>
              </a:rPr>
              <a:t>Otras:</a:t>
            </a:r>
            <a:r>
              <a:rPr lang="es-MX" sz="3200" b="1" dirty="0">
                <a:latin typeface="Arial" pitchFamily="34" charset="0"/>
                <a:cs typeface="Arial" pitchFamily="34" charset="0"/>
              </a:rPr>
              <a:t> </a:t>
            </a:r>
            <a:r>
              <a:rPr lang="es-MX" sz="3200" b="1" dirty="0" smtClean="0">
                <a:latin typeface="Arial" pitchFamily="34" charset="0"/>
                <a:cs typeface="Arial" pitchFamily="34" charset="0"/>
              </a:rPr>
              <a:t>Por su forma jurídica</a:t>
            </a:r>
            <a:endParaRPr lang="es-MX" sz="3200" b="1" dirty="0">
              <a:latin typeface="Arial" pitchFamily="34" charset="0"/>
              <a:cs typeface="Arial" pitchFamily="34" charset="0"/>
            </a:endParaRPr>
          </a:p>
        </p:txBody>
      </p:sp>
      <p:sp>
        <p:nvSpPr>
          <p:cNvPr id="3" name="2 Marcador de contenido"/>
          <p:cNvSpPr>
            <a:spLocks noGrp="1"/>
          </p:cNvSpPr>
          <p:nvPr>
            <p:ph idx="1"/>
          </p:nvPr>
        </p:nvSpPr>
        <p:spPr>
          <a:xfrm>
            <a:off x="1236048" y="908720"/>
            <a:ext cx="7622232" cy="5769008"/>
          </a:xfrm>
        </p:spPr>
        <p:txBody>
          <a:bodyPr>
            <a:normAutofit fontScale="70000" lnSpcReduction="20000"/>
          </a:bodyPr>
          <a:lstStyle/>
          <a:p>
            <a:pPr marL="64008" indent="0" algn="just">
              <a:buNone/>
            </a:pPr>
            <a:endParaRPr lang="es-MX" b="1" dirty="0">
              <a:latin typeface="Arial" pitchFamily="34" charset="0"/>
              <a:cs typeface="Arial" pitchFamily="34" charset="0"/>
            </a:endParaRPr>
          </a:p>
          <a:p>
            <a:pPr lvl="1" algn="just"/>
            <a:r>
              <a:rPr lang="es-MX" b="1" i="1" dirty="0">
                <a:latin typeface="Arial" pitchFamily="34" charset="0"/>
                <a:cs typeface="Arial" pitchFamily="34" charset="0"/>
              </a:rPr>
              <a:t>Unipersonal</a:t>
            </a:r>
            <a:r>
              <a:rPr lang="es-MX" dirty="0">
                <a:latin typeface="Arial" pitchFamily="34" charset="0"/>
                <a:cs typeface="Arial" pitchFamily="34" charset="0"/>
              </a:rPr>
              <a:t>: El empresario o propietario, persona con capacidad legal para ejercer el comercio, responde de forma ilimitada con todo su patrimonio ante las personas que pudieran verse afectadas por el accionar de </a:t>
            </a:r>
            <a:r>
              <a:rPr lang="es-MX" dirty="0" smtClean="0">
                <a:latin typeface="Arial" pitchFamily="34" charset="0"/>
                <a:cs typeface="Arial" pitchFamily="34" charset="0"/>
              </a:rPr>
              <a:t>la empresa.</a:t>
            </a:r>
          </a:p>
          <a:p>
            <a:pPr marL="537210" lvl="1" indent="0" algn="just">
              <a:buNone/>
            </a:pPr>
            <a:r>
              <a:rPr lang="es-MX" dirty="0">
                <a:latin typeface="Arial" pitchFamily="34" charset="0"/>
                <a:cs typeface="Arial" pitchFamily="34" charset="0"/>
              </a:rPr>
              <a:t/>
            </a:r>
            <a:br>
              <a:rPr lang="es-MX" dirty="0">
                <a:latin typeface="Arial" pitchFamily="34" charset="0"/>
                <a:cs typeface="Arial" pitchFamily="34" charset="0"/>
              </a:rPr>
            </a:br>
            <a:endParaRPr lang="es-MX" dirty="0">
              <a:latin typeface="Arial" pitchFamily="34" charset="0"/>
              <a:cs typeface="Arial" pitchFamily="34" charset="0"/>
            </a:endParaRPr>
          </a:p>
          <a:p>
            <a:pPr lvl="1" algn="just"/>
            <a:r>
              <a:rPr lang="es-MX" b="1" i="1" dirty="0">
                <a:latin typeface="Arial" pitchFamily="34" charset="0"/>
                <a:cs typeface="Arial" pitchFamily="34" charset="0"/>
              </a:rPr>
              <a:t>Sociedad Colectiva</a:t>
            </a:r>
            <a:r>
              <a:rPr lang="es-MX" dirty="0">
                <a:latin typeface="Arial" pitchFamily="34" charset="0"/>
                <a:cs typeface="Arial" pitchFamily="34" charset="0"/>
              </a:rPr>
              <a:t>: En este tipo de empresas de propiedad de más de una persona, los socios responden también de forma ilimitada con su patrimonio, y existe participación en la dirección o gestión de la </a:t>
            </a:r>
            <a:r>
              <a:rPr lang="es-MX" dirty="0" smtClean="0">
                <a:latin typeface="Arial" pitchFamily="34" charset="0"/>
                <a:cs typeface="Arial" pitchFamily="34" charset="0"/>
              </a:rPr>
              <a:t>empresa.</a:t>
            </a:r>
          </a:p>
          <a:p>
            <a:pPr marL="411480" lvl="1" indent="0" algn="just">
              <a:buNone/>
            </a:pPr>
            <a:r>
              <a:rPr lang="es-MX" dirty="0" smtClean="0">
                <a:latin typeface="Arial" pitchFamily="34" charset="0"/>
                <a:cs typeface="Arial" pitchFamily="34" charset="0"/>
              </a:rPr>
              <a:t/>
            </a:r>
            <a:br>
              <a:rPr lang="es-MX" dirty="0" smtClean="0">
                <a:latin typeface="Arial" pitchFamily="34" charset="0"/>
                <a:cs typeface="Arial" pitchFamily="34" charset="0"/>
              </a:rPr>
            </a:br>
            <a:endParaRPr lang="es-MX" b="1" dirty="0" smtClean="0">
              <a:latin typeface="Arial" pitchFamily="34" charset="0"/>
              <a:cs typeface="Arial" pitchFamily="34" charset="0"/>
            </a:endParaRPr>
          </a:p>
          <a:p>
            <a:pPr lvl="1" algn="just"/>
            <a:r>
              <a:rPr lang="es-MX" b="1" i="1" dirty="0" smtClean="0">
                <a:latin typeface="Arial" pitchFamily="34" charset="0"/>
                <a:cs typeface="Arial" pitchFamily="34" charset="0"/>
              </a:rPr>
              <a:t>Cooperativas</a:t>
            </a:r>
            <a:r>
              <a:rPr lang="es-MX" dirty="0">
                <a:latin typeface="Arial" pitchFamily="34" charset="0"/>
                <a:cs typeface="Arial" pitchFamily="34" charset="0"/>
              </a:rPr>
              <a:t>: No poseen ánimo de lucro y son constituidas para satisfacer las necesidades o intereses socioeconómicos de los cooperativistas, quienes también son a la vez trabajadores, y en algunos casos también proveedores y clientes de la </a:t>
            </a:r>
            <a:r>
              <a:rPr lang="es-MX" dirty="0" smtClean="0">
                <a:latin typeface="Arial" pitchFamily="34" charset="0"/>
                <a:cs typeface="Arial" pitchFamily="34" charset="0"/>
              </a:rPr>
              <a:t>empresa.</a:t>
            </a:r>
          </a:p>
          <a:p>
            <a:pPr lvl="1" algn="just"/>
            <a:endParaRPr lang="es-MX" dirty="0">
              <a:latin typeface="Arial" pitchFamily="34" charset="0"/>
              <a:cs typeface="Arial" pitchFamily="34" charset="0"/>
            </a:endParaRPr>
          </a:p>
        </p:txBody>
      </p:sp>
    </p:spTree>
    <p:extLst>
      <p:ext uri="{BB962C8B-B14F-4D97-AF65-F5344CB8AC3E}">
        <p14:creationId xmlns:p14="http://schemas.microsoft.com/office/powerpoint/2010/main" xmlns="" val="2961894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1538" y="609600"/>
            <a:ext cx="7748934" cy="6034110"/>
          </a:xfrm>
        </p:spPr>
        <p:txBody>
          <a:bodyPr>
            <a:normAutofit fontScale="77500" lnSpcReduction="20000"/>
          </a:bodyPr>
          <a:lstStyle/>
          <a:p>
            <a:pPr marL="64008" indent="0" algn="just">
              <a:buNone/>
            </a:pPr>
            <a:endParaRPr lang="es-MX" dirty="0">
              <a:latin typeface="Arial" pitchFamily="34" charset="0"/>
              <a:cs typeface="Arial" pitchFamily="34" charset="0"/>
            </a:endParaRPr>
          </a:p>
          <a:p>
            <a:pPr lvl="1" algn="just"/>
            <a:r>
              <a:rPr lang="es-MX" b="1" i="1" dirty="0">
                <a:latin typeface="Arial" pitchFamily="34" charset="0"/>
                <a:cs typeface="Arial" pitchFamily="34" charset="0"/>
              </a:rPr>
              <a:t>Comanditarias</a:t>
            </a:r>
            <a:r>
              <a:rPr lang="es-MX" dirty="0">
                <a:latin typeface="Arial" pitchFamily="34" charset="0"/>
                <a:cs typeface="Arial" pitchFamily="34" charset="0"/>
              </a:rPr>
              <a:t>: Poseen dos tipos de socios: a) los colectivos con la característica de la responsabilidad ilimitada, y </a:t>
            </a:r>
            <a:r>
              <a:rPr lang="es-MX" dirty="0" smtClean="0">
                <a:latin typeface="Arial" pitchFamily="34" charset="0"/>
                <a:cs typeface="Arial" pitchFamily="34" charset="0"/>
              </a:rPr>
              <a:t>b) los </a:t>
            </a:r>
            <a:r>
              <a:rPr lang="es-MX" dirty="0">
                <a:latin typeface="Arial" pitchFamily="34" charset="0"/>
                <a:cs typeface="Arial" pitchFamily="34" charset="0"/>
              </a:rPr>
              <a:t>comanditarios cuya responsabilidad se limita a la aportación de capital </a:t>
            </a:r>
            <a:r>
              <a:rPr lang="es-MX" dirty="0" smtClean="0">
                <a:latin typeface="Arial" pitchFamily="34" charset="0"/>
                <a:cs typeface="Arial" pitchFamily="34" charset="0"/>
              </a:rPr>
              <a:t>efectuado.</a:t>
            </a:r>
          </a:p>
          <a:p>
            <a:pPr lvl="1" algn="just"/>
            <a:endParaRPr lang="es-MX" dirty="0">
              <a:latin typeface="Arial" pitchFamily="34" charset="0"/>
              <a:cs typeface="Arial" pitchFamily="34" charset="0"/>
            </a:endParaRPr>
          </a:p>
          <a:p>
            <a:pPr lvl="1" algn="just"/>
            <a:r>
              <a:rPr lang="es-MX" b="1" i="1" dirty="0">
                <a:latin typeface="Arial" pitchFamily="34" charset="0"/>
                <a:cs typeface="Arial" pitchFamily="34" charset="0"/>
              </a:rPr>
              <a:t>Sociedad de Responsabilidad Limitada</a:t>
            </a:r>
            <a:r>
              <a:rPr lang="es-MX" dirty="0">
                <a:latin typeface="Arial" pitchFamily="34" charset="0"/>
                <a:cs typeface="Arial" pitchFamily="34" charset="0"/>
              </a:rPr>
              <a:t>: Los socios propietarios de éstas empresas tienen la característica de asumir una responsabilidad de carácter limitada, respondiendo solo por capital o patrimonio que aportan a la </a:t>
            </a:r>
            <a:r>
              <a:rPr lang="es-MX" dirty="0" smtClean="0">
                <a:latin typeface="Arial" pitchFamily="34" charset="0"/>
                <a:cs typeface="Arial" pitchFamily="34" charset="0"/>
              </a:rPr>
              <a:t>empresa.</a:t>
            </a:r>
          </a:p>
          <a:p>
            <a:pPr lvl="1" algn="just"/>
            <a:endParaRPr lang="es-MX" dirty="0">
              <a:latin typeface="Arial" pitchFamily="34" charset="0"/>
              <a:cs typeface="Arial" pitchFamily="34" charset="0"/>
            </a:endParaRPr>
          </a:p>
          <a:p>
            <a:pPr lvl="1" algn="just"/>
            <a:r>
              <a:rPr lang="es-MX" b="1" i="1" dirty="0">
                <a:latin typeface="Arial" pitchFamily="34" charset="0"/>
                <a:cs typeface="Arial" pitchFamily="34" charset="0"/>
              </a:rPr>
              <a:t>Sociedad Anónima</a:t>
            </a:r>
            <a:r>
              <a:rPr lang="es-MX" dirty="0">
                <a:latin typeface="Arial" pitchFamily="34" charset="0"/>
                <a:cs typeface="Arial" pitchFamily="34" charset="0"/>
              </a:rPr>
              <a:t>: Tienen el carácter de la responsabilidad limitada al capital que aportan, pero poseen la alternativa de tener las puertas abiertas a cualquier persona que desee adquirir acciones de la empresa. Por este camino, estas empresas pueden realizar ampliaciones de capital, dentro de las normas que las </a:t>
            </a:r>
            <a:r>
              <a:rPr lang="es-MX" dirty="0" smtClean="0">
                <a:latin typeface="Arial" pitchFamily="34" charset="0"/>
                <a:cs typeface="Arial" pitchFamily="34" charset="0"/>
              </a:rPr>
              <a:t>regulan.</a:t>
            </a:r>
            <a:endParaRPr lang="es-MX" dirty="0">
              <a:latin typeface="Arial" pitchFamily="34" charset="0"/>
              <a:cs typeface="Arial" pitchFamily="34" charset="0"/>
            </a:endParaRPr>
          </a:p>
        </p:txBody>
      </p:sp>
    </p:spTree>
    <p:extLst>
      <p:ext uri="{BB962C8B-B14F-4D97-AF65-F5344CB8AC3E}">
        <p14:creationId xmlns:p14="http://schemas.microsoft.com/office/powerpoint/2010/main" xmlns="" val="1874748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b="1" dirty="0" smtClean="0">
                <a:latin typeface="Arial" pitchFamily="34" charset="0"/>
                <a:cs typeface="Arial" pitchFamily="34" charset="0"/>
              </a:rPr>
              <a:t>Por su  sector de actividad</a:t>
            </a:r>
            <a:endParaRPr lang="es-MX" sz="3200" b="1" dirty="0">
              <a:latin typeface="Arial" pitchFamily="34" charset="0"/>
              <a:cs typeface="Arial" pitchFamily="34" charset="0"/>
            </a:endParaRPr>
          </a:p>
        </p:txBody>
      </p:sp>
      <p:sp>
        <p:nvSpPr>
          <p:cNvPr id="3" name="2 Marcador de contenido"/>
          <p:cNvSpPr>
            <a:spLocks noGrp="1"/>
          </p:cNvSpPr>
          <p:nvPr>
            <p:ph idx="1"/>
          </p:nvPr>
        </p:nvSpPr>
        <p:spPr>
          <a:xfrm>
            <a:off x="1428728" y="1676400"/>
            <a:ext cx="7319736" cy="4895872"/>
          </a:xfrm>
        </p:spPr>
        <p:txBody>
          <a:bodyPr>
            <a:normAutofit/>
          </a:bodyPr>
          <a:lstStyle/>
          <a:p>
            <a:pPr algn="just"/>
            <a:r>
              <a:rPr lang="es-MX" sz="2000" b="1" i="1" dirty="0">
                <a:latin typeface="Arial" pitchFamily="34" charset="0"/>
                <a:cs typeface="Arial" pitchFamily="34" charset="0"/>
              </a:rPr>
              <a:t>Empresas del Sector Primario</a:t>
            </a:r>
            <a:r>
              <a:rPr lang="es-MX" sz="2000" dirty="0">
                <a:latin typeface="Arial" pitchFamily="34" charset="0"/>
                <a:cs typeface="Arial" pitchFamily="34" charset="0"/>
              </a:rPr>
              <a:t>: También denominado extractivo, ya que el elemento básico de la actividad se obtiene directamente de la naturaleza: agricultura, ganadería, caza, pesca, extracción de áridos, agua, minerales, petróleo, energía eólica, etc.  </a:t>
            </a:r>
            <a:br>
              <a:rPr lang="es-MX" sz="2000" dirty="0">
                <a:latin typeface="Arial" pitchFamily="34" charset="0"/>
                <a:cs typeface="Arial" pitchFamily="34" charset="0"/>
              </a:rPr>
            </a:br>
            <a:r>
              <a:rPr lang="es-MX" sz="2000" dirty="0">
                <a:latin typeface="Arial" pitchFamily="34" charset="0"/>
                <a:cs typeface="Arial" pitchFamily="34" charset="0"/>
              </a:rPr>
              <a:t/>
            </a:r>
            <a:br>
              <a:rPr lang="es-MX" sz="2000" dirty="0">
                <a:latin typeface="Arial" pitchFamily="34" charset="0"/>
                <a:cs typeface="Arial" pitchFamily="34" charset="0"/>
              </a:rPr>
            </a:br>
            <a:endParaRPr lang="es-MX" sz="2000" dirty="0">
              <a:latin typeface="Arial" pitchFamily="34" charset="0"/>
              <a:cs typeface="Arial" pitchFamily="34" charset="0"/>
            </a:endParaRPr>
          </a:p>
          <a:p>
            <a:pPr algn="just"/>
            <a:r>
              <a:rPr lang="es-MX" sz="2000" b="1" i="1" dirty="0">
                <a:latin typeface="Arial" pitchFamily="34" charset="0"/>
                <a:cs typeface="Arial" pitchFamily="34" charset="0"/>
              </a:rPr>
              <a:t>Empresas del Sector Secundario o Industrial</a:t>
            </a:r>
            <a:r>
              <a:rPr lang="es-MX" sz="2000" dirty="0">
                <a:latin typeface="Arial" pitchFamily="34" charset="0"/>
                <a:cs typeface="Arial" pitchFamily="34" charset="0"/>
              </a:rPr>
              <a:t>: Se refiere a aquellas que realizan algún proceso de transformación de la materia prima</a:t>
            </a:r>
            <a:r>
              <a:rPr lang="es-MX" sz="2000" dirty="0" smtClean="0">
                <a:latin typeface="Arial" pitchFamily="34" charset="0"/>
                <a:cs typeface="Arial" pitchFamily="34" charset="0"/>
              </a:rPr>
              <a:t>.</a:t>
            </a:r>
          </a:p>
          <a:p>
            <a:pPr algn="just"/>
            <a:endParaRPr lang="es-MX" sz="2000" dirty="0">
              <a:latin typeface="Arial" pitchFamily="34" charset="0"/>
              <a:cs typeface="Arial" pitchFamily="34" charset="0"/>
            </a:endParaRPr>
          </a:p>
          <a:p>
            <a:pPr algn="just"/>
            <a:r>
              <a:rPr lang="es-MX" sz="2000" b="1" i="1" dirty="0">
                <a:latin typeface="Arial" pitchFamily="34" charset="0"/>
                <a:cs typeface="Arial" pitchFamily="34" charset="0"/>
              </a:rPr>
              <a:t>Empresas del Sector Terciario o de Servicios</a:t>
            </a:r>
            <a:r>
              <a:rPr lang="es-MX" sz="2000" dirty="0">
                <a:latin typeface="Arial" pitchFamily="34" charset="0"/>
                <a:cs typeface="Arial" pitchFamily="34" charset="0"/>
              </a:rPr>
              <a:t>: Incluye a las empresas cuyo principal elemento es la capacidad humana para realizar trabajos físicos o intelectuales. </a:t>
            </a:r>
          </a:p>
        </p:txBody>
      </p:sp>
    </p:spTree>
    <p:extLst>
      <p:ext uri="{BB962C8B-B14F-4D97-AF65-F5344CB8AC3E}">
        <p14:creationId xmlns:p14="http://schemas.microsoft.com/office/powerpoint/2010/main" xmlns="" val="2238377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28600" y="277368"/>
            <a:ext cx="8229600" cy="1399032"/>
          </a:xfrm>
        </p:spPr>
        <p:txBody>
          <a:bodyPr/>
          <a:lstStyle/>
          <a:p>
            <a:r>
              <a:rPr lang="es-MX" sz="2800" b="1" dirty="0" smtClean="0">
                <a:latin typeface="Arial" pitchFamily="34" charset="0"/>
                <a:cs typeface="Arial" pitchFamily="34" charset="0"/>
              </a:rPr>
              <a:t>Por su ámbito de actividad</a:t>
            </a:r>
            <a:endParaRPr lang="es-MX" sz="2800" b="1" dirty="0">
              <a:latin typeface="Arial" pitchFamily="34" charset="0"/>
              <a:cs typeface="Arial" pitchFamily="34" charset="0"/>
            </a:endParaRPr>
          </a:p>
        </p:txBody>
      </p:sp>
      <p:sp>
        <p:nvSpPr>
          <p:cNvPr id="3" name="2 Marcador de contenido"/>
          <p:cNvSpPr>
            <a:spLocks noGrp="1"/>
          </p:cNvSpPr>
          <p:nvPr>
            <p:ph idx="1"/>
          </p:nvPr>
        </p:nvSpPr>
        <p:spPr>
          <a:xfrm>
            <a:off x="1331640" y="1074737"/>
            <a:ext cx="7278960" cy="4411663"/>
          </a:xfrm>
        </p:spPr>
        <p:txBody>
          <a:bodyPr>
            <a:normAutofit fontScale="77500" lnSpcReduction="20000"/>
          </a:bodyPr>
          <a:lstStyle/>
          <a:p>
            <a:pPr marL="0" indent="0" algn="just">
              <a:buNone/>
            </a:pPr>
            <a:endParaRPr lang="es-MX" dirty="0" smtClean="0">
              <a:latin typeface="Arial" pitchFamily="34" charset="0"/>
              <a:cs typeface="Arial" pitchFamily="34" charset="0"/>
            </a:endParaRPr>
          </a:p>
          <a:p>
            <a:pPr marL="0" indent="0" algn="just">
              <a:buNone/>
            </a:pPr>
            <a:endParaRPr lang="es-MX" i="1" dirty="0">
              <a:latin typeface="Arial" pitchFamily="34" charset="0"/>
              <a:cs typeface="Arial" pitchFamily="34" charset="0"/>
            </a:endParaRPr>
          </a:p>
          <a:p>
            <a:pPr marL="0" indent="0" algn="just">
              <a:buNone/>
            </a:pPr>
            <a:r>
              <a:rPr lang="es-MX" b="1" i="1" dirty="0" smtClean="0">
                <a:latin typeface="Arial" pitchFamily="34" charset="0"/>
                <a:cs typeface="Arial" pitchFamily="34" charset="0"/>
              </a:rPr>
              <a:t>Empresas </a:t>
            </a:r>
            <a:r>
              <a:rPr lang="es-MX" b="1" i="1" dirty="0">
                <a:latin typeface="Arial" pitchFamily="34" charset="0"/>
                <a:cs typeface="Arial" pitchFamily="34" charset="0"/>
              </a:rPr>
              <a:t>Locales</a:t>
            </a:r>
            <a:r>
              <a:rPr lang="es-MX" dirty="0">
                <a:latin typeface="Arial" pitchFamily="34" charset="0"/>
                <a:cs typeface="Arial" pitchFamily="34" charset="0"/>
              </a:rPr>
              <a:t>: Aquellas que operan en un pueblo, ciudad o </a:t>
            </a:r>
            <a:r>
              <a:rPr lang="es-MX" dirty="0" smtClean="0">
                <a:latin typeface="Arial" pitchFamily="34" charset="0"/>
                <a:cs typeface="Arial" pitchFamily="34" charset="0"/>
              </a:rPr>
              <a:t>municipio.</a:t>
            </a:r>
          </a:p>
          <a:p>
            <a:pPr marL="0" indent="0" algn="just">
              <a:buNone/>
            </a:pPr>
            <a:endParaRPr lang="es-MX" dirty="0" smtClean="0">
              <a:latin typeface="Arial" pitchFamily="34" charset="0"/>
              <a:cs typeface="Arial" pitchFamily="34" charset="0"/>
            </a:endParaRPr>
          </a:p>
          <a:p>
            <a:pPr marL="0" indent="0" algn="just">
              <a:buNone/>
            </a:pPr>
            <a:r>
              <a:rPr lang="es-MX" b="1" i="1" dirty="0" smtClean="0">
                <a:latin typeface="Arial" pitchFamily="34" charset="0"/>
                <a:cs typeface="Arial" pitchFamily="34" charset="0"/>
              </a:rPr>
              <a:t>Empresas </a:t>
            </a:r>
            <a:r>
              <a:rPr lang="es-MX" b="1" i="1" dirty="0">
                <a:latin typeface="Arial" pitchFamily="34" charset="0"/>
                <a:cs typeface="Arial" pitchFamily="34" charset="0"/>
              </a:rPr>
              <a:t>Provinciales</a:t>
            </a:r>
            <a:r>
              <a:rPr lang="es-MX" dirty="0">
                <a:latin typeface="Arial" pitchFamily="34" charset="0"/>
                <a:cs typeface="Arial" pitchFamily="34" charset="0"/>
              </a:rPr>
              <a:t>: Aquellas que operan en el ámbito geográfico de una provincia o estado de un </a:t>
            </a:r>
            <a:r>
              <a:rPr lang="es-MX" dirty="0" smtClean="0">
                <a:latin typeface="Arial" pitchFamily="34" charset="0"/>
                <a:cs typeface="Arial" pitchFamily="34" charset="0"/>
              </a:rPr>
              <a:t>país.</a:t>
            </a:r>
          </a:p>
          <a:p>
            <a:pPr marL="0" indent="0" algn="just">
              <a:buNone/>
            </a:pPr>
            <a:endParaRPr lang="es-MX" i="1" dirty="0" smtClean="0">
              <a:latin typeface="Arial" pitchFamily="34" charset="0"/>
              <a:cs typeface="Arial" pitchFamily="34" charset="0"/>
            </a:endParaRPr>
          </a:p>
          <a:p>
            <a:pPr marL="0" indent="0" algn="just">
              <a:buNone/>
            </a:pPr>
            <a:r>
              <a:rPr lang="es-MX" b="1" i="1" dirty="0" smtClean="0">
                <a:latin typeface="Arial" pitchFamily="34" charset="0"/>
                <a:cs typeface="Arial" pitchFamily="34" charset="0"/>
              </a:rPr>
              <a:t>Empresas </a:t>
            </a:r>
            <a:r>
              <a:rPr lang="es-MX" b="1" i="1" dirty="0">
                <a:latin typeface="Arial" pitchFamily="34" charset="0"/>
                <a:cs typeface="Arial" pitchFamily="34" charset="0"/>
              </a:rPr>
              <a:t>Regionales</a:t>
            </a:r>
            <a:r>
              <a:rPr lang="es-MX" dirty="0">
                <a:latin typeface="Arial" pitchFamily="34" charset="0"/>
                <a:cs typeface="Arial" pitchFamily="34" charset="0"/>
              </a:rPr>
              <a:t>: Son aquellas cuyas ventas involucran a varias provincias o </a:t>
            </a:r>
            <a:r>
              <a:rPr lang="es-MX" dirty="0" smtClean="0">
                <a:latin typeface="Arial" pitchFamily="34" charset="0"/>
                <a:cs typeface="Arial" pitchFamily="34" charset="0"/>
              </a:rPr>
              <a:t>regiones</a:t>
            </a:r>
            <a:r>
              <a:rPr lang="es-MX" dirty="0">
                <a:latin typeface="Arial" pitchFamily="34" charset="0"/>
                <a:cs typeface="Arial" pitchFamily="34" charset="0"/>
              </a:rPr>
              <a:t>.</a:t>
            </a:r>
            <a:br>
              <a:rPr lang="es-MX" dirty="0">
                <a:latin typeface="Arial" pitchFamily="34" charset="0"/>
                <a:cs typeface="Arial" pitchFamily="34" charset="0"/>
              </a:rPr>
            </a:br>
            <a:endParaRPr lang="es-MX" dirty="0">
              <a:latin typeface="Arial" pitchFamily="34" charset="0"/>
              <a:cs typeface="Arial" pitchFamily="34" charset="0"/>
            </a:endParaRPr>
          </a:p>
        </p:txBody>
      </p:sp>
      <p:pic>
        <p:nvPicPr>
          <p:cNvPr id="6146" name="Picture 2" descr="https://encrypted-tbn1.gstatic.com/images?q=tbn:ANd9GcTxw7Vt0m-DimYcC3o730oaUDDjMYyWb3gEkZwTPsoFKh9gR-M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6136" y="4941168"/>
            <a:ext cx="28575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7323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404664"/>
            <a:ext cx="7501136" cy="4411663"/>
          </a:xfrm>
        </p:spPr>
        <p:txBody>
          <a:bodyPr>
            <a:normAutofit/>
          </a:bodyPr>
          <a:lstStyle/>
          <a:p>
            <a:pPr marL="0" indent="0" algn="just">
              <a:buNone/>
            </a:pPr>
            <a:endParaRPr lang="es-MX" sz="2800" i="1" dirty="0" smtClean="0">
              <a:latin typeface="Arial" pitchFamily="34" charset="0"/>
              <a:cs typeface="Arial" pitchFamily="34" charset="0"/>
            </a:endParaRPr>
          </a:p>
          <a:p>
            <a:pPr marL="0" indent="0" algn="just">
              <a:buNone/>
            </a:pPr>
            <a:r>
              <a:rPr lang="es-MX" sz="2800" b="1" i="1" dirty="0" smtClean="0">
                <a:latin typeface="Arial" pitchFamily="34" charset="0"/>
                <a:cs typeface="Arial" pitchFamily="34" charset="0"/>
              </a:rPr>
              <a:t>Empresas </a:t>
            </a:r>
            <a:r>
              <a:rPr lang="es-MX" sz="2800" b="1" i="1" dirty="0">
                <a:latin typeface="Arial" pitchFamily="34" charset="0"/>
                <a:cs typeface="Arial" pitchFamily="34" charset="0"/>
              </a:rPr>
              <a:t>Nacionales</a:t>
            </a:r>
            <a:r>
              <a:rPr lang="es-MX" sz="2800" dirty="0">
                <a:latin typeface="Arial" pitchFamily="34" charset="0"/>
                <a:cs typeface="Arial" pitchFamily="34" charset="0"/>
              </a:rPr>
              <a:t>: Cuando sus ventas se realizan en prácticamente todo el territorio de un país o </a:t>
            </a:r>
            <a:r>
              <a:rPr lang="es-MX" sz="2800" dirty="0" smtClean="0">
                <a:latin typeface="Arial" pitchFamily="34" charset="0"/>
                <a:cs typeface="Arial" pitchFamily="34" charset="0"/>
              </a:rPr>
              <a:t>nación.</a:t>
            </a:r>
          </a:p>
          <a:p>
            <a:pPr marL="0" indent="0" algn="just">
              <a:buNone/>
            </a:pPr>
            <a:r>
              <a:rPr lang="es-MX" sz="2800" b="1" dirty="0">
                <a:latin typeface="Arial" pitchFamily="34" charset="0"/>
                <a:cs typeface="Arial" pitchFamily="34" charset="0"/>
              </a:rPr>
              <a:t/>
            </a:r>
            <a:br>
              <a:rPr lang="es-MX" sz="2800" b="1" dirty="0">
                <a:latin typeface="Arial" pitchFamily="34" charset="0"/>
                <a:cs typeface="Arial" pitchFamily="34" charset="0"/>
              </a:rPr>
            </a:br>
            <a:r>
              <a:rPr lang="es-MX" sz="2800" b="1" i="1" dirty="0" smtClean="0">
                <a:latin typeface="Arial" pitchFamily="34" charset="0"/>
                <a:cs typeface="Arial" pitchFamily="34" charset="0"/>
              </a:rPr>
              <a:t>Empresas </a:t>
            </a:r>
            <a:r>
              <a:rPr lang="es-MX" sz="2800" b="1" i="1" dirty="0">
                <a:latin typeface="Arial" pitchFamily="34" charset="0"/>
                <a:cs typeface="Arial" pitchFamily="34" charset="0"/>
              </a:rPr>
              <a:t>Multinacionales</a:t>
            </a:r>
            <a:r>
              <a:rPr lang="es-MX" sz="2800" dirty="0">
                <a:latin typeface="Arial" pitchFamily="34" charset="0"/>
                <a:cs typeface="Arial" pitchFamily="34" charset="0"/>
              </a:rPr>
              <a:t>: Cuando sus actividades se extienden a varios países y el destino de sus recursos puede ser cualquier </a:t>
            </a:r>
            <a:r>
              <a:rPr lang="es-MX" sz="2800" dirty="0" smtClean="0">
                <a:latin typeface="Arial" pitchFamily="34" charset="0"/>
                <a:cs typeface="Arial" pitchFamily="34" charset="0"/>
              </a:rPr>
              <a:t>país</a:t>
            </a:r>
            <a:r>
              <a:rPr lang="es-MX" sz="2800" dirty="0">
                <a:latin typeface="Arial" pitchFamily="34" charset="0"/>
                <a:cs typeface="Arial" pitchFamily="34" charset="0"/>
              </a:rPr>
              <a:t>.</a:t>
            </a:r>
          </a:p>
          <a:p>
            <a:pPr marL="0" indent="0" algn="just">
              <a:buNone/>
            </a:pPr>
            <a:endParaRPr lang="es-MX" sz="2800" dirty="0">
              <a:latin typeface="Arial" pitchFamily="34" charset="0"/>
              <a:cs typeface="Arial" pitchFamily="34" charset="0"/>
            </a:endParaRPr>
          </a:p>
        </p:txBody>
      </p:sp>
      <p:sp>
        <p:nvSpPr>
          <p:cNvPr id="2" name="AutoShape 2" descr="data:image/jpeg;base64,/9j/4AAQSkZJRgABAQAAAQABAAD/2wCEAAkGBxMSEhQUExQWFRQVFxgXFxcYFxgXFxkbHhoiGBgYGCAYICghHB8lGxcYIjIhJikrLi4vGB8zODMsNygtLiwBCgoKDg0OGxAQGzckICQyLDQsLCwwOCwsLCwuLC8sLCwvLCw3LCwsLCwsLCwsLCwsLCwsLCwsLCwsLCwsLCwsLP/AABEIAMQBAQMBEQACEQEDEQH/xAAcAAABBQEBAQAAAAAAAAAAAAAAAwQFBgcCAQj/xABJEAACAQIDBAQKCAQFAwMFAAABAgMAEQQSIQUGEzEiQVGRFBUWMlJTYXGBsQcjNVRyk6HRF0JikjNzwdLwNKKydILhJEOz0/H/xAAaAQEAAwEBAQAAAAAAAAAAAAAAAQIDBQQG/8QAOBEAAgECAgUKBwEAAgIDAAAAAAECAxEEEhMhMVGhFBUiNEFSgZHB0QUyYWJx4fCxkvEzsiNCov/aAAwDAQACEQMRAD8AuWK23iPCZYlksA7hb9gJ07q4tV1ZVWot7dlzN3vqFfDsZ6wd9RosV93n+yOkHh2M9YO+mixX3ef7HSDw7GesHfTRYr7vP9jpB4djPWDvposV93n+x0g8OxnrB300WK+7z/Y6QeHYz1g76aLFfd5/sdIPDsZ6wd9NFivu8/2OkHh2M9YO+mixX3ef7HSDw7GesHfTRYr7vP8AY6QeHYz1g76aLFfd5/sdIPDsZ6wd9NFivu8/2OkHh2M9YO+mixX3ef7HSDw7GesHfTRYr7vP9jpB4djPWDvposV93n+x0g8OxnrB300WK+7z/Y6QeHYz1g76aLFfd5/sdIPDsZ6wd9NFivu8/wBjpB4djPWDvposV93n+x0g8OxnrB300WK+7z/Y6QeHYz1g76aLFfd5/sdIPDsZ6wd9NFivu8/2OkHh2M9YO+mixX3ef7HSDw7GesHfTRYr7vP9jpB4djPWDvposV93n+x0g8OxnrB300WK+7z/AGOkHh2M9YO+mixX3ef7HSDw7GesHfTRYr7vP9jpB4djPWDvposV93n+x0g8OxnrB300WK+7z/Y6Q1k2/iUlRGk0zLmt2XFx3VEHVjUSlJ7VquLu5esHjRJyruGo6oDMMT/18n+ZJ/rXKp9Z8X6lF8xbNl7NV1ua6pc92muEwwU4ieKENfLxZEjzW52zkXtcd9ALYLAwTIJInSSNr5XRg6mxsbFSQdQR8KAVTZEZ5EHUjQ31BsR8DQHXiVKATn2ZEgBdlUEqoLEAFmIVV16yxAA6yQKAU8SpQB4lSgDxKlAHiVKATw+zIpFV0ZXRgGVlIZWBFwVI0II66AU8SpQHD7KiBUEgFrhQSAWIFyAOvQE/CgO/EqUAeJUoA8SpQB4lSgDxKlAHiVKAPEqUAeJUoA8SpQB4lSgDxKlAHiVKAPEqUAeJUoA8SpQB4lSgKNvHhwmNCjleP9QK5VfrHivQze0uG7vXXVNCeoDMMV/18n+ZJ/rXKp9Z8X6ma+YvewfMrqmhX99sy4zBSDiqix4pWkjw0mJyluFlVljVrZspsSP5TQERt/HTh8LJC2LkATRFgxOG4jiXXRUKhrC2WdAhBBDC5IAjsck0UbxIuNBOM2gzZGxai7SXgsYI2dsyOGWzLGTnLEtoAJmBcY/CxDNihIJMAOH9YseWRIxiS8YFj573uOgVJ6JBoBts6XEZY9cecUZMN4WrrJ4OreFxcTh5xYLkMtuD0OGCW/lNARcGLxzmfKcdErwSFyVxUzJIMRHYDMsaqRE0oIw38typZlWgLNs+fEybLcDwhJOKERrytIUMq3dDMiy5QrMPrATZTcsNSBFbc8JhDQDw541xEojcSYotl4EToGeFGmk+skkC3YJ0GDN0QKAW2PicSzwNizjxOUwZiWJJFiYGNPCeOLcINxTNnElmChclja4DbAT43LhuIcYMVkwHCQLKIChVPC/CLDh57mbNxCGFkK2NAOZExkKGQNjXMuHxhkGaQlHWeNYOGCrcIiN5PNUswUmzECgI7DPj3hkMS4gvHLiDhjIuIZgGwRylWxSh2HFLgF9L6crCgPXlxXg7ZZsXwlmi1Me0AxPDk4is9/ClQtwukilVYAWIZrAaNuxNI+Ew7SrIshjXMJdZL25v0V1PPzVOuoHKgJOgCgCgCgCgCgCgCgCgCgCgCgCgCgM33s+0PjH8hXKr9Y8V6Gb2lq3e666poT1AZji/tCT/ADJP9a5VPrPi/UzXzF62D5ldU0Da272ExLBsRhoZmUWDSRq5AvewJHK/V7aAYeRGzPuGF/JT9qA5k3L2WoucDhQP8lP2qHJJXYE8LujsqQZkwWFI/wAlB7uYopJtrcQmnsFxuNsz7jhfyU/apJPfIbZn3HC/kp+1AHkNsz7jhfyU/agDyG2Z9xwv5KftQB5DbM+44X8lP2oA8htmfccL+Sn7UAeQ2zPuOF/JT9qAPIbZn3HC/kp+1AHkNsz7jhfyU/agJXDwQYWHKgjghjBNhZI1F7n2AXP60Alsrb2FxJIw+IhmK8xHIrke/KaAkaAKAKAKAKAKAKAKAKAKAKAKAKAzfez7Q+MfyFcqv1jxXoZvaWrd7rrqmhPUBmOL+0JP8x/9a5VPrPi/UzXzF62D5ldU0H2LxCxozuwVEBZmJsABqSfhUpNuyIbsI4PHRyrmRtASpuGRgRzBVwCDbXUUcWnZhSTI+faMM8amOVLHIRc5SwclY9GsemR0dNbaVnXozaslrKOUZLUznYw4TBHYB2V2VL3ORXCkkjS4zoOfXVYUpKTn+PO2v1sIatTJnDTK6hlN1YXB7e+tmrai6dxWoJCgKvid45C2I4RhthiVeN+I09x15IwSqkWINmuDf2VVto9NGFKVou93+EuP6PMTvkmRDAmeRiwKSNwcgVDIzSXBK9EXAtc3HKoc9WpF6eEvOUZS+W2zXt1K3/YeWacWKMJcSQcXMHBUMUaRY9BrdYnOb3dtRpFdItyGWSUr7Ha1uy6Tfm1qOd2d8vC5li4OS8LSMc+bK6uFaO1hfR0a/Yw0qYzu7FsTgdBBzzX122bVa9+DVi11c54UBkn0xYu+NwMExIwag4iYAEhwjXIIHnaLlA7ZRQFBxU2Hwyxz4CQtiocS8ugIvBI1oUOmuiorJ1cYjtoSfTANCBrtbFGGGWUAMY0Z7E2BsL2v1cqmKu0iG7IjH3iyOsciANx+C1m0F1Vldbi5u00S26sx5ga3yXV0RmOH3kKlM0WjmdAQ1+nG5RF1A/xMpt2Gw1vTJ6DMejeJuC8vDXoYWPEgZzrnDsU83qEZ1678qZNdvqRmO49vHwiKEov1iqwIY5teIb5WUGwEQvexGcaaUyamyc2uxO1mWKfvpvmMISkeUslmmYgsEU+agAIzSObBVv7TYajO8p1FTp7e3ckdKhhKcaDxOIbUdkUtspfTbqXaxfdzeRjDnxzwxSszkRKG+qUG2R2JOZ15MRYA6W0r0zhrtE5lyVj3iwp5Tprbr01Nhfs1tz7RVMktwuiRgmV1VlIZWAKkciDqCPhVSTl5gubMbBVzEnkBre/dT6E21XG6bWgPKVOvrHVpf3X66nKytyib2faHxj+Qrk1+seK9Cj2lq3e666poT1AZjjP+vk/G/wDrXKp9Z8X6ma+YvWwfMrqmg62nhONDJFe3EVlvlVrXFvNcFW9xFjUxdmmRJXVitnclTkzSlsrXtluqjOkmSHMxMQvGAdWuGYdlttO1fV/fXeZaH6nke40ShAGXorhRcxKSWgN8x1HngkEfr1UddvjxI0C/zgJ7M3BSF4XErFomuLi4b/DF3BYgtlhGot0iGAGUCpliHJNW2/v3CoJO5chXnNz2gCgKpvDuv4Y4aXD4V7XAc8VZQtzbpJYjTLpe170AlhdzwkSQiDDLGHEjZGnR82isyuGzk5Li5OugOlQ4p7TWlWnSd4P14PUNot05ubQYAOOHldfCAVypksNbhdB0QQOd7k3qMkdxpyyva2bV76/5klsHYMkGILmPDKmVlBjM3E1EY1DkrqIUv19EdpuUUtaKVMRVqRyyd1/37ss9WMSO25tuDBxiTEPkQtlBys2tibWUE8lNAVDfHEbL2jEEmeUFC2WWOKXNGQHL36BFrQvdWH8l/RNAVjdfdrZGFxCyviZZ3Q5kRomWMMHCAtZekwcra5sLqbcjQm5puE3qwkhiCSgmZmRBla+ZRmIYEXX/AN1tSBzNCCVxMCyKyOAysLMDyI6wfZUp21gbnZMJBHDFjz569LNr2nMAb+ypzMiyPRsuEfyDrPXzLZyffn6V+3WozMWQn4jw9rcJbZBHa2mQXAT3WJFvae2pzy3jKjo7Hg0PDW4tY63FmLAg87hmY3/qbtNMzFkPqqSRjbv4UsHMEZZZOKCVBIk9Zr/N7eYqIrLfLqvtNKladRJTd7al9F9BvidiKzE8KEgsx6Rf+Y3fQaanU9ROtTmn2CKpW6V+Bx4iW9zBh+XLpEG1stxaxtYdwpnmTaj9eBIYaKVAEAiVFAC2zaKBYC2nZ2/LWOk9oeitqvwHTRA3uLhhYg6gjXn31JnfVYR8Ww+qj0/oX9qm7K2KDvZ9ofGP5CuTX6x4r0KPaWrd7rrqmhPUBmWM+0JPxv8AI1yqfWfF+pmvmLR4c8OHzxpnbMq2sTYE9Jsq9JrC5yrqbV1TQZYHfxSG4sRBU5RkZTmIzZtHKlbBL5T0rm1r8wO8Rv8AQB4lRWZXkKXsOlowGQXvcyBVs+Xzr8hegHWK3yijbK8Uytyy5VzBrFstg1+Sk5/M/qoBXZ+9sE0qxJmu2l+gVDZc+UlWP8ovmF11Avc2oCwUBCbz7Vlg8HEQjLzziG8hIVRwpJLnLr/9q3xq8Ip3v2EMrT/Sang7OsDmVYGlNrNCGCswUuOllYRkh8tiCutzatNA72v2kZh/Lv7GXCRxSEmURqWCZZBxvB5ClnuLSC3TC356iq6J/wB5jMM8F9JF1R5cLIithoJxleNyWmlMSIOkNCVuGNuvMF0vZ0Nz7XwGYuWyses8McqhlDqGyuMrrcXsw6iKxas2iw7qAMW2vCL3cC1789Mps3caAeZhQHOYdlAC2OltKA7yigC9AF6A9oAoAoDiWVVF2IUdpIA/WgEvDovWJ/cv71NmA8Oi9Yn9y/vSzAeHResT+5f3pZgPDovWJ/cv70swHh0XrE/uX96WYO4MSj3yOrZTY5WBsbXsbcjYg29tQDPN7PtD4x/IVyq/WPFehm9pat3uuuqaE9QGZY37Qf8AG/yNcqn1nxfqZr5i47PwUc0WSRQy3B6wQRqGBGoIPWNa6poKjdnCjlCAe0FgTzuSQbknM1ydTc3vQHsm7eFY6wqdSwGtlJvcqL2UksTpbXXnrQHI3XwnqR52fm3n2I4nPz7E9PzvbQC+E2Hh4mDRxhWFzcFtSb3Y3PSY3PSNzqdaAkaAabR2bDiFCTxRzKDmCyIrqGAIDAMCL2JF/aalScdjAlPsTDOcz4eFmyGK7RoTwyLGO5Hm2JGXlrU5mu0WPV2Lhg7OIIQ7srs3DTMzKbozG1yVOoPVTNLZcWEvJ3B2y+CwZcrJbhR2ys2dltbkW1I7daZ5byLD7C4WONQsaKigAAKoUAAWUADqAAA91UUUm5W1vb9SRY1IKlitlTmTOPCAFWdRGrxcNs7MVJu3Y19RcZfdVXHpZrmqqWpuFtvb2khJsFGDXQHMbkktfmTzHLzjy/XSocFuCqyXae+I4/RtpY2L6i97HXXlTIhpZbyQ2dhhGGAAAJvoCB2dfuqyVikpN7R5UlSI27u5h8WtpU6VrCRei49x6x7DcVSdOM9p7MJj6+Fd6b1bnrT8PVayD2PuGscWKhklZ1ny5HXovHkuUdTraRXOYEaXVT7KrSp5Lnp+J/EuW5Ojlte/5fpqPX+juC0oWaZFmXI6jhZcgI4aLeO4yKuRTe4DNrc3rU5R1J9H0DOz8acZuGGVWRFyRtG0aLlUFQvAW1iCMz2ILE0BNbvbCTBq6ozNnKE5ggtkiSEWCKoHRiU6DmTy5UAttqRFRTILoGFxa/Uf9bVKBQ8PiZlkueG8ZkFwV5R3sQoCghra3JNyRytroU6QguLxKLa0TkKdWW7MwB5WVQAxtp1DrpqHSOzjsSR5uHGnot7PZ1a959gpqHSFMDjJwy8RYSl9bK2a19eQtcDXuoFmDA4qUGLiBGChxJpq+Y9FtE0KgDTrub9VgSl2kp9FsTBceSpAbGMVuCLjhRi4vzFwdfZWctpcj97PtD4x/IVya/WPFehm9pat3uuuqaE9QGZY37Qf8b/I1yafWfF+pmvmLzsHzK6xoSlAFAFAFAFAMcftIRMq5GctewXU6V4sVjVQnGGVycr2t9D0UcPpIuV0kt5D7S3yjhQu0b2DBSOje5BPWf6TVcHj44mUoqLVt5bEYV0Um3e+4i/4mwepl/7P3r3nlD+JsHqZf+z96At2x9oDEQpMoKhxcA2uNba291APKA8JqLgjp9u4dSw4isy3uiEO9+zKtzfTlVJVIw+Z2Js2J4HbYkcIYnQtmsSY2W63uOg5I5HmOoisaOLp1naHsS4tEtXqKhQBQBQBQBQBQBQBQBQBQBQBQBQGb72faHxj+QrlV+seK9DN7S1bvdddU0J6gMzx32g/43+Rrk0+s+L9TNfMWzBK5SPLfKH+sCmzFcp5cj5+Qm3UDz5HsRtruTO+qwpwprnSQdOMxkvcCIZeIH11bSTnc9JbHTS94/7f8/1jO0v8t+P64hhMPickYYuHBVrl8y/4VmV9STdwQbX5grbqtJwu/wC7SIqdlf8AtR2mHnOUfWIcsWufOFYK+a/S6QzFAe39RF4/6SlL/DvDRTjz1ctnUgCUlVXOc4Jv0rDXUarlGhvaG49gSn2k7WRuVbfLw3NH4GpN1YOwCZhqLAF+V9eXYK8OLjWunSWvedn4VyK0uVPtVlrt27iuYfAbRyDiRSMyTxyBsyGQrZg63zajUaE/zHqquCp1YuTqLXv7S/xieEnkeGf5S1L6O2rWITbvyki2Bex87MYyx6Sk68Tnk4gvzJIPPWugcM9O70tyfAXJJcnNwzzHR5ya62J9550Bft2MM0WFiRlKFQeibEjpEgGxPVbroCUoCrbzNedQxQRJHdxIxCks1lAW+Vicjat5vUDm04/xWtKKjCF7vu+ppTRT8VtSeSUxQZOhYtwhZdBYKS3UMxX+W5BNuzxwo06VPNUvf7tf51eX+XOlBYalBTr9t9S/Nv7WS26GHnXFq0xZ7xuoOfNYkhiTc6crador24DE0qknGmuFjwVsXSqrLTjaz2mhKdK65ge0BhG+H0l7Sgx+JgieMRRSFVvEGNrA8+vnVoxuVlKxE/xf2n6SH28JR+lj86teG5+dvR/6VtPev7yOJvpe2pa6ugsORhU9xH7VDyv5eJKzLafROBkLRxsebIpPvIuaoXIqXeEmSSOLDTSiN+G0ith1QNYEi0kqtoGGuX3XoBnhN5Zoo4RjMNLGx4ccsobDtFxGstwqSmTKXNh0bi4vbWwDfBbXaSYYlo548OyAhmaAplK9Hoxys/SJBHRvc6gVpnWTLYx0T0me+rcTce8OHYgBySeQCOSdbDkOu1ZmwrHtqFioDG7WtdWF7tlHV6WlAd7a2mmFheeS+SMXbKLm1wNB8ahtJXZenTlUkoR2spv8X9m3teW/ZkF//Ks9LG1z1831c2S6vuurknu59IODx0whg4hchj0lAWy89b1KqJuxnVwdSnDO7W+juQe9n2h8Y/kK51frHivQ8L2lq3e666poT1AZnjvtB/xv8jXJpdZf5fqZr5i8bB8yusaEpQBQBQBQCMuJRSFLDMeQ5k/Aa1Ki2Q2kKqwIuDceyoJPaA8LAc6A84g7R30AcQdo76AOIO0d9AJGCMuHyoXAsGsM1udr87eyosgNMPsHDJmywp02LMSMxJJuSS1zzJ06qrKnGSs0S25KzCPYWHAA4Ya2nSLP35ib/GsqeFpU3eKsUUIrYiRVQAABYDQAV6Cx7QGCb3/R9tOfH4uWLDZopJSyNxYRcEW5F7j4gVeE8vYUnDMRH8MNraf/AEo56/XQdnPz+0frVtIu7/av7xK6N7zif6LdrFCBhQSR1TQf76hzVrWJUHe9z6OwEZWKNSLEIoI9oFjyrM0GeP3ewk7FpsNBIxFizxIzEWta5F+VAe4bd/CRuJI8NAkg1DrEge55nMBe/tvQHuF2DhY34keGgSTXprEivrz1Avrc3oCQtQHLwqSCVBK6gkAke7soCt/SZ9mYr8A/8hWdX5GevA9Yh+T5ZabMC7DKh6h5z26r9lZqOXorb/h7J19KnWqLLF9i2z+l92/s8S+/QRMX2rfl9UwA7BbkKuo2a8TCdZ1adST1a42W5a9RpG9n2h8Y/kK59frHivQ5b2lq3e666poT1AZnj/tB/wAb/I1yaXWfF+pmvmLxsHzK6xoc7a26uHkgiyM8k5cKAVFgi53ZixFgB8xW1Kg6kZSvZK3HUUlPK0hjht9sI+GGJLMoK5uGReW5YKFCre7EsugP8ynka1lgqqqaPj2FVWi1cmcBiXcXeJotARmZGOvUcpNiOvq10JrzzjFbHcum3tQ7qhYzHFRpNPiGmDHpqim5BNgpeIA6AnXW+oJsNK6kW4Qio/22zOe0pSeb++hYdws4Eys11EhyixAUWVgFvrazWseRUjqrzYq3Ra3G+HvrX1LbXkPSZb9Im0rbVwuHa+WSAtobcjIT7r5FFARMskXDYqSWEiq/TX6oWVpAbaMVBb/gNQ9SJSu7HPEHMo4LSIpQsI2hUnKzsH1PSBFuwg1EW2tZacVGVk7ji0RMqkshViF6QY5QivnAF76sdPZVig3h2osWPwESkgyzEFSyscocBXuvU63Nj7R20BsmMxKxRvI5siKzsewKLk9wqUm3ZEN2Vyl/xY2d6Uv5Zr2c31jDlVMP4s7O9KX8s05vrDlVMP4s7O9KX8s05vrDlNMueAxaTRpLGbpIqupta4IuOfLQ145RcW0zeLTV0L1BIUAUAUBF43bHDMn1bMI7XII6xcaHurzTxOWTTWpWu/yZTqZU3bYRkO+cRNmQqRGzkE6hlJBjP9VlJroUcPOrTzx32seCPxak3aStqbf0avq/OoaLvyzukcWEkd5A+QF0W5QAvqeQGYdI21Nq2qYNU75prUa0Ma6yUowdn+Cd3d22uLjZwjRsjtFJG9syOvnKbXB5ggjqIryThldj3RdyO+kpb7MxQ7UH/mtY1fkZ68DblEL7z5yn3dxDWCgqABYALy9+avNCdtquduvRVS2WplS1WS9S4/QxsySHaSFyxDRyWv7FBNtT1MK0hPNPZY8eKoulh3epm1rb2bS9b2faHxj+Qrx1+seK9DhPaWrd7rrqmhPUBmmP+0H/ABv8jXJpdZf5fqZr5i77B8yusaDLH7t8fGceYholgMKRa6Fmu7NrqCLLl5WGtemGIyUskdt7t/4ZSp5pXZCw7jSjITLGSkkEpGU2aSIBbnrCso0QaIeQI0r0PGxd9XY14P239pRUGWTdzZL4cSmSTiSTTPKx1soY9FFueSj3dZtrXlr1VUayqySS/ZrCOXaS9YFyI2nu3h52LPGMxFibC/Z1jn7ernzraFecFZMynRhLW0PdnbPjgQRxKFUf81rOc5Td5F4wUVZDqqljNfpT3CxOOngxODlVJo0MZzsVAW5IZSATfpMLW5HqtqauSnZ3RTpfox26wKtioiCLEGZ9R+XVckS+ll/JHGH+i3bkYypiYlFybCeTmeZ/w+dHFPWQqkkrIV/hrt771F+e/wD+umRE6WX8kSO630ZbSXHYafGzo8eHfOMrs7X6l6SrYEgXOvLlUpJbCspOW01He/8A6HF/+nm//Ga2of8Akj+UY1fkf4Me2c8ajCrLLAYOHh8qZ4y4m4oldyB0kspcMWsCNNb10pKTcmk73fkeJWsjzZuJLywOskAwlkYxNJCh4qpnYOr6hzMpOe1rEa20pONotNPN56v+hF9K99Q02jihwJgzocSbst5I5isRKRyIJEsrO+TMABcIG63q9OLzJpO3rvKyayvebTuP9n4P/wBPF/4CuXif/LL8nvpfIhXa2JkEiRo+QFHckBS2hUADMCAOkb6dnLr5HxDGTw8YuC27zeEVIr8+3pFxK4cTSMSyqWtDYFkaQi3D6kQE/jWvJH4hiHSdRpdvY96W/tb4MtkjexL3m+8Sf2w/7K83PNfcuPuW0SHWyMS5eSN2z5VRwxAB6RYWOUAacO97Dn7K6/w/FSxFNyktadtX4XuZzjlZ3i9jrIzEu4DlSyggA20A5X/WtpYaMpNtvXa67NRhOmpdoyTdLDgsel0njexN7FL8idbG5vcnn1V7KNWVK6i9t+J418MoJt72nv1rjr7RnJuNHxBImIxEbqXKlWToF7B8uZDzAAI67Ct5YyUlaUU/14l6WCjTfRk9rdvyTOwdjR4SLhxlmuzO7uczu7G7O56ya805OTuz2JWPd4NlDF4eSBmKiQAFltcWIOl/dVJLMrGtKo6c1NdhRv4Qxfe8R/21jyeO86HO1Xux8v2Su7P0eR4LELiFnlkZQws+W3SFie2rQpKLuY4jHzrwyNJL6EZvZ9ofGP5CufX6x4r0Oa9pat3uuuqaE9QGabQ+0H/G/wAjXJpdZ8X6ma+Yu+wfMrrGhKUAUAUAUBEbc2sYbKoJYi9+joPiRrpXhxeKdHUlr/vqevDYfS63sGGyceZek8hXTQA2HcNP0rmYXGzrTbqTsejEUFTVoxuO9nbXLScNrm5Nm6Pv1sf9K9+GxrqSyvz1f3AxrYZRhnXl/e5MSyhQSxAA5k6CukeNJt2RHeUWF9cn61TSR3nq5DiO4zzyjwvrk/WmkjvHIcR3GOsFtKKa/DdWt2HWrKSewxq0KlL51Yd1JkJ4iBZEZGAZXUqwPIgixB+FE2taIavqKJP9GWFznJh48mls02IDe29mtzv+leyONqW1y4I87w0OxCTfRlh7m2Ghtc5SZ8Te2trgHny/WpWNn3uCK8mju4jjB/Rlg7/W4aO1tMk+Ivf4sNKiWMqdkuCJWGj2riXfCYZYkWNFCoihVUcgALAD4V5G23dnpSsrIgt5MUIpOK2ojw8zkduUobfpXF+LQc3Tiu12/wANqbtdmV4TENII50xcMOIEkzycVipzPZQVurAjILeypnFQbpum5RtFK25eWu5C167j8YnGOQBtXDXYgALJYknQAZYx11jloR16CXl+yby3mlbBjKyyKSWKw4cFjqTZpRc+016fhDvSk/uf+IirtJmedUGZjYXAv7SQoHxJA+NdZK+wybS1s8gxCuLqQRdlv7VYqw+DAj4Uaa2hNPYJYnaEUaszOAFYK1tSGNsqkDW5zLp/UKlRb2EOcVrbHIYVUtcL0A1xm04ov8RwugPXfU2FgOZJ6hVlFvYVlOMdovh51kVXRgysAysNQQdQRUNNOzJTTV0Z3vZ9ofGP5CuTX6x4r0KPaWrd7rrqmhPUBmm0PtB/xP8AI1yaXWfF+pmvmHW8m2ZsPFhUjfgpPNkkxJAIjGmmoIBIJNzp0T7x0qkmrW1fU63w7D06ueUlmcVdR3guJxHRLYfGN/iZvr5weioKf4dl6ZNhYWHXbW3r5PT7+7+8Dw8qn2QX/FetxaEYllJ4eIgsY0ZmxEzZSwHEYCTMCqEk3IsQOdVlSpr/AO2/9ExxU21eCfh7WH30dbanxMUvGPEEUrRpiAAomUHzgB2aa+0dYNeanJyR7PiOHp0Zxyarq7juLbWhziA2lisJOzRPJkkjOW5UoQTrlUutmvobC99DWOIwca0VmX4a2+prRxEqT6PkQkWzojYpjIgrBW1IDWZc4upOhK3NtOuuRP4HPNqlq/B0F8Sg1rjr/JMbG8EiHE46M1hdnZFKhuWmhW47da6WG+Hxw+zW9/8A0eOvi5VdWxbjrfnZsuIwbxwnpGx9461+NeipFuNkb/C8RToYmM6mz+1lEx+z3eIIuzGDjhXbLGL5EKvyPWxBt121rztO1sp9DRrxjUcniVbparvtd1w1fTsFsdgnfExSLs5+EjXMfBhTS49E9O4BFm0HOpd275SlKqo0JQeIWZrbmk/92eBMbu7NkOOSdcOcNEsWRlKKmd7sc5EfR5G1zrV4JuV7WPDjMRBYR0pVM8m7p3bstWq717de4tG8+0lw+GkdhmuMip6bN0VX4k9166GEoutWUU7dre5LW2fNV6ihBtkT9H20c0LQFsxgIyte+aJulGb9dtV/9ter4pRy1FUStm2/SS2+/iY4Sd45d3+PZ7FmXEKeRHZ/zuNchVYt2TPZZh4Qvbyv+nOmliLMGxCjr/5/wijqxXaMrPYplbzTerRmpbA1YhN5MLnYZkLxvFLG4BUGzFfSI0sDqOWleD4hh6tXI6W2LLQaV7maTfR9ICcrnLfTMqZvjaS16spV7a6f/wCkRZbx7sHciSKeOVryLGc2VVTUgHLrxOprH4VnXjiKlNwjC1/qiVZO9zRdixsZJZCpUFY0AJW91LsT0SbD6wDXXQ6cr3+G4edCk4z2t34ITkm9Q82rs9cRHw3vlzIxHbkcPlN+olQD7K6UZOLujKUVJWZCruZFoDI5QZTkITKSHRzfTUHhgW5WZu3S+mZnoUKx7pxLAIFZgBJHIWshLFAFUNcWOiL3U0rvclUoqNhE7lRXBDuDcsbZRdiF6ZsNWzJe57SOyzTSI0MRjLuReV2RljQhFTLo6ANEWKlVBU2hNhci8jHS5Btp3b++pXk6vdf2z2JjaO7KyMrJLJCyKiRmPL0AokXohgRqsxHsyqRa1UjUa26y8qSezUSezMGIYY4gbiNQtzzNhqT7SdfjVJO7uaRWVWKDvZ9ofGP5CuTX6x4r0KPaWrd7rrqmhPUBmu0ftB/xP8jXIpdZ8X6ma+YuOysOkkOSRVdDzVgGU+8GuubRlKLvF2Yqm7uFXzYUQdiDIO5bVGVbjV4ms9sr/nWePu5hW86BH9jjOO5r1GVBYqstkmvxq/wkYIFRQqKFUaBVAAHuA0FWMZScndu7FKEEdithYeR+I8YZ8wa9zzAAHX2KunLQVZTklZMiwjHuzhFtaFdCjDVtCnmHU9X69d6nSS3iyOX3VwhBBhFmCgjM+oUWA59hppJbxlRM1QkKAKAKAg96N3vDAg4rRlM1rDMLsMuYi41AzW10zXr2YTGPDtvLe9uGu3na/wCDCvQ0q22G+wt12w8iSNPnMcRhAEaxgpoVVrE3ykMb8+kaviMbpouKja7vtvr13a/PoRSw+Rpt3sreBIrs6QZbSi4C3upIJF7m2bS9xp7K4kcLls09lvX3PZnv2HQwEmoMxK9Qy2I0sNb6gXvy6hrVuTarOTsM/wBDlNny3BaYGxFwEIBAK/1HqU/3ezWvJXmzOX8rewz6rWHWDw7JfM+bQDlble55nncd1bUqWTt3FZSudz4VHtnRWte2ZQbX52v7h3VsVE32dCecUZ96L+1Ae+ARWtwkserIvXz6qAWjiVfNAF9dBb5UB3QBQBQHE8yorMxCqoLMxNgABcknqAFAI4LHxTLnidZF9JTmX22I0NAcYLakMzMsUqOyeeqsCV6ukOrkefZUKSew0nRqQScotJ7PqPKkzM33s+0PjH8hXKr9Y8V6Gb2lq3e666poT1AZrtH7Qb8T/I1yKXWfF+pmvmLlsmXLFmys1raKLk3NtK65oLDa49TN/Zy1A119vcD2GgDxuPVTX7Mn/wA0A5wmMEl7K62APTUrz7L+6gG+1Nu4bDFRiJ4oS1yokdUvbna515ioukWUW9iGPlts777hvzk/emZE6Oe46j3y2exCjG4ckkAASoSSeQGtMyGjluJjFYhY0aR2CoilmY8lUC5J9gAqyV3ZFCvfxB2X99g/urTQ1O6yLo6i392axCrjIWYmwAa5J6gANSaq6U12C4+n3kwqMivJkZzZFZJFLHsUFbsfdUKDZNzpt4cMGRWkytIwRAyumZjyVcwFyeymVglKqAoAoAoDwmgEvCk9Nf7hVc0d5fRz3PyPfCU9Ne8UzLeNHPc/IPCU9Ne8UzLeNHPc/I7RwdQQR7Nasncq01qZxJiFVlUsAzXsL6mxANviy94oQK0BGna15FRIpJATYyKBw1PXmJI5D9udZOo1LKk39ew9McOnTdRzS+j2v8EjmF7df/P2NanmENoYZZYpI38yRWRtbaMLHXq0NAYztDeBxjjxjKMPDI0YghdosqISihchWx0BJuL8rgWtaxBo248wxCHFZcryZo7nmyRu3DLHrYK2Ut12qmVJ3NHVk4KD2Jtrx/6LRUlDN97PtD4x/IVyq/WPFehm9pat3uuuqaE9QGa7S+0G/E/yNcil1nxfqZr5i0RojYZhIQEJW9zYE5hlBPYWsD7DXZg2nqNVt1GY7NjxGJ4sbzuj54oyr3sGZzy1+rtlOgGug7K6cnCFmlfaeptK2otx2m3/ANPGzKkJxKx4tQcuVsjAKLHSFpEh1/m4hvzYV4Ksba/63ueeaLNs2RFxuIhSJUCQYdyytoc7ShRkAspGRrsDqCvZWJQqf0nbNw0+JwwxLFUWKQkhstkzrxGGhuQLWHLU+ysqiTtc2pyaTsVPC4TY4EbG7AJY3WXKTxbktZOl0WIB9gF6xWQ0bmIPgNntMzoXVhKhisHCt0EYG2QBRxsyWNtNfbU9G+omUpPWbHviB4BjL3t4NNe3P/DblXtp/MjxvYfMTxbOHXitOqyDN7ASNOrU+3Su3/8ALuRjeO80P6FMLhuJjJMMM2JSFeCs2UG5z5iLcgSIwSOWvURfwYzN0VLYXhY0DZezXZ8E2MxeIOJUGXwZjh1QuFIdisKXKqX0OY2unXXllJWllWreXIbHb84Z50wkcks8kmPjW7xhUh4cyMyKbDNbJpzPTve1hWiw88rnaysRmV7GkSrdSO0e6vMWIHxG7Ryxligcr0omyvYMGIzFTe9rHTkTbtoCPG6UryO008hQm8cccnDVB0gQbDpaMLcrZQRyFgEMduGXBtisYhIIuuIAAuAOXD7QG9hJta9AXDExExMoGpQqBe+trWufnVZq8WkaUpKM4yfY0VnEbBmYv0QFaPLYEBgQDoDmsASRcWsfhXPnhpyvut4/6deGOpRtr1p3+m38X/HavE4O7sheYsudZRkUdAcKM5rqNeolCLW82o5JPNJvXfV2alr/AM1Fl8QgoQUXZx1vb0pK2vx13vvOU3YYPKxjzCZVSwyDIpWz8zqbhTpblULBtSk2vm/GreTL4knCEVK2Rt9ut3uvVE5urg5YcOqTWzgtexB0vpy9levCU5wpKM9pz/iNalVruVLZqHeO2cspUsT0VZdApFmsTfMD6I/WvSeEYJu3HrdmOoy2sCAECDNp0jpfMdRc9rXA6bdqE3uX6Vrnog6AqALLp5x5dfuFAP8AAYBIQwTkxv1C2gFhYCw05e00A03qcLgsUzMVVYJSWUXZQEJLKLi5A1tce+okrpo0ozVOpGbV7NO2/wChmk209nSvbGRTS4pbKzRIEMh4fEXiLHKwDFB51xextorZUbpaxWdOU26ast178dRbdxdoxTTziKZWWOKAJEkYRI0YF1ykOwcm9mYfzKRUmRc6Emb72faHxj+QrlV+seK9DN7S1bvdddU0J6gM22l9oN+Jvka5FLrL/L9TNfMW7ZsGeErprbmoYWuCQQdK65oezbGkawMqFR/KYEIGgGl725Hvqbsm4sdmPlH1i5rMpbhJqpOi27B2cjUXIFdnYFoj5y5bHorGqa3uD0ewXHt0oBHbW7eFxZU4mFJSgIUtfS/O3cKhpPaWjJx2Ed/D7Zn3OLuP71GSO4nST3nsW4OzVYMuEiBUgggG4I1B59tMiGknvLDiIFkRkdQyOCrKRcEEWIPsIq6dndFNpBHcbZv3LD/lL+1a8oq95lcqO4Ny9nowZMHAjDkyxhWHuI1FVdWb2smyFhuvgw5kGHj4hFi9umR2FudtKrnlaxNhPD7n4BHWRMJAsitnVhGuYNe+YHtv11LqzatcixOVQkKAKAKAKAKAKAKAKAjttbPMwjAd1CyK7BGKFgL6XGos2VtCL5bciQYZem0nr8O3WIRbVKjKYpjbrIvpa416+dtezW1Sisnd3sPMHjuIbcN10vdhYdVwNb9fWBQgeUAniIVdWR1DIwKsrAFWBFirA6EEaWoBridjYaQkyQQuSSSWjRiSRlJNx2AD3CgFcLs+GK3DijSwIGRFXQnMRoOROvvoBzQGb72faHxj+QrlV+seK9DN7S1bvdddU0J6gM22n9oN+Jvka5FHrL/L9TNfMXHZMypEXchVXUk12Em3ZF20ldnmE3owshAWVbte12W5sbcr36j1VrLD1I7UZxrQfaTNYmoUAUAUAUBHzbcwqMVbEQqy6FTKgIPYQTcVZQk+wjMt4kd5MF97w/50f+6p0c9zIzx3h5S4L73h/wA6P/dTRz3PyGeO8PKXBfe8P+dH/upo57n5DPHeL4PbOHmbLFPDI1r5UkRmsOZspvbUd9Q4SW1BST2MfVUsFAFAFAFAFAFAFAFAFAU+DbGJ8InSXEYWC0hWJHUyBkUL0kOePX61AwObpGwtbUB3ultLETSYjiSRSwgo0MiDLmVluSq6/V3uASzG6tqQQFAstAFAFAFAFAZvvZ9ofGP5CuVX6x4r0M3tLVu9111TQnqAzbaf2g34m+RrkUesv8v1M18w/wB4s3gYA5Mygk+aOkpBf+mwYH2E19Dg7Z/7h9dxnifkILaDRSRsIyqvmjUhSLnLZlRdTbVsotfVR1BreyGaLTezX/f3seaWWS1fQ0/Z6kRoCb2HM8yOo91q5c9rPfHYMcLMkZJZ25ZbFDpY35rfU8z2/pV5JvsKppDo7Ti9L/tbq59XtHeO2q5JFs6DxlHe1zf8Le7s9vKmRjOhfD4hXF1NwDbkR86q01tJTuU7aO2osPOiO8oaaQoiql1ZjiJQis9xYksRa45E+7aMHJNrs9kZuSTM2312cj4uVjMECx4cAsj2P1EdrlbhSddNT0euvZRk1Bat/wDp56i6RCNseOxy4lHbKWCqkjFrC9hpzvoeyxv2Vrne4plW85n2XErADFRkZspOSQZdCekLc+jawJNFJ7g0t5cvojwiJtC6zJIeDKCFDCwzJqbgD/8AlefFNunrXb7mtFLNqZp+9j2iTUj6xeRy9TaVzZHRo/MVyFzJHiUV3u0M4BuwOsfRKkciM3vqI7TWsuiebN2/iUhK5QXDvbMrEnoySG5v6eRR7DVzyHfhM0+Mwhe4QtKHC5lGiMY81j15ifgKAt+3J2jw07obMkUjKdDYhSQdfaKrN2i2jfDQU60Iy2NpPzMcO+u1MmcYhTZczARJdRcDpdC2t+3tri8vnmtf6dms+05pwGbK6fF6+I8h2/ttywVwcsgiPQhsGIzc8vK1rnkLjtr1qpXfaeeWD+ExSbjtV9stmzf/AGsX8bbdvlMig3tYrBfVcw6vYR79KnPiN/8Ahnyf4Ra+X/23/n+RZvo72njpnlGMa/1cUkYyovRctr0QPR5HlatsPOo28/0OZ8XoYSnGLwy7ZJ63tVt/5LrI4UEk2AFyTyAHM16jhmVYuWCR5EWdGMjviOKrSRziNozOkYBhayrfOQD5yjQMQtAWHc+aNZ3a8aGdY0EUSyGMMgYswcoqqrNxMqjQsJdWbMFAu1AZNt3b2PkwbTmeNYjjGwwSJWimAExhVlk4lnOgJSy3F9RzrOpBzjZOx6sHiI0KqnKCku1NX/nuHu730kQwQmLFtK0kJVeIeGwkBKklGjkYPw45UdjfzddTSnGUY2k7sYyrSq1pTowyxfZuJvBfSFDM+WOCcrxkgEpEQjZnvwmHTzFHAuDl5EE2vWh5S40Bm+9n2h8Y/kK5VfrHivQze0tW73XXVNCeoDN9qfaDfib5GuRR6y/y/UzXzFx2NGGjysLg8xXXTsaNXO4t38Orq4iW63y6AAX52sOv21q602rXM1She9iUrI0OTGOwd1AcjDqP5Rqb8hz5VN2RZBwV16I156Cl2LI7AqCSIm3eRnZ+LMpY5rBxlBuW6IINtWY/Gr52Vykf5C4bO0mefOwQM3FNyEGVAdOoaVfTytYro1e56u42HGWzzjISVtKdLgqersYj4008ho0dncuD1mI/N/8Aio0rJ0aHWzN2ooJBKrSswDKM75hZsub3+Yvu17TUSqOSsSopD/aWzo8QmSVcyghrXZdRyN1IPXWTVzSMnF3Q1w272HjJKKwJBU/WSHQix5t+tFFItKrKSs2KeJYv6v7mqTMUh2XGrBhmuDfziaAXxmHWWN42811ZGtobEWP6GoaurMvTm6c1OO1NPyKw/wBHWBKhCsmVeQ4h01Jt3kn415VgaKk5W1s6q+OYtNu6u/odncHC+lP+fJ7B2+wdwrTk8Pr5lOeMRuj/AMUejcLCjk2I53/x5Odst+fO2nupyeP18xzxXfZH/ivySWw93YcIXMWclwAc7s+gva2blzNXhSjDYeXE42piElO2rcrEpNErqVYBlYEMpAIIOhBB5gjqrQ8gzOxcNa3g8Nrk24ac2tmPLmcq37co7KA7h2Th0YOsMSspJDCNQwJGViCBcXAAPsFAPKArY3GwWZm4KktnvmVGH1gIcgMCATmJNvlpQHeH3NwiNmEYJ7WCsdY+CeY64+ie0AUAvBuxh0y5UACtEwACgXiAWI6D+RQFFraCgJqgM33s+0PjH8hXKr9Y8V6Gb2lq3e666poT1AZvtWwxzkkAAtcn3EVxFUVOs5Pe/UzvZlg2bt+CNbF7+4V6+cYd18PctnQ88qsN6R7qc4w7r4e4zoPKrDeke6o5xh3Xw9xnQeVWG9I91OcYd18PcZ0HlVhvSPdU84w7r4e4zoPKrDeke6o5xh3Xw9xnQeVWG9I91TzjDuvh7jOg8qsN6R7qjnGHdfD3GdB5VYb0j3U5xh3Xw9xnQeVWG9I91OcYd18PcZ0HlVhvSPdTnGHdfD3GdB5VYb0j3U5xh3Xw9xnQeVWG9I91OcYd18PcZ0HlVhvSPdTnGHdfD3GdB5VYb0j3U5xh3Xw9xnQeVWG9I91OcYd18PcZ0HlVhvSPdTnGHdfD3GdB5VYb0j3U5xh3Xw9xnQeVWG9I91OcYd18PcZ0HlVhvSPdTnGHdfD3GdB5VYb0j3U5xh3Xw9xnQeVWG9I91OcYd18PcZ0HlVhvSPdTnGHdfD3GdB5VYb0j3U5xh3Xw9xnQeVWG9I91OcYd18PcZ0HlVhvSPdTnGHdfD3GdB5VYb0j3U5xh3Xw9xnQeVWG9I91OcYd18PcZ0HlVhvSPdTnGHdfD3GdFN2/illxiyIbqxS3wsDfurzOqqlVSS7VtKXuy4bvdddo1J6gIPa+yEa7BBmJuTzrzSwdGTba2/VlcqIcbJPq17qryKhu4sZUe+Kj6te6nIqG7ixlQeKj6te6nIqG7ixlQeKj6te6nIqG7ixlQeKj6te6nIqG7ixlQeKj6te6nIqG7ixlQeKj6te6nIqG7ixlQeKj6te6nIqG7ixlQeKj6te6nIqG7ixlQeKj6te6nIqG7ixlQeKj6te6nIqG7ixlQeKj6te6nIqG7ixlQeKj6te6nIqG7ixlQeKj6te6nIqG7ixlQeKj6te6nIqG7ixlQeKj6te6nIqG7ixlQeKj6te6nIqG7ixlQeKj6te6nIqG7ixlQeKj6te6nIqG7ixlQeKj6te6nIqG7ixlQeKj6te6nIqG7ixlQeKj6te6nIqG7ixlQeKj6te6nIqG7ixlQeKj6te6nIqG7ixlQeKj6te6nIqG7ixlQeKj6te6nIqG7ixlQeKj6te6nIqG7ixlQeKj6te6nIqG7ixlQeKj6te6nIqG7ixlR42yT6te6rRwdGLulxYyonNh4Zk516SxMUB4RQBlFAGUUAZRQBlFAGUUAZRQBlFAGUUAZRQBlFAGUUAZRQBlFAGUUAZRQBlFAGUUAZRQBlFAGUUAZRQBlFAGUUAZRQBlFAGUUAZRQBlFAGUUAZRQABQHt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3407" y="4154017"/>
            <a:ext cx="3575685" cy="2726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9888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48768"/>
            <a:ext cx="8229600" cy="1399032"/>
          </a:xfrm>
        </p:spPr>
        <p:txBody>
          <a:bodyPr/>
          <a:lstStyle/>
          <a:p>
            <a:r>
              <a:rPr lang="es-MX" sz="3200" b="1" dirty="0" smtClean="0">
                <a:latin typeface="Arial" pitchFamily="34" charset="0"/>
                <a:cs typeface="Arial" pitchFamily="34" charset="0"/>
              </a:rPr>
              <a:t>Por su propiedad de capital</a:t>
            </a:r>
            <a:endParaRPr lang="es-MX" sz="3200" b="1" dirty="0">
              <a:latin typeface="Arial" pitchFamily="34" charset="0"/>
              <a:cs typeface="Arial" pitchFamily="34" charset="0"/>
            </a:endParaRPr>
          </a:p>
        </p:txBody>
      </p:sp>
      <p:sp>
        <p:nvSpPr>
          <p:cNvPr id="3" name="2 Marcador de contenido"/>
          <p:cNvSpPr>
            <a:spLocks noGrp="1"/>
          </p:cNvSpPr>
          <p:nvPr>
            <p:ph idx="1"/>
          </p:nvPr>
        </p:nvSpPr>
        <p:spPr>
          <a:xfrm>
            <a:off x="1187624" y="1484784"/>
            <a:ext cx="7213104" cy="4411663"/>
          </a:xfrm>
        </p:spPr>
        <p:txBody>
          <a:bodyPr>
            <a:normAutofit/>
          </a:bodyPr>
          <a:lstStyle/>
          <a:p>
            <a:pPr marL="0" indent="0" algn="just">
              <a:buNone/>
            </a:pPr>
            <a:endParaRPr lang="es-MX" sz="2000" b="1" dirty="0" smtClean="0">
              <a:latin typeface="Arial" pitchFamily="34" charset="0"/>
              <a:cs typeface="Arial" pitchFamily="34" charset="0"/>
            </a:endParaRPr>
          </a:p>
          <a:p>
            <a:pPr marL="0" indent="0" algn="just">
              <a:buNone/>
            </a:pPr>
            <a:r>
              <a:rPr lang="es-MX" sz="2000" b="1" i="1" dirty="0">
                <a:latin typeface="Arial" pitchFamily="34" charset="0"/>
                <a:cs typeface="Arial" pitchFamily="34" charset="0"/>
              </a:rPr>
              <a:t>Empresa Privada</a:t>
            </a:r>
            <a:r>
              <a:rPr lang="es-MX" sz="2000" dirty="0">
                <a:latin typeface="Arial" pitchFamily="34" charset="0"/>
                <a:cs typeface="Arial" pitchFamily="34" charset="0"/>
              </a:rPr>
              <a:t>: La propiedad del capital está en manos </a:t>
            </a:r>
            <a:r>
              <a:rPr lang="es-MX" sz="2000" dirty="0" smtClean="0">
                <a:latin typeface="Arial" pitchFamily="34" charset="0"/>
                <a:cs typeface="Arial" pitchFamily="34" charset="0"/>
              </a:rPr>
              <a:t>privadas.</a:t>
            </a:r>
          </a:p>
          <a:p>
            <a:pPr marL="0" indent="0" algn="just">
              <a:buNone/>
            </a:pPr>
            <a:r>
              <a:rPr lang="es-MX" sz="2000" b="1" dirty="0">
                <a:latin typeface="Arial" pitchFamily="34" charset="0"/>
                <a:cs typeface="Arial" pitchFamily="34" charset="0"/>
              </a:rPr>
              <a:t/>
            </a:r>
            <a:br>
              <a:rPr lang="es-MX" sz="2000" b="1" dirty="0">
                <a:latin typeface="Arial" pitchFamily="34" charset="0"/>
                <a:cs typeface="Arial" pitchFamily="34" charset="0"/>
              </a:rPr>
            </a:br>
            <a:r>
              <a:rPr lang="es-MX" sz="2000" b="1" i="1" dirty="0" smtClean="0">
                <a:latin typeface="Arial" pitchFamily="34" charset="0"/>
                <a:cs typeface="Arial" pitchFamily="34" charset="0"/>
              </a:rPr>
              <a:t>Empresa </a:t>
            </a:r>
            <a:r>
              <a:rPr lang="es-MX" sz="2000" b="1" i="1" dirty="0">
                <a:latin typeface="Arial" pitchFamily="34" charset="0"/>
                <a:cs typeface="Arial" pitchFamily="34" charset="0"/>
              </a:rPr>
              <a:t>Pública</a:t>
            </a:r>
            <a:r>
              <a:rPr lang="es-MX" sz="2000" b="1" dirty="0">
                <a:latin typeface="Arial" pitchFamily="34" charset="0"/>
                <a:cs typeface="Arial" pitchFamily="34" charset="0"/>
              </a:rPr>
              <a:t>: </a:t>
            </a:r>
            <a:r>
              <a:rPr lang="es-MX" sz="2000" dirty="0">
                <a:latin typeface="Arial" pitchFamily="34" charset="0"/>
                <a:cs typeface="Arial" pitchFamily="34" charset="0"/>
              </a:rPr>
              <a:t>Es el tipo de empresa en la que el capital le pertenece al Estado, que puede ser Nacional, Provincial </a:t>
            </a:r>
            <a:r>
              <a:rPr lang="es-MX" sz="2000" dirty="0" smtClean="0">
                <a:latin typeface="Arial" pitchFamily="34" charset="0"/>
                <a:cs typeface="Arial" pitchFamily="34" charset="0"/>
              </a:rPr>
              <a:t>o Municipal</a:t>
            </a:r>
            <a:r>
              <a:rPr lang="es-MX" sz="2000" dirty="0">
                <a:latin typeface="Arial" pitchFamily="34" charset="0"/>
                <a:cs typeface="Arial" pitchFamily="34" charset="0"/>
              </a:rPr>
              <a:t>. </a:t>
            </a:r>
            <a:br>
              <a:rPr lang="es-MX" sz="2000" dirty="0">
                <a:latin typeface="Arial" pitchFamily="34" charset="0"/>
                <a:cs typeface="Arial" pitchFamily="34" charset="0"/>
              </a:rPr>
            </a:br>
            <a:r>
              <a:rPr lang="es-MX" sz="2000" b="1" dirty="0">
                <a:latin typeface="Arial" pitchFamily="34" charset="0"/>
                <a:cs typeface="Arial" pitchFamily="34" charset="0"/>
              </a:rPr>
              <a:t/>
            </a:r>
            <a:br>
              <a:rPr lang="es-MX" sz="2000" b="1" dirty="0">
                <a:latin typeface="Arial" pitchFamily="34" charset="0"/>
                <a:cs typeface="Arial" pitchFamily="34" charset="0"/>
              </a:rPr>
            </a:br>
            <a:r>
              <a:rPr lang="es-MX" sz="2000" b="1" i="1" dirty="0" smtClean="0">
                <a:latin typeface="Arial" pitchFamily="34" charset="0"/>
                <a:cs typeface="Arial" pitchFamily="34" charset="0"/>
              </a:rPr>
              <a:t>Empresa </a:t>
            </a:r>
            <a:r>
              <a:rPr lang="es-MX" sz="2000" b="1" i="1" dirty="0">
                <a:latin typeface="Arial" pitchFamily="34" charset="0"/>
                <a:cs typeface="Arial" pitchFamily="34" charset="0"/>
              </a:rPr>
              <a:t>Mixta</a:t>
            </a:r>
            <a:r>
              <a:rPr lang="es-MX" sz="2000" dirty="0">
                <a:latin typeface="Arial" pitchFamily="34" charset="0"/>
                <a:cs typeface="Arial" pitchFamily="34" charset="0"/>
              </a:rPr>
              <a:t>: Es el tipo de empresa en la que la propiedad del capital es compartida entre el Estado y los </a:t>
            </a:r>
            <a:r>
              <a:rPr lang="es-MX" sz="2000" dirty="0" smtClean="0">
                <a:latin typeface="Arial" pitchFamily="34" charset="0"/>
                <a:cs typeface="Arial" pitchFamily="34" charset="0"/>
              </a:rPr>
              <a:t>particulares</a:t>
            </a:r>
            <a:r>
              <a:rPr lang="es-MX" sz="2000" dirty="0">
                <a:latin typeface="Arial" pitchFamily="34" charset="0"/>
                <a:cs typeface="Arial" pitchFamily="34" charset="0"/>
              </a:rPr>
              <a:t>.</a:t>
            </a:r>
          </a:p>
          <a:p>
            <a:pPr algn="just"/>
            <a:endParaRPr lang="es-MX" sz="2000" dirty="0">
              <a:latin typeface="Arial" pitchFamily="34" charset="0"/>
              <a:cs typeface="Arial" pitchFamily="34" charset="0"/>
            </a:endParaRPr>
          </a:p>
        </p:txBody>
      </p:sp>
      <p:pic>
        <p:nvPicPr>
          <p:cNvPr id="4098" name="Picture 2" descr="https://encrypted-tbn2.gstatic.com/images?q=tbn:ANd9GcS3ClSdVPd9TGm6dE15U1Cr9Llo3OVlVTyopme-ZG4_BpNvGoonUphaHq_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4724400"/>
            <a:ext cx="2114550" cy="178117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encrypted-tbn3.gstatic.com/images?q=tbn:ANd9GcTblDcq3b6H2hwfAWwEOFJ7dbIGtWQbvm4yV49xinixNXwv6SOpiiimZ-YW"/>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60232" y="4986748"/>
            <a:ext cx="1673374" cy="16733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3227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6200" y="0"/>
            <a:ext cx="8763000" cy="1399032"/>
          </a:xfrm>
        </p:spPr>
        <p:txBody>
          <a:bodyPr/>
          <a:lstStyle/>
          <a:p>
            <a:r>
              <a:rPr lang="es-MX" sz="3200" b="1" dirty="0" smtClean="0">
                <a:latin typeface="Arial" pitchFamily="34" charset="0"/>
                <a:cs typeface="Arial" pitchFamily="34" charset="0"/>
              </a:rPr>
              <a:t>Por el destino de los beneficios</a:t>
            </a:r>
            <a:endParaRPr lang="es-MX" sz="3200" b="1" dirty="0">
              <a:latin typeface="Arial" pitchFamily="34" charset="0"/>
              <a:cs typeface="Arial" pitchFamily="34" charset="0"/>
            </a:endParaRPr>
          </a:p>
        </p:txBody>
      </p:sp>
      <p:sp>
        <p:nvSpPr>
          <p:cNvPr id="3" name="2 Marcador de contenido"/>
          <p:cNvSpPr>
            <a:spLocks noGrp="1"/>
          </p:cNvSpPr>
          <p:nvPr>
            <p:ph idx="1"/>
          </p:nvPr>
        </p:nvSpPr>
        <p:spPr>
          <a:xfrm>
            <a:off x="1475656" y="1088992"/>
            <a:ext cx="6982544" cy="5388008"/>
          </a:xfrm>
        </p:spPr>
        <p:txBody>
          <a:bodyPr>
            <a:normAutofit/>
          </a:bodyPr>
          <a:lstStyle/>
          <a:p>
            <a:pPr marL="64008" indent="0" algn="just">
              <a:buNone/>
            </a:pPr>
            <a:endParaRPr lang="es-MX" sz="2400" dirty="0" smtClean="0">
              <a:latin typeface="Arial" pitchFamily="34" charset="0"/>
              <a:cs typeface="Arial" pitchFamily="34" charset="0"/>
            </a:endParaRPr>
          </a:p>
          <a:p>
            <a:pPr algn="just"/>
            <a:r>
              <a:rPr lang="es-MX" sz="2400" b="1" i="1" dirty="0">
                <a:latin typeface="Arial" pitchFamily="34" charset="0"/>
                <a:cs typeface="Arial" pitchFamily="34" charset="0"/>
              </a:rPr>
              <a:t>Empresas con Ánimo de Lucro</a:t>
            </a:r>
            <a:r>
              <a:rPr lang="es-MX" sz="2400" dirty="0">
                <a:latin typeface="Arial" pitchFamily="34" charset="0"/>
                <a:cs typeface="Arial" pitchFamily="34" charset="0"/>
              </a:rPr>
              <a:t>: Cuyos excedentes pasan a poder de los propietarios, accionistas, etc</a:t>
            </a:r>
            <a:r>
              <a:rPr lang="es-MX" sz="2400" dirty="0" smtClean="0">
                <a:latin typeface="Arial" pitchFamily="34" charset="0"/>
                <a:cs typeface="Arial" pitchFamily="34" charset="0"/>
              </a:rPr>
              <a:t>...</a:t>
            </a:r>
          </a:p>
          <a:p>
            <a:pPr algn="just"/>
            <a:r>
              <a:rPr lang="es-MX" sz="2400" dirty="0">
                <a:latin typeface="Arial" pitchFamily="34" charset="0"/>
                <a:cs typeface="Arial" pitchFamily="34" charset="0"/>
              </a:rPr>
              <a:t> </a:t>
            </a:r>
            <a:br>
              <a:rPr lang="es-MX" sz="2400" dirty="0">
                <a:latin typeface="Arial" pitchFamily="34" charset="0"/>
                <a:cs typeface="Arial" pitchFamily="34" charset="0"/>
              </a:rPr>
            </a:br>
            <a:endParaRPr lang="es-MX" sz="2400" dirty="0">
              <a:latin typeface="Arial" pitchFamily="34" charset="0"/>
              <a:cs typeface="Arial" pitchFamily="34" charset="0"/>
            </a:endParaRPr>
          </a:p>
          <a:p>
            <a:pPr algn="just"/>
            <a:r>
              <a:rPr lang="es-MX" sz="2400" b="1" i="1" dirty="0">
                <a:latin typeface="Arial" pitchFamily="34" charset="0"/>
                <a:cs typeface="Arial" pitchFamily="34" charset="0"/>
              </a:rPr>
              <a:t>Empresas sin Ánimo de Lucro</a:t>
            </a:r>
            <a:r>
              <a:rPr lang="es-MX" sz="2400" dirty="0">
                <a:latin typeface="Arial" pitchFamily="34" charset="0"/>
                <a:cs typeface="Arial" pitchFamily="34" charset="0"/>
              </a:rPr>
              <a:t>: En este caso los excedentes se vuelcan a la propia empresa para permitir su </a:t>
            </a:r>
            <a:r>
              <a:rPr lang="es-MX" sz="2400" dirty="0" smtClean="0">
                <a:latin typeface="Arial" pitchFamily="34" charset="0"/>
                <a:cs typeface="Arial" pitchFamily="34" charset="0"/>
              </a:rPr>
              <a:t>desarrollo</a:t>
            </a:r>
            <a:r>
              <a:rPr lang="es-MX" sz="2400" dirty="0">
                <a:latin typeface="Arial" pitchFamily="34" charset="0"/>
                <a:cs typeface="Arial" pitchFamily="34" charset="0"/>
              </a:rPr>
              <a:t>.</a:t>
            </a:r>
          </a:p>
          <a:p>
            <a:pPr algn="just"/>
            <a:endParaRPr lang="es-MX" sz="2400" dirty="0">
              <a:latin typeface="Arial" pitchFamily="34" charset="0"/>
              <a:cs typeface="Arial" pitchFamily="34" charset="0"/>
            </a:endParaRPr>
          </a:p>
        </p:txBody>
      </p:sp>
      <p:sp>
        <p:nvSpPr>
          <p:cNvPr id="2" name="AutoShape 2" descr="data:image/jpeg;base64,/9j/4AAQSkZJRgABAQAAAQABAAD/2wCEAAkGBxQQEBQUEhQUFRUWFBQWFBUYFRQVFBcUGRQWFxcSFhQYHSggGBolHBQWITMhJSorMC4uFx8zODMsNygtLisBCgoKDg0OGhAQGywkICQ0MjIvNzc0LCwsNC84LCwtNC43LCwsLCwsLCwsLC8sLCwsLCwsLCwsLCwsLCwsLCwsLP/AABEIAJUBUwMBIgACEQEDEQH/xAAcAAABBQEBAQAAAAAAAAAAAAAAAQIDBQYHBAj/xAA+EAABAwIEAwYDBQUJAQEAAAABAAIRAyEEEjFBBQZREyJhcYGRMqGxByNCwdEUUnKS8BVDU2KCorLh8WMk/8QAGgEBAAMBAQEAAAAAAAAAAAAAAAMEBQIBBv/EACwRAAICAQMDAwIGAwAAAAAAAAABAgMRBBIhBTFBIlFhE/AyM3GBkfEjsdH/2gAMAwEAAhEDEQA/AO4pEqRACRCEAiZXqhjXOdo0Fx8gJP0T15+INmjUHWm8f7SvV3PH2PnbmB9N2Ie6iHCmTLWujMAdjCuOT+cqmAc1sl1HNL2W0MS5vR1pWbxDO847CJ9VNwmkx9emyoSGOe1riNQHHLm9Jn0X1dkISg4yWV/P2z5yuUlJNPDNv9ofDKuPxbKuGY59J2EbUFQDuZQHuu7SdLarnFM3XfORuG4jCU6uHrQ6kx84eoHA56bpJGXVsG8HdxiVxXmHh37NjK9LQMquDf4Cczf9pCp6O5Nupdo9vlFvU1YSsfnua77J+KupYzsTJFVpaR0LQXNd8iP9S7LK5r9klKkW1qmQdsC0Z9+zc34R0u0roheszqEk7nhF7Qpqpck2ZVvEsWQ8MBIOXNAsXCYsegjbqirxCJgEgGJ26WAv6rH/AGhVXFjHgd5gfYO2gEwSLG31WJqdRCUXCMufvyadVUtybXBpHViBJzN8c31dNv61VjwfHivTzAzlc5hPUtMT62K4Zw3iDqlQEvJEgwXkmNNxb3XUeRcVatTJuHh4Hg5rRPlIKg0jcbdrfclvgtmTYSllRByeCtUpD0JAlQCoSJUAIQhACEIQAhCEAIQhACEIQAhCEAIQhACEIQAhCEAqEIQAhCEAJClTUAJEJEAqa5BSFAYHiHINOlSxjqbi7tGTTpkfAWHPAdvoR6rkDxBhfTD1xLmXlKpTxZYwSx2ZzHAEtaLkNcdjt9Fs6DVN7lY/kytZpktrgvg61yxxDt8Fh6hN3UmZv4mjK75grB/aNys+tif2imWAOa0OBnMXtBExF+6GhaD7PsM+lhBSqESx7iAJs1xmPckq445QBpX1DhHzB+qpRsdN72fP8FyUFZStxjvsxwD6DqvaDKXhoDZBs0kySDrfTzW/qE5TGsGPOLLN8OIY8HS9/LQ/VaRyj1UnOe5+TrTxUYbV4MGeZzRpA1WFzoiznNmNMwAMHYlU/NPNLquH7NtNrW1DleQQYBAmHQL3IXv5j4Y7NWAaXCS5tiT3u8Ra+5VCOF1K9ANc1zb3LmvbbpDoXzv0Wp4wa6msZJuCcGosptfla9+UOzEAxN7A2ESthwMGkDWJDbAaDvDNcdb2iOg9ck11WhRDGuILJkgWjZ0FezC4mrWpDM5z3EiJO4gjQwPRRvep5zySZTjg6kx6na5eSiLBSF0LeMs9DqzWiXEC4FyBc7XTw8Hdc25r4qa9Xswe5TMR1foSfLQevVVeHL2fA9zf4XEfQoDr4ciVzGjxvFM0qkjo4Nd8yJXuo85V2/HTY7yzNP5hAb8ujXw+dgEsrm3H+ZHYmm1gaWAOzO70yR8MEaRr7K+5V5g7dmSofvGb/vt2d59UBq5SqBlRSZkA9C8XEMaKQFxmecrATq7K50eNmk+iq6j3T3s79LyIn+GRHsqt+qjU8YyyWupy5LvEYlrIzHXQXJPkAof7Sb0d7fkDKqKjJOW+hkybDaJ9fZOY+LOInY9R1VKWvm36UkTKiOOS8oYlr/hM+GhHmDcKZZ41MsPNiCI666evRX0q7pdQ7U8rlENtexjpSpkpZVoiHITZShAKhEoQAhCEAqEIQAhCEAhTU4pqAEiEiARIUJCgEcqXj2GByujw/T81clVfFsR3XtIggZmnYwpK87uDiz8JzfmzjlXCvDKb3UwWycpguud1HyzzQ+s/JWq5m5TBeRIIi2Y66nVZTmHGmtVd2hJIc4DwEmw6BV2HqQbar6VaaH01BpfqYLulv3pv9PB2lp6K74bXc8mdA0QPzXPOROMdo11F5uLs8ou0eUT7ro/CaUMnqfkP6KxNVDZmLNbTz34aPJxHDnPm2Mbb6LxV6QIutK5gIuvH93s3N4i49zqsqzbHlvBfhl8JFEOHgt77ZB0kaj1U+FwDKcCmxrfBohXja7SQ02JsAQL+A2PkvQymBoAvIxjPmLyeuTXDEotIaAdYH0SVGqZGVWCIynGMC17jNMeeWCfGVTVODN2zN8j+q6IaUqGpgWnVo9kBzp/DXjR0+Y/MKCpRqDVoI6g/qugVuEsOkhU/FuAlzLPgTe1yOmqAxtcgbp/DsNVe8GiDmBBDpgA+ZV7R4G1ps0uPjcq4wnC3W/D9fZAXOFccozRMCY0neF6w5edjVICgMZzxmq4imGGH0MtWmJF3OzAjwMN9j4rxUueqbYbXbUY8alrJEgHVhuNNp2Xj5ydOMqkHU0wCJtFMfQtmyp+J8Se1oHcc7uyHMFWRBBsHtMzEu/zALGuW6x59zQr/AApGuo87YTKXB73km47J7D0AAfHTr1WR5x50rftDW0H1KIDJGXsszy7SWva7pt1K8hx8AkMaDe1Om2kYvBL3PcWgWuIWfxNd4xubMHGm9lTLcNPZgVMk594iSOpuvK647snUuDpnL/C8XUyVMU9xIcHQ9wLrbQ0NaPQLfNx3Vp9DPyVPwviVPEUm1KRlpAkbt/yubqCF7GydJA6nX06KOF8628cHM4KXctKOIDxLTO3kehGxUgcqilVDKrWzdwNtyG7ny09U/G8TbTeymCO0qEhg2s0uJ9gTC1KtSpVb5cFSVbUsItcycCqJ9SD3s5Nr94i+9rBTte4fC4+veHzv7KFdQjnlHTofuW4KdK8uEr52yRBFiJmD57hegK9GSksohaw8MehIEq6PBUIQgBCEIBCmlOKYUAhSJSkKARc++0fmutharKNB2TuZ3ugEmSQGidNPmugrmX2u16OekzJ9/knPpFOXANI3uHHw9Vd6fFSvSayVNdJqltPBV8E+0bEU3t7YirSmHSAHxOrSIkjoV0Ojj6PEKTjQeHFttwQSNCDpK4AbHxV7yPxx2BxYqHMab4ZWFz3SZDo/eBEjwkbrR1eki23BYl8dijp9TJembyvnuJX4KarMXUHxUa1x1bLs48x3T6FUAC61zDzbhaT306dBtQOk1XAimHOcO9MDvO2JK5f+zy4gaQ8t9GkgH2hWaJWSjunHC8EFqgpbYPLOh8L5cNY4HGYXL/dDEtJgS2M7x1MSCP1K6RMLAfZNjpw9WkT8FQOHk5oH1YfdbJ2JkkN2sTsD08VgdQt+nJqx8L+zZ0cFKCcV3JMfWDabidB8X8M3XkZUz3Y9hGsi+wsfCE2u8vpuFoIcCC0xoRGsrjHMTS2pFRrR3bEhocRJs7NAJBHXdYF8o3zTialUHBYZ1rinGG0mkFzS+Ia1pzQR+Jx/CPPotFgq2emx37zGk+ZAn5riPLuIaW5QRbYZYG+jCQL+S61yviM2FpjdstPodfaFLovTNxOdRH0pl4E8LzCqvFiuPUaTix9QBwiRDjrpoFpFQtwlVGOZ8P8A4o9nfonDmWh/iD2d+iAuSFDXpNdGbra8SeiqjzFQ/wAQezv0VRzLxunUoZWPl2ZpEB023mEBq+xA0ACUNWH4Pza5vdrkubs+JcP4v3vPXzWuw+La9oc0gg6EaFAekhRuKM6Y9yA5txx2fE1nRH3zh/L3JPsVk+N1fvBpG4c0dc1i6i4Gx6jSOq12Nk1HzYmrUmN+8ZPuCfVYfiNNz6xDSwHU2gi0k2aDYf8AFYyeZvJopYSJv2whgkQAQdIOxhrcjQXdDBjWbKpqMcXEnMJcXtkuMd7xcZhdJ5ZwNKg9rWsBN87y2fwmJMdYgeS1GKwba7IlwgkG0XjdpGkH5hcfVUXhI6cc9zjmBxhpPzML6bzplzNFujmS7T8MEX1Wi4ZzHi3GDXe6+xabX37AHopuZeT3MpvqNY0FoJMR2RAEk9mQQ0xOgGniqjlrBVqkOcabWRIJkkiB3gDtvMLqTjKOUF3wdC5QLnPq1HkucA1mYknaTc+nlPWVj+N8Wc7F1XZjDK7jTIF2uYS0OEbFoAI+WoW84Vg3UsOGi5Munrm0J30hc7xHD3UjlqtIduTudTJ30N1JKUPpxiv3Iop75Nmq4bzxmaW16bh/9aQ7RkzbMwElp9/RX2A4/RqAkPLtP7t7DfYzvdctw7AHgkODh3gYk2INi5s7dStzy7hM72Nmzcrj6R81W2ZlheSR4SyzdcPY4Alwgu/D0G0+K9oULCpgtyuChFRRnSbbyxwTk1OC7PBUIQgBCEIBCmJ5TEAiEJEAFcw+1/DfeYepHxMew/6SCP8AmV06VR818vMx9JrHOLHNJcxwAMEiIIOo09lZ0lqquUpdivqq3ZU4rufPzqfeKvOV+MHBPquaM2ei6mBsHEgtf6R817OY+U6uBIL3Nex9g5s66wQdDAWfZIPoff8AqV9B/jtWVymYvrreOzQ+sc5JJuTJPikwjwHtcZ7rmui14IMfkpXUXANLmxmaHNkatJIBHhYrz1Wgaf8Aqn3RawyLlfqdD+z/AATKRe+m8ubVAAEQWxeD1N1aUONtolzK5cwtqPIcG5w5pcT3gASDfosbyPxM0q4p6tqaeDwJHuBHsr7nDBy8P1BAO8AgeHWF8j1qmW7MuT6LptkXHguK3NeEDSQ59QtBMZKg02GcBvssTxCuOIYrtXsIYwAZTeRNgRFpLieui8WAq94giBe8OGt/xEjX6qx4Syrhn9sBY2gixFzcbjx1/PBhDGWjX3LyW/DcBBDaFNokTDWAW6uIHTr1WwwdH9nDRNnGHC3xH8QPyWXPOgAANBszqHloB88ljfr16L00uIvrV6WkBzSGN0EgiZ13K8qco2JizEotGtNVYDmR+bFVD4tHsxq33Zqj4jwam6o5xbcwTc9FumaYsFLmK1P9hU+h9yj+waf7p/mK9Bl85SZlpncDp9D7leHifDG06ZcJkEbncgfmgKZXPLNauKkUrskZwfhAnXzjovJgOGOqXMhvXc+X6rV8KwXZgZbD6+a8BescmYl8NPkmtKixlWAOpMAaTYmFzOSjFtnsVl4M3xXh+aS0gEzY6ExY+BWK/siqyvNVsNdLQQQbZT3YGthEnoulYvhJcZNQtgSf3QfcW8156fBHZu9UBb5E5h623WNO6LbaRfhFpcso+A8xMoAtqDMGiDVYC4iNnMHemAOsxaVd0uYsLUJNPEUwXAAtcCHE6Dukgg3A9AsZzfyyMIe2ZmawmDBBDbQCMxBAnYOAmF5+DVRlJzudIi5BgTf8bvD2UTjF8o7NRzZzIzsH06XfLvu3O0ALu76nvbeaXlzCiqG1dacCzblrgAcjmawPyHmsrxLBGpRlsx2g9hIze5+S9nC8W/Cy9pLTDc27XOMDvNMSZ6X/ADknXtijyMu+DpArC0Xm2oF+kaz6Lxca4c2tTIqASbWvsRqRqOseG6zfDObq1R0GlSdb44qMJiLwQQdTurvD4p9ckujKNGjqNyd1HXBuaR5J4WSgwnKwpvLhUdczBaz6tHl7LZcD4c2i22p3Op9tFDRpEm2quKVOAB4LYqqipbkinObawTsKnaVA1StVgiJglCjCe1APQhCAEIQgEKjJUjlEUAFNJQUhQCEpjinFJCApuZeFDF4d1Nxg2LXRMOGhj3HquZ4blCoKw7TI6neYLpNjAj1XYnNVNjKGU/MK3RqZ1xcE+5WuohOSk0Yjm3hGbCsewD7gZSBb7o6ex+pWGkT6rsGLw+djmnRwIPkRBXKMTwetSdULmOyt1dBjWA4dVpaG5OLjJ/bM/WVYluS+/wCjQcjcLaXOrEzkdDW9CQO9PkSPdbTLJWZ5Ewzwx7yCA7KGiNYBl3lf5LcYHDwCSFR10t1jTZc0ccQTwUtHh9MHMGMB65Wg+6krYEPEETOo/NXRwQmdFNRwwb+qzNpf3GJxHKjXuBFR7YMxr87LQcM4W2lcS52kk+WgFh/6rc4UEzopaVABcKiKeUjp2NrGRwppThwdlK0J4U5GecYUdB7J37KOg9l6QnBAeM4QdAvLjuHtewgtBEi3kZHzCt00hAU1Ph8a+gXpbRXuc1RmEB5SxZ7meqWupRaMzgdpBbY+kj1WpcFRcxYHtG21A06zt4KDURcq2kSVNKabPNhuO0HBvbEU3Agd45QTeBMw7SV7ziqYEtqsDT4ggeLb2+i5txlzmnKQ9hAdItESJkEiR7/FqvTwygC0BoBIsYAg2FobqS5ubTefAYziXsGj5j//AG0+ypPygEEugmY2sR8jsOqr8Fy6QPvKgd/C0ib/AOZzvdXHDsEWN72p26eEbKxp0S6w9fJaNOnjtW5cladry8MqhghGWLREbeSrOIcuFzYovy+BmNhq09BuCtrUwgOyhGEcNvzVidSl3RHGbXYyHCOWHsnMWSYkjpvo0f1C2+AwQpsDR5+pRh8Kd7L3BqVUxg8pCdjlwxGU40ATw1OATwFORDQE8BLCUBAATwkSgIB6EIQAhCEAjtFCVM7RQoBpSJySEAi4nzPzZWrYh5a97KbXEMa1zmiAYBMbmF2wrhHOZo/tlUUGnJmM3tnk5i3o2dlrdJUXZLKzwZvUm9kcPHJYcH57xVGMzu1Z0qXPo/4veVtOD8zU8e05WllRvxMJmx/E07ifBchpGbbK95YwWJfVz4QAvpwS0ua0lpkfiIBbaCPEK5qtLU05YUX79l/wqUaixNRy2v5Oo5U1+GG69VGk/K0vbDi0ZgDIDouAd7yh1ODBWJk2CKkzKQQrELwuCkpVSS0e64ksnUXg9cJwCZKR9SATr4dfBRNpLLO0skyVrgdwvJpJfsJO4HhH9SpCGuE2I2I+oOyz3r+eFwT/AEfk9QTgvJha1ywmSN9y3YnxXpzK9XNTipIhlFxeGSBOCizoNVdnhNKje9Qurqtx/FadP43tHhMn+UXQCcxYurTpdpRI7hl7SJlvX0VHhec/8WmfNhn/AGnT3UOP5pBtTaT4usPYarMvdJJgCTMDT0XoOjYPjlGrZtQT0PdPsdV7K17rlcK35dxlUV6bGPdDnAFpMtyjWx0svGsg2dXDteIc0EdCAR80UMC1nwNa3yAH0VkymCvQykBoFxsOtx4RhhuFI2nGi9hppvZrs5IQxPa1SBicGoBgYnBqeAnQgGBqcAnQlhAJCISoQAlCEBAOQhCAEIQgEdooVM7RQlACalSFANK4VzdghTxmIbGlRxHk7vD5OXdisBzvyfVxFY1qGV2ZoD2E5TLREgmxkR00Wh06+NVj3PCaKOvqlZBbVlpnL6X9FaPkbH9hjqZJhr5pO8nRH+4NVbjOE1sN3a1NzCbtmLjqCFXPeQWn0PgditmajZFpdmZMW4ST8o+hi5Vj+J0H1OzFan2gtlzCZ6eJ8FguK821HYSjTpuIeaQ7Yj4o+EAHbMAXW2I6rDmuZkEgzZZun6W5xcpyx7Gjd1BRaUFn3O7PbCfh27qg5E4q/FYZ3akOfTfkn8RblaQXDzJE7rR6LOti65OD8F6qSnFSXkUuUdcktMaxbzRTGYTtt5dSUzsw5pLmAROsD1DgdPFZNmtjzFLKLkaX3yeCnx7DmO2PZvaY70gEgncWIkaFIeO4Uy6m7OZ0bmyk2MkfDvM+HgsXztgXUajajCclSZbMgmJgg6mRrvCpuCl4eGtpOdNiRTiBciTmIA0MQqOz05RbUU2dI4FxB1Su4uPxNMRoIMwOovrutFnWN4Sx7arSWnabWAjcrU51paJ5rx8lTULEhcVjG02lz3BrRufos/jebWC1Npcep7rf1PyVjxSmKtJzDuLeB2PusA9haSDqDBVwgLHGcer1fx5R0b3fnr81WHxSp9Gg55hoJPgJXoI0QrnDcv1HfEQ0e5+Ss6HAmN2Lj4/pogMmr/k+hNVzv3R8z/1K9PGeDSwvY3vNFwBq0eHUKy5SwJZQzEXec3+mO7+vqgNBhyvfTXkoMXtYF4AhEJ6EBHCWE9CAbCWEJUAkISoQCIQhACAlQgFQhCAEIQgEdooSpnaKFAIkKVIUA0pjk4ppagKTmPg7cXSyOkEHM1wiQ78xfRYzhnJdSliGvc9rmNkwAZNiAINhqundmvNXpQrFWoshFwT4ZBZRCclJrk5JzfhgzGEC2ZrCP5Y06d0rN4xhBkCPH+tF3Oth2umQDILTYaHULknFsEaFapSP4TbxabtPsQtjQ6pTW1rsjL1encHv92VPC8dUoVA+k4tcN/yI3HguwcO4p+04UVWWcWkOH7tQCCPe/suOObBtp+fRbH7OKzxUqsA+7LQ49A8GBHmJ/lC86rSrat/t/o96fc4WbfDNzwzGsrAZXgPaMrmG5EbgT89CrCrkpjNUdpeXR8hoFhsXg8lVzYgGS0xpMzB9Sq/BBoeWnUiCYESCS42PUz79F8FKva8M+pXqWT3cwY9mPxDKTZyAuAOkusJjpY+6sMLwOo10OLWU2mIkam8iNbHdUuFwL2VTWFgy/n18hC3GD4rRe0OfDXFomY0O07i+y9kmkjrdjsT4PhzWAg3J1PXxsoyIcW9Dr4bJDxOkwWqZ4jKBeAdNLm2ig4ZWNUvcRq75KbRvFuCC1NxyycslUvFeBGq8OaQ20OkexHitOyipRQWuVTKYTlym34pefGw9grrD4INEAADwsrIUFMyigPC3Cp4w6sRSThSQHjZhlMzDgAACABAC9QalhAQsYpmhEJUAIQhACEIQAhCEAIQhACEIQAhCEAqEIQAhCEAjtFEhCAaUiEIBISwhCAUheSq6UIXqPGQOasL9pOCaKbKws/MGHoWw5w9oPuhCtaRtXRwV9Uk6ZGBqf9rffZ4+cO8QLVT6y1uvVCFqdQ/Jf7Gbofzl+5qKtAOFwD5rxDhFEOzZGz8tQdNNgkQvnnGL5aNxNo9fYiI20jb2We4vhRSYQNLkDprbxQhV9XFOvPsTUN7iLgFHtC5sxMaeQv531kLcYDCNpthv/p6oQuNFBbXLye6iTzg9zWqQBCFdK48BPAQhAPCVCEAIQhACEIQAhCEAIQhACEIQAhCEAIQhACEIQCoQhACEI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4941168"/>
            <a:ext cx="3228975" cy="141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3944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QEhQSEhIUFhUXFxYYFRYXFRsYGRcZGBoZFxgaFRYYHyggHBolHBkYIjMhJSorLy4uFx8zODMsNyotLisBCgoKDg0OGxAQGzIkICY0LCwvLzQxLTQsLCwsNy8sLCwsLCw1LCwsLCwsLCwsLCwsLCwsLCwsLCwsLCw0LCwsLP/AABEIAKUBMgMBIgACEQEDEQH/xAAbAAEAAQUBAAAAAAAAAAAAAAAABgIDBAUHAf/EAEsQAAIBAgMCBwwGCAUEAwEAAAECAAMRBBIhBTETIkFRUpPSBhQWFzJTVGFxkZLRByOBoaOxFTRCcnOClOIzorLB4UNE8PFis8Ik/8QAGQEBAAMBAQAAAAAAAAAAAAAAAAIDBAEF/8QAKhEAAgEDAwQBBAMBAQAAAAAAAAECAxFREhMUBCFBUjEiMkJhM2JxgSP/2gAMAwEAAhEDEQA/AO4xEQBERAESM43u3w1Go9JuFLIxVstMkXG+xlnxgYXmrdUfnJqlN+GQ3IrySyJE/GBheat1R+ceMDC81bqj853anhjchklkSJ+MDC81bqj848YGF5q3VH5xtTwxuQySyJE/GBheat1R+ceMDC81bqj842p4Y3IZJZI19IdQrgahVipz0RcEg2NVAdR6pY8YGF5q3VH5zH7rtqU8Xstq1K+U1KQ4wsbrXVTce0SUKclNXXlEZTi4uzOfcK3nKnWP856ruSAHqknQAVHJPsF5RMvZdcIxzMVzI6hwCchYWvprbkNtbEz1XFJfB5ybyWKhqKSrNVUjeC7gj2gmUiq/nKnWP85tsNWoqCHdHIJzE02YuuQBVpMy3Qhr68XeN9rS5hNo0kembIMhw9mFIXtwTLXLG124+U63PKJC/wDUn/00vCv5yp1j/OOFfzlTrH+c3dPEYYU1D5HYOpbLTyk/WHPa1NeIUtYFvVZbCEx1PLkdqTLwtN2yUMoZQCCF4gII0v5NxcAm5vy69Rb+xpOFfzlTrH+ccK/nKnWP85uRiKOoY0ieDszrRsC13I4NDTsDbKCbJ6mFrnSScUn+JF3Xkz9hV3GKw31lTWtTB+sY3BYXBBM7ROKbE/WsN/Hpf6hOm7Z7rKGEq8FU4QtlDcVCwsxIGv8AKZh6uF5pRXg19PK0G2zfRIn4wMLzVuqPzjxgYXmrdUfnM+1PDL9yGSWRIn4wMLzVuqPzjxgYXmrdUfnG1PDG5DJLIkT8YGF5q3VH5x4wMLzVuqPzjanhjchklkSJ+MDC81bqj848YGF5q3VH5xtTwxuQySyJqdg7fpY0OaWfiEBgy5fKuRb3GbaQaadmSTT7oRETh0REQBERAEREAREQDi23/wBbxP8AGqfnMGZ23/1vE/xqn5zBnt0vsX+HlVPuZnYXZhqUzUDAW4SykNrwaK7cYCw0bS9rmUjZda4HBm5BPJuFr310tcXB3X1loYxhTFIEhczObE6lgg4w3G2QW9pmZjdtvWzZh5Sspu7sOMVYlQzELqo0Gn3Tn137D6bFhdl1iQBTNyM3JuOgvrodRoddRKDs+qELmm2UXubbrHKdN+jaHm0mU217gK1JGWygglySVN1JfNmsNQBewBMtVNqu1yQpJDg6b89ThTcbt/JzQnUwLQKDsyrfLwZvbNvFrXtvvbfpbffSYk3FXugZmDGmpsGABaoRZjmIILarf9k6W5Jp52Dl+SOS0+BJRQdG2NwTVqVNzWZlFRiL5MRnNgoLHQHcDIvKMGg4xsL5m15d5lPVO0U/2XdOrya/RSWe9goI6QLAH2B1DfdKrP0V+I9mZETI+rqGhdNAx7P0V+I9mLP0V+I9mZERy6h3jQMez9FfiPZiz9FfiPZmREcuoONAx7P0V+I9meHP0VP83zEyYjl1BxoF3ueYd8UXq1KVEJVRjwhcaKb6MEye9hNt3f1A+NLKQwNClYg3B41XcRNJMVUAdrADRd380so1HUqpsrq01CnZF2bCpsvRDTqCoXBYAKy2UEqSSwAHGFtTyia+bDB7WellyjQIU0ZlJBc1PKUgg35uSbp6rfSZI28lpNmVTupt5WW3LmvlsBv36e3SejZdYsUFM5gAbabm3WN7G/JbfYy6NrnMrlFZ1YlWJckAsXIN211Y6m51lFDaZVVU00dVCAA5hqjOytxSPOMLbrSN6mDtolK7MqNkyKWLJmI3ZeO9OxJ5br99p7h9lVXschClgpOlwS2TySbnjae0GVjaxOjoji2oOYXId6gbika3qMLbrGZx26vBpxSaquHJygAsKpq8Zw1ynGPEtoTe8i5VF4OpQyairhWVRUynITZSbctyLgHS4BP2aSxM6vtRnorQygKuU3Bb9kMBxScoJzG5A1OswZZHVbuRlbwTr6LP+69tL8mk9kC+iz/uvbS/JpPZ5PUfyM9Gj9iEREpLRERAEREATxmA3m09kS+k1QcGARcGrTuD7TJQjqkkRk7JslPDr0l94jhl6S+8Tg3eqdBPhEyBsi6cLwAydLILb7e6+l5sfRW+ZGXlfo6bje4/B1aj1WZ8zsWa1Wwud9hLHgNgulU64zmPe1PoJ8IjvWn0E+ESxdNP3Ib8fU6d4DYLpVOuMeA2C6VTrjOZPg0U2NNQeYqAfcRPVwaG9qaaC54o0G7/AHnePP3G9D1OmeA2C6dTrjKancTgVBZqlQAC5Jr2AA3kmc1fBIoBKJqLjRd1yNebdKRhU6CfCI48/djeh6mx2wuHZ8uEFQID/iPUJL/uIdy+s6nmEw+9h0n+KWWpKChCgcbkA5jMyZ67nTlbUXUVGavYs97DpP8AFLlKmFFh6zr69ZVEzyqSl2bL1CK+EIiJAkIiIAiIgCIiAJaegCb3IO7Q23f+5didjJxd0caT+Sz3sOk/xSlsNzM1/WTb7ZkRLN6eSO1DBJe5nZeAxn1bCrTrAXKGsSGHSpt+0PVvH3yQN3B4Mb2qj21jOckbiCQQbqQbFSNxUjUGVbY2g+LqIa4VmSkEzWHHGZjmI3BtbG3N9ktpudSVlJoqmowV7HQvAbBdKp1xjwGwXSqdcZzXD7OFRgqUlZjewCjkFz9wM8r4BUYq9JVYbwVAImjYn8ayjej6HS/AbBdOp1xjwGwXSqdcZzHvan0E+ER3tT6CfCJ3j1Pdjeh6nZNhbGw+CD8Cx45BbM+bybgWv7TNrw69JfeJwmjgVc5VpoTYm2UbgCT9wMo72p9BPhErfRtvvImuqsuyO88OvSX3iOHXpL7xODd7U+gnwiO9U6CfCI4P9hy/0d7WoDuIPsMqnM/oupBcTWygD6pdwt+36p0yZKsNEnE005643ERErJiRP6S/1Mfxqf5mSyabur2M2MocEjhDnVrsCRxTusCJOm0ppsjNXi0jkM2tHaSCiKZTXI6lra3NTOFvfyCBY6X19+78Xdf0il1bdqPF3X9IpdW3anpSr0ZfLMCo1F4MOrtanUZ2VuDtTYIwp8db1KRCqGqMGsA27LYXIExK20aTZ2AZT9fkARbHhQApJvxSDfQA79Jt/F3X9IpdW3ajxd1/SKXVt2pBVKK8knCq/BhfpukWqs5qMXUCzLewyMuUWcbmN7kEeoHWYj7SplbcYjgwoplFCoRwd7MDchsrG9gdZuPF3X9IpdW3amo7o+5qpgkRmrUmLtlVQjAnS5O/cB+YhTo37MOFXBcxG2EuSpYtarkYoqlM+XIgAJ0WxN+S+gE1W0K4qVGdRYMQdwGthfQeu8xODfnT3H5xwb86e4/OSjVox+GcdKo/B5V3p+8PyMyZjiixIuVsDfQH1+v1zImTqpxnK8TTQg4xsxERMxeIiIAiIgCIiAIiIAiIgCIiAJjv/ifyj8zMiWatJi2YEbrag85PJ7Zf081Gd2VVouULIy9m4kUnzMLjJUWxFwSyMouLjS5F/VM2htnyM/TcsFVbBeDppSyg78hW4U6aCaQhhqWUC4ubHQX1Nr62Gv2SZr9HtY6jEUSOTiN2pulVovu2ZFSqLskao7VS5JDOQqlHKgFqqhwGcAmws45Sfq155eG2qX1X1Ysg3ZGuh4MpcNwuvGIbihDoDe82Hi7r+kUurbtR4u6/pFLq27Ug6lDJ3bq4Ncu2ad3PGXMXuEpgCpmpCmubM5K2YFt7XzE75Su16YyaMQpUhCi2p2psrBDfjBmIJuBu1uZs/F3X9IpdW3ajxd1/SKXVt2pzXQyNFXBq02yvBorAZwylyaZe7B85e5qAEkaWy35L23azadZalRmXMQbatvJsAdLnS995J5yZJ/F3X9IpdW3ajxd1/SKXVt2pKNajF3TOOlVatYp+jH9Zrfwl/wBc6TIp3I9ytTBValR6qPmQKAqkWsb3NyZK5iryUqjaNdGLjBJiIiUlpEKv0hYdWZeCxBysVuESxykg2u+7SU+MXD+ZxPwJ25z00y1RlG81XA9pcgTKfAKWKU6mYrmzllFNFykC4Ysbi5tqAd2ms9FdNTsrmHkTv2Jx4xcP5nE/Anbjxi4fzOJ+BO3IM2yqgDEhRlLgjOtzkUO2UX4wCsDcck9Oyaumi6mx468QhS54TXicUE68xjjUcjfqYJx4xcP5nE/Anbjxi4fzOJ+BO3IQNlObWK7mJYugQBWCXD5rEXYc2/lirsmombMBcBjZSr6qyqytZtCMw01Oo05nHo5G/UwTfxi4fzOJ+BO3If3V90AxlcOqVBTRMqBgt7k3ckBjvso/llursOshswVeKWJZ1CgAqrXYm1wWXT1ieNseoANUzF6iFSwBXg/KLa7hrc+znE6qFHIdapg1nfH/AMH9w+cu03zAEcsqxOHam2VrbgQQQQQdQQRoRLOD8hfZKOoowhFOJbRqym2mXoiSXuaRadMu7U1FZ+CbOwW9ED63Jfluy/BMhpI3lNr2Nr2vbS45L8+o988kmwWy7qtCoL5K+JuL2BKUUIuRqFJA3a2Mx8fgKeWtkp2enSokhWdgHZwHtm1KgG3/AJeAaGJIcdgaOH4YtSLZDhwFLstjUpF3zW13j7PuldbZdKizDgmq3xLUQMzDIoCkDi73ObQnTi7oBG4m+xOzqYSstMZnptULMxYHIr5VanbiMOQg633SjBYKkyYZWU567lTUzkZQrheKu4kg21gGkiSNcBh3cBRqvDFqacJxxTTMq5qgBD3BBtyc0wThVqUqtRaLIwNDKoLMLOagJUHWxIUC99eXWAaqJI9oYChRNa9JmtXWkoDm6gpmJA/aa+4GKmzKRZqioDSFKrUpqrPepkYLZw3GUrmu1ubSARyJI6eAolkJTK1WkjJTYvkDs5WxZeMAwW6359ZgYDCL/wD0NUTMaK34PMRc5whuV1IW/J6oBrWQjeCNAdRbQ7j7JTJbtHB0yXqOoHB0cKAjmpZcyny+DGbS1uTU6yN7RRFquKRJS/FzAg232IIB03fZAMaIiAW61QKNQTc2sJM+5zu6p0MNTpVqdcugy3VVIKg2TUuNctryE4r9j97/AGaZ9HZrOispXXOTmIUKEKC5Ym29xNtGjCULyMtWrKM7InPjFw/mcT8CduPGLh/M4n4E7cho2K2TUqKnCVEyl1AUU1zOWJP/AB7xLQ2PVIQgBg7ZVKsDrYnWx00Un7DLOPRyV79TBN/GLh/M4n4E7ceMXD+ZxPwJ25CX2NVUkMFWxVbs6gHPqMtzrpr757U2PUDMAUNndAQ68YoAzZRe5sCL80cejkb9TBNfGLh/M4n4E7ceMXD+ZxPwJ25A02e5GbihcqtdnVQc1yoBJ3nKdPVL2J2Q6PkBVrtTQFWFs1QEqDzbj93PHGo5G/UwTbxi4fzOJ+BO3MvZXdtQxNZKC06ys5IUsqgXVS5uQx5FM55h9kVKhQLku65lBdQculiRe4vf7jMnuSUjaGGB3h6gI9Yo1ZGfT01FtP4OxrzckmdgiImA2nC6hs7kbxUqW+NplnajEklKXGBD/Vjj3IJz29YB0trOlVO4zBMSxoakknj1BqTc6BueU+BOB9H/ABKnam/lQsk0Y+NK/ZnNKm0XbUkf9Tk86gpsAByZQAByWlw7XqEg8TeS3EH1hKlCanPxSw/mJ36zo/gTgfR/xKnajwJwPo/4lTtRyqfqOPPJzSptBypWyhSCtlWwALq+n2qJU+06hzajjF2Nhy1CjNbm1RZ0nwJwPo/4lTtR4E4H0f8AEqdqd5VP1OceeTm2L2o9XNmy8ZcrWW17srk+26j1eqVfpapckhCS7ubrf/EFnX90jknR/AnA+j/iVO1OUvglVnQg3R3Q6nerFef1Qupp2+0bE7/JexOINRszW3AAAWAA0AA5pYwfkL7I71XmPxH5y6igCw3CU168akUki2jScG2z2VM5IAJJAvYE6C+psOTWUxMpoM3B7Tem+YkvcMCGZtcy5SQQbhrADMDfSV4ratRmVlJp5EyLlZ7hSS2rMSxuTz8015kpfZ6Va/1i8VjhqYY1cmrUaeiLlJZra8g98AjVSuzXzMxva9yTewsL332GglyljqilitVwW8ohyC37xB1mfsallfEMAGelSc07gHUMqlsp0JAJP/qZ2EQYunSOIJLGtUUOAA7UxSLnW3GswGp3ZiIBoO+nycHnfJvyZjlvv8ndvlsuSALmw3C+gvqbDkm+wWBw7oKzqURmqCzV1BVURSMt1vULMbaDTT2yn9EpwVyMjrwBI4XMxFVlHGUKAtwwI1vzwDU1cfVYqzVahK+SS7Er+6SdIGPq5i/C1MxFi2drkcxN72m9o4Clwy8EKiGni0oklwxYEtxhxeKQUPPvEw6eCRqdO9NzVqVAtMCoOOA3HaxWyj9kG51udwgGqau53ux1DasfKGgPt9cuPj6pcOatQuNzFzmHsN7ibptk0bLUGqinXdlSpnBNIqAFqFRa+fXQ+SbSnZ2DSuoVc6I1emCtw2nBVWNjYXJy2Ht5YBqFx1VWLirUDMNWzsCw3am+stUK7U2zIzK3SUkH3ib6lhqeJ4KowqKv1tMpnBOWjSNRShygDmItv15ZrNpUECUalNWUVFa6s2axRiujWFwbA7oBYp42orZ1qOGtbMHN7c173t6pZdyxJYkk6kk3J9pMpiAIiIBYxX7H73+zTKXGME4PTLZhu5GKsdfaiy1UphtCPX/5aSHuD2BRxNSvw1PMqLTAGZhxmLk7iOQD3zZQrxhCzX7M1WjKUrpmnfaVQkk21NQnTzqhH+4S6NtVQEF14mWxy6nKppgNzjKxE6L4E4H0f8Sp2o8CcD6P+JU7UnyqXqQ488nNztV+PYIM4AJC6gC2gJ5NOW88fajlw9lBDs9gumZwoe45iFGnrM6T4E4H0f8AEqdqPAnA+j/iVO1HKp+o488nN32o5BBWmVIUBcgyrluFKjkIDH363lVPbFRWzWpk/VnVAeNTBCv+9YkXnRvAnA+j/iVO1HgTgfR/xKnajk0vUceeTm+F2rUpkFcuiKmq3FlIZftBAmV3KOW2jhmO81KpPtNGqZPvAnA+j/iVO1L+A7lcJQqLVp0crrfK2dza4KnRmI3Ej7ZyfUwcWkvk7Hp5Jptm6iImE1iaDu12pUwuG4SiVDF0W7DMLMddLzfyJ/SX+pj+NT/MydNJzSZCo7RbIp4bY3zlLqv7o8Nsb5yl1X90j8T1ting87enkkHhtjfOUuq/ujw2xvnKXVf3SpcNSqCnSy8c06b8RcrC1Ms3HAYuWNtMhO+UpsujTrKjh3BrmmBnCjKFpsM3FuTx7aZd3JulOml6lmqp7Dw2xvnKXVf3TQYqtUqVHqMy5nYs1ksLnfYXm1OzqeUX4RHKZznIsg4fgCrDKDcDUnTdu5r+P2TSpZz9aQqFsp4pJ4RaYIZ6YupzX0B3bzvktNH4sc1VPm5H+P0x8P8AzHH6Y+H/AJmy2zgRRdQA4BW/H8reRcrlXLu3a+osNZgScaNKSukRdWona5bzsCt2BBNvJtyGZMxqu9P3h+RmTMPVQjGSSRs6eTlG7Ey6O06yElargm17Mdcoyr7gLeyYkTKXlyliGRs6swYG+YGxud+svVto1XYO1RywBCm+4HQgc32TFiAbfZm3TQRUCE5GZltUZFYtb/FQaONPVppMJ9pVSoQ1Xyi1lzG3FIK6eqwtzWmLEAvri3BJDtcsHJufLF7N+9qdfXLg2nWChBVqZRay5jYWNxbmsdZiRAMx9qViyuar5lvlOY8W+htzX5eeW6mOqMcxqOTmDXzG+ZRZT7QDYc0x4gGVW2jVdgzVXLAEAltwYWYD2gm/PeWGqEgKSSFvlF9Bc3NubWURAEREASxVds1gQNAd1+Uj/aX5jv8A4n8o/My/poqVSzKa8moXQ4/THw/8zZ7G27iMIrLSdLO2Zs1O5vYLvvusPzmvl3CKpqIHNlLqGO6ykjMb+y89LZp2+DDuzybvw2xvnKXVf3R4bY3zlLqv7pR3u16gqUFp8UZLJbTh6K3BPlaEjNrcMdTKzsWmVzZnuamW4Byj63g8psmUNl43lc3FtrKdNHzEs1VMjw2xvnKXVf3R4bY3zlLqv7paXAUrOVSq/wBU5Vc4zBqdUISLJrxdbW0AbU7xffYNMOig1XuG8kNZ7BbMrcHolzrYPbTXeR21FfiNVTJT4bY3zlLqv7o8Nsb5yl1X900NRbEjmJHPu9YlMt2KeCG7PJ0LuH7osRiq1SnWZCFQMMqZTctbnMms5t9GP6zW/hL/AK50meZ1EVGo0jdRbcE2IiJSWiRb6RaLPhLIjuRVpmyKWNgTc2UEyUxJRlpaZySurHDu8q3o+I/p6vZjvKt6PiP6er2Z3GeTXzZYM3FWTh/eVX0fEf09XszzvGr6PiP6er2Z0DaPd6tGrUpd7u3BsULZ1FyN9gZjeMdfRX6xZaq1Zq6iVOlTX5EJ7yq+j4j+nq9med5VfR8R/T1ezJv4x19FqdYs98Y6+i1OsWd3a3oNul7EDr02pgF6VVATYFqTqCeYErv9Us8OOZvgb5ScbT7t6WJpNSq4NyjDX6xbjlBB5CDqD6pCRVYXGUkXNiSLkcl7aXtzTu7Wt9pzbpexQXzFbBvKv5JHIecTLljhm6H+YRwzdD/MJmqwq1HdxL6cqcFZMvxLHDN0P8wlyjUzC9rakW9htKJ0pxV5IujUjLsmVxESsmIiIAiIgCIiAIiIAiLxeLATFrPle5vbKBoCdbnmmQzgC5NhJr3FdzGq4rEi1rGjSO8c1SoOlzLybzrutpScJaiupFSWkhveVb0fEf09Xsx3nW9HxHUVezO35xzj3xnHOPfNHNlgo4scnD+8avo+I/p6vZjvGr6PiP6er2Z3DOOce+M45x745ssDirJw/vKr6PiP6er2Y7xq+j4j+nq9mdxBnsc2WDvFWTh3edb0fEf09Xsx3nW9HxH9PV7M7jEc2WBxVk519GuGqLiKzPSqoOCUAvTZATmvYZgLzosRMtSbnLUy+ENEbCIiQJiIiAJ5PYgHFtv/AK3if41T85gzO2/+t4n+M/5zBnt0vsX+HlVPuZn4bAhqL1STdSQAMo3LmuczAn2KCZViNkOvCG62RqgsWGY8GeOQvqBBmCapyZP2c2a3rtbf7BL9XaNRiSTv4S+g/wCr5fv+6canfsxeJkVNiVVy5soDKzhi1hlW2bUjkzDdcG+l5afZbgPcpdGVSM2t28kg7iDv37gTyT3EbVq1L5iuocGyKL8Jlzk2GpOUa+qP0rUt+zfOHByLmDLlAINtPJE4tz9D6C5X2JVQsGyjKgckkjiklRvF94I1A+8X1sz/ANLVM2YZAQpVbU1GUEsTl00N3bUc8wLSUNX5HJafAnmE3H95/wDUZ7LdKplUmxPHYaetrSjq03BJZL+mdpMyYljvg9Bvevzjvg9BvevzmDYqYNe7DJfiWO+D0G96/OO+D0G96/ONipgb0Ml+JY74PQb3r8474PQb3r842KmBvQyX4ljvg9Bvevzjvg9BvevzjYqYG7DJfmJUphna4B4q7x+9LgxGoujC5Avpy+wzz9tvYv8A+pf00HGpaSKq8lKHYU8GGNlpgnXQLzC5+4T2jg1dgqopYkAAAak6CZezq4p1AzXsA409aso+8zZ4fbKq1M6gUzQy2RbgLSKVteXM2U677TdJtPsjGrP5ZH3wqgkFVuNDax+8aGUd60+gnwiSRdrU/qy12s1NipprZCoIqENfj521sbb9Zap7aIp2vx+DOuRT9YauYNcjkS4vyXnFKXqdssmg70p9BPhEq7ySxbg1sCATlG83I/I+6SWptShkdQhN6mcKUA/6wfQhrAGndbWJ1OttJa/SVPNdmZ+OhDGkq5QFrDRb2OUuhsd+W3II1v1GlZNBWwCISpppcb9FP3iUd6U+gnwiSRNrorA6sc1DO5pqDUVTU4S662JDKvrC6zRGSg2/lEZdvhk4+iimFGKCgAZqWgFuRpP5Avos/wC69tL8mk9nldR/Iz0aP2IRESktEREAREQBERAEREA0+J7l8JUdnfD02ZjdiQbknlOst+B+C9Fp/f8AObyJLVLJzSsGj8D8F6LT+/5x4H4L0Wn7j85vIjXLJzTHBovA/Bei0/cfnPfA/Bei0/v+c3kRrlkaVg0fgfgvRaf3/OPA/Bei0/v+c3kRrlkaY4NF4H4L0Wn9/wA5H+7rubw1DCGrSoqjq9KxW48qooOYXs2hO+9pPZGPpH/UKn79D/7Uk6cpa138kZxWl9jl8RE9k8svCh9Wal9zqtrdIM17/wAv3zNOyDeofJVBUtmZMxNIcayg6jNpcXA5zMShiyqMmRGDEHjA3BAIBWxGtmMyH2u7B7hCW4S7ZdQKpJcKb6C5vK3rv2JrT5D7FrAgFALhjcuoAy2zZiTZSLjQ888/Q1aynILNuJZRbil+NrxeKCdbbp7idsVKl82W5VlY2Oua1zqbA6DdYeqenbFQ5LhTktYnNrYZRezaEDlW3rvOf+tvB36DXutiRzG2huPsI0M8ldeqXZnbexJNhbUm50lEtRWX9n4ZatehTcXV6tNWAJFwWAOo1H2Saba7gS9XNhjSpU8irkKtvUsSxI3k3Gp10kQ2J+tYb+PS/wBQna5g6qpKFROODZ08FKDTObeLzEefo/C8eLzEefo/C86TEo5VXJdx6eDm3i8xHn6PwvHi8xHn6PwvOkxHKq5HHp4ObeLzEefo/C8eLzEefo/C86TEcqrkceng5t4vMR5+j8Lx4vMR5+j8L/OdJiOVVyOPTwRruN7nXwPC8JURzUKEZQRbKCNb+2SWIlMpOTuy2MVFWQiIkToiIgCIiAIiIAiIgCIiAIiIAiIgCIiAJibT2dTxNM0qy5kNiRcr5JDDVSCNQIiAabwEwPmG6+t248BMD5huvrdueRJ7k8sjojg98BMD5huvrduPATA+Ybr63bnkRuTyxojg98BMD5huvrduPATA+Ybr63bnkRuTyxojg98BMD5huvrduPATA+Ybr63bnkRuTyxojgu4XuMwdJ1qJRIZGDKTVqmxGoNmcg/bJBESLbfydSS+BEROHRERAEREAREQBERAEREAREQBERA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AutoShape 4" descr="data:image/jpeg;base64,/9j/4AAQSkZJRgABAQAAAQABAAD/2wCEAAkGBxQQEhQSEhIUFhUXFxYYFRYXFRsYGRcZGBoZFxgaFRYYHyggHBolHBkYIjMhJSorLy4uFx8zODMsNyotLisBCgoKDg0OGxAQGzIkICY0LCwvLzQxLTQsLCwsNy8sLCwsLCw1LCwsLCwsLCwsLCwsLCwsLCwsLCwsLCw0LCwsLP/AABEIAKUBMgMBIgACEQEDEQH/xAAbAAEAAQUBAAAAAAAAAAAAAAAABgIDBAUHAf/EAEsQAAIBAgMCBwwGCAUEAwEAAAECAAMRBBIhBTETIkFRUpPSBhQWFzJTVGFxkZLRByOBoaOxFTRCcnOClOIzorLB4UNE8PFis8Ik/8QAGQEBAAMBAQAAAAAAAAAAAAAAAAIDBAEF/8QAKhEAAgEDAwQBBAMBAQAAAAAAAAECAxFREhMUBCFBUjEiMkJhM2JxgSP/2gAMAwEAAhEDEQA/AO4xEQBERAESM43u3w1Go9JuFLIxVstMkXG+xlnxgYXmrdUfnJqlN+GQ3IrySyJE/GBheat1R+ceMDC81bqj853anhjchklkSJ+MDC81bqj848YGF5q3VH5xtTwxuQySyJE/GBheat1R+ceMDC81bqj842p4Y3IZJZI19IdQrgahVipz0RcEg2NVAdR6pY8YGF5q3VH5zH7rtqU8Xstq1K+U1KQ4wsbrXVTce0SUKclNXXlEZTi4uzOfcK3nKnWP856ruSAHqknQAVHJPsF5RMvZdcIxzMVzI6hwCchYWvprbkNtbEz1XFJfB5ybyWKhqKSrNVUjeC7gj2gmUiq/nKnWP85tsNWoqCHdHIJzE02YuuQBVpMy3Qhr68XeN9rS5hNo0kembIMhw9mFIXtwTLXLG124+U63PKJC/wDUn/00vCv5yp1j/OOFfzlTrH+c3dPEYYU1D5HYOpbLTyk/WHPa1NeIUtYFvVZbCEx1PLkdqTLwtN2yUMoZQCCF4gII0v5NxcAm5vy69Rb+xpOFfzlTrH+ccK/nKnWP85uRiKOoY0ieDszrRsC13I4NDTsDbKCbJ6mFrnSScUn+JF3Xkz9hV3GKw31lTWtTB+sY3BYXBBM7ROKbE/WsN/Hpf6hOm7Z7rKGEq8FU4QtlDcVCwsxIGv8AKZh6uF5pRXg19PK0G2zfRIn4wMLzVuqPzjxgYXmrdUfnM+1PDL9yGSWRIn4wMLzVuqPzjxgYXmrdUfnG1PDG5DJLIkT8YGF5q3VH5x4wMLzVuqPzjanhjchklkSJ+MDC81bqj848YGF5q3VH5xtTwxuQySyJqdg7fpY0OaWfiEBgy5fKuRb3GbaQaadmSTT7oRETh0REQBERAEREAREQDi23/wBbxP8AGqfnMGZ23/1vE/xqn5zBnt0vsX+HlVPuZnYXZhqUzUDAW4SykNrwaK7cYCw0bS9rmUjZda4HBm5BPJuFr310tcXB3X1loYxhTFIEhczObE6lgg4w3G2QW9pmZjdtvWzZh5Sspu7sOMVYlQzELqo0Gn3Tn137D6bFhdl1iQBTNyM3JuOgvrodRoddRKDs+qELmm2UXubbrHKdN+jaHm0mU217gK1JGWygglySVN1JfNmsNQBewBMtVNqu1yQpJDg6b89ThTcbt/JzQnUwLQKDsyrfLwZvbNvFrXtvvbfpbffSYk3FXugZmDGmpsGABaoRZjmIILarf9k6W5Jp52Dl+SOS0+BJRQdG2NwTVqVNzWZlFRiL5MRnNgoLHQHcDIvKMGg4xsL5m15d5lPVO0U/2XdOrya/RSWe9goI6QLAH2B1DfdKrP0V+I9mZETI+rqGhdNAx7P0V+I9mLP0V+I9mZERy6h3jQMez9FfiPZiz9FfiPZmREcuoONAx7P0V+I9meHP0VP83zEyYjl1BxoF3ueYd8UXq1KVEJVRjwhcaKb6MEye9hNt3f1A+NLKQwNClYg3B41XcRNJMVUAdrADRd380so1HUqpsrq01CnZF2bCpsvRDTqCoXBYAKy2UEqSSwAHGFtTyia+bDB7WellyjQIU0ZlJBc1PKUgg35uSbp6rfSZI28lpNmVTupt5WW3LmvlsBv36e3SejZdYsUFM5gAbabm3WN7G/JbfYy6NrnMrlFZ1YlWJckAsXIN211Y6m51lFDaZVVU00dVCAA5hqjOytxSPOMLbrSN6mDtolK7MqNkyKWLJmI3ZeO9OxJ5br99p7h9lVXschClgpOlwS2TySbnjae0GVjaxOjoji2oOYXId6gbika3qMLbrGZx26vBpxSaquHJygAsKpq8Zw1ynGPEtoTe8i5VF4OpQyairhWVRUynITZSbctyLgHS4BP2aSxM6vtRnorQygKuU3Bb9kMBxScoJzG5A1OswZZHVbuRlbwTr6LP+69tL8mk9kC+iz/uvbS/JpPZ5PUfyM9Gj9iEREpLRERAEREATxmA3m09kS+k1QcGARcGrTuD7TJQjqkkRk7JslPDr0l94jhl6S+8Tg3eqdBPhEyBsi6cLwAydLILb7e6+l5sfRW+ZGXlfo6bje4/B1aj1WZ8zsWa1Wwud9hLHgNgulU64zmPe1PoJ8IjvWn0E+ESxdNP3Ib8fU6d4DYLpVOuMeA2C6VTrjOZPg0U2NNQeYqAfcRPVwaG9qaaC54o0G7/AHnePP3G9D1OmeA2C6dTrjKancTgVBZqlQAC5Jr2AA3kmc1fBIoBKJqLjRd1yNebdKRhU6CfCI48/djeh6mx2wuHZ8uEFQID/iPUJL/uIdy+s6nmEw+9h0n+KWWpKChCgcbkA5jMyZ67nTlbUXUVGavYs97DpP8AFLlKmFFh6zr69ZVEzyqSl2bL1CK+EIiJAkIiIAiIgCIiAJaegCb3IO7Q23f+5didjJxd0caT+Sz3sOk/xSlsNzM1/WTb7ZkRLN6eSO1DBJe5nZeAxn1bCrTrAXKGsSGHSpt+0PVvH3yQN3B4Mb2qj21jOckbiCQQbqQbFSNxUjUGVbY2g+LqIa4VmSkEzWHHGZjmI3BtbG3N9ktpudSVlJoqmowV7HQvAbBdKp1xjwGwXSqdcZzXD7OFRgqUlZjewCjkFz9wM8r4BUYq9JVYbwVAImjYn8ayjej6HS/AbBdOp1xjwGwXSqdcZzHvan0E+ER3tT6CfCJ3j1Pdjeh6nZNhbGw+CD8Cx45BbM+bybgWv7TNrw69JfeJwmjgVc5VpoTYm2UbgCT9wMo72p9BPhErfRtvvImuqsuyO88OvSX3iOHXpL7xODd7U+gnwiO9U6CfCI4P9hy/0d7WoDuIPsMqnM/oupBcTWygD6pdwt+36p0yZKsNEnE005643ERErJiRP6S/1Mfxqf5mSyabur2M2MocEjhDnVrsCRxTusCJOm0ppsjNXi0jkM2tHaSCiKZTXI6lra3NTOFvfyCBY6X19+78Xdf0il1bdqPF3X9IpdW3anpSr0ZfLMCo1F4MOrtanUZ2VuDtTYIwp8db1KRCqGqMGsA27LYXIExK20aTZ2AZT9fkARbHhQApJvxSDfQA79Jt/F3X9IpdW3ajxd1/SKXVt2pBVKK8knCq/BhfpukWqs5qMXUCzLewyMuUWcbmN7kEeoHWYj7SplbcYjgwoplFCoRwd7MDchsrG9gdZuPF3X9IpdW3amo7o+5qpgkRmrUmLtlVQjAnS5O/cB+YhTo37MOFXBcxG2EuSpYtarkYoqlM+XIgAJ0WxN+S+gE1W0K4qVGdRYMQdwGthfQeu8xODfnT3H5xwb86e4/OSjVox+GcdKo/B5V3p+8PyMyZjiixIuVsDfQH1+v1zImTqpxnK8TTQg4xsxERMxeIiIAiIgCIiAIiIAiIgCIiAJjv/ifyj8zMiWatJi2YEbrag85PJ7Zf081Gd2VVouULIy9m4kUnzMLjJUWxFwSyMouLjS5F/VM2htnyM/TcsFVbBeDppSyg78hW4U6aCaQhhqWUC4ubHQX1Nr62Gv2SZr9HtY6jEUSOTiN2pulVovu2ZFSqLskao7VS5JDOQqlHKgFqqhwGcAmws45Sfq155eG2qX1X1Ysg3ZGuh4MpcNwuvGIbihDoDe82Hi7r+kUurbtR4u6/pFLq27Ug6lDJ3bq4Ncu2ad3PGXMXuEpgCpmpCmubM5K2YFt7XzE75Su16YyaMQpUhCi2p2psrBDfjBmIJuBu1uZs/F3X9IpdW3ajxd1/SKXVt2pzXQyNFXBq02yvBorAZwylyaZe7B85e5qAEkaWy35L23azadZalRmXMQbatvJsAdLnS995J5yZJ/F3X9IpdW3ajxd1/SKXVt2pKNajF3TOOlVatYp+jH9Zrfwl/wBc6TIp3I9ytTBValR6qPmQKAqkWsb3NyZK5iryUqjaNdGLjBJiIiUlpEKv0hYdWZeCxBysVuESxykg2u+7SU+MXD+ZxPwJ25z00y1RlG81XA9pcgTKfAKWKU6mYrmzllFNFykC4Ysbi5tqAd2ms9FdNTsrmHkTv2Jx4xcP5nE/Anbjxi4fzOJ+BO3IM2yqgDEhRlLgjOtzkUO2UX4wCsDcck9Oyaumi6mx468QhS54TXicUE68xjjUcjfqYJx4xcP5nE/Anbjxi4fzOJ+BO3IQNlObWK7mJYugQBWCXD5rEXYc2/lirsmombMBcBjZSr6qyqytZtCMw01Oo05nHo5G/UwTfxi4fzOJ+BO3If3V90AxlcOqVBTRMqBgt7k3ckBjvso/llursOshswVeKWJZ1CgAqrXYm1wWXT1ieNseoANUzF6iFSwBXg/KLa7hrc+znE6qFHIdapg1nfH/AMH9w+cu03zAEcsqxOHam2VrbgQQQQQdQQRoRLOD8hfZKOoowhFOJbRqym2mXoiSXuaRadMu7U1FZ+CbOwW9ED63Jfluy/BMhpI3lNr2Nr2vbS45L8+o988kmwWy7qtCoL5K+JuL2BKUUIuRqFJA3a2Mx8fgKeWtkp2enSokhWdgHZwHtm1KgG3/AJeAaGJIcdgaOH4YtSLZDhwFLstjUpF3zW13j7PuldbZdKizDgmq3xLUQMzDIoCkDi73ObQnTi7oBG4m+xOzqYSstMZnptULMxYHIr5VanbiMOQg633SjBYKkyYZWU567lTUzkZQrheKu4kg21gGkiSNcBh3cBRqvDFqacJxxTTMq5qgBD3BBtyc0wThVqUqtRaLIwNDKoLMLOagJUHWxIUC99eXWAaqJI9oYChRNa9JmtXWkoDm6gpmJA/aa+4GKmzKRZqioDSFKrUpqrPepkYLZw3GUrmu1ubSARyJI6eAolkJTK1WkjJTYvkDs5WxZeMAwW6359ZgYDCL/wD0NUTMaK34PMRc5whuV1IW/J6oBrWQjeCNAdRbQ7j7JTJbtHB0yXqOoHB0cKAjmpZcyny+DGbS1uTU6yN7RRFquKRJS/FzAg232IIB03fZAMaIiAW61QKNQTc2sJM+5zu6p0MNTpVqdcugy3VVIKg2TUuNctryE4r9j97/AGaZ9HZrOispXXOTmIUKEKC5Ym29xNtGjCULyMtWrKM7InPjFw/mcT8CduPGLh/M4n4E7cho2K2TUqKnCVEyl1AUU1zOWJP/AB7xLQ2PVIQgBg7ZVKsDrYnWx00Un7DLOPRyV79TBN/GLh/M4n4E7ceMXD+ZxPwJ25CX2NVUkMFWxVbs6gHPqMtzrpr757U2PUDMAUNndAQ68YoAzZRe5sCL80cejkb9TBNfGLh/M4n4E7ceMXD+ZxPwJ25A02e5GbihcqtdnVQc1yoBJ3nKdPVL2J2Q6PkBVrtTQFWFs1QEqDzbj93PHGo5G/UwTbxi4fzOJ+BO3MvZXdtQxNZKC06ys5IUsqgXVS5uQx5FM55h9kVKhQLku65lBdQculiRe4vf7jMnuSUjaGGB3h6gI9Yo1ZGfT01FtP4OxrzckmdgiImA2nC6hs7kbxUqW+NplnajEklKXGBD/Vjj3IJz29YB0trOlVO4zBMSxoakknj1BqTc6BueU+BOB9H/ABKnam/lQsk0Y+NK/ZnNKm0XbUkf9Tk86gpsAByZQAByWlw7XqEg8TeS3EH1hKlCanPxSw/mJ36zo/gTgfR/xKnajwJwPo/4lTtRyqfqOPPJzSptBypWyhSCtlWwALq+n2qJU+06hzajjF2Nhy1CjNbm1RZ0nwJwPo/4lTtR4E4H0f8AEqdqd5VP1OceeTm2L2o9XNmy8ZcrWW17srk+26j1eqVfpapckhCS7ubrf/EFnX90jknR/AnA+j/iVO1OUvglVnQg3R3Q6nerFef1Qupp2+0bE7/JexOINRszW3AAAWAA0AA5pYwfkL7I71XmPxH5y6igCw3CU168akUki2jScG2z2VM5IAJJAvYE6C+psOTWUxMpoM3B7Tem+YkvcMCGZtcy5SQQbhrADMDfSV4ratRmVlJp5EyLlZ7hSS2rMSxuTz8015kpfZ6Va/1i8VjhqYY1cmrUaeiLlJZra8g98AjVSuzXzMxva9yTewsL332GglyljqilitVwW8ohyC37xB1mfsallfEMAGelSc07gHUMqlsp0JAJP/qZ2EQYunSOIJLGtUUOAA7UxSLnW3GswGp3ZiIBoO+nycHnfJvyZjlvv8ndvlsuSALmw3C+gvqbDkm+wWBw7oKzqURmqCzV1BVURSMt1vULMbaDTT2yn9EpwVyMjrwBI4XMxFVlHGUKAtwwI1vzwDU1cfVYqzVahK+SS7Er+6SdIGPq5i/C1MxFi2drkcxN72m9o4Clwy8EKiGni0oklwxYEtxhxeKQUPPvEw6eCRqdO9NzVqVAtMCoOOA3HaxWyj9kG51udwgGqau53ux1DasfKGgPt9cuPj6pcOatQuNzFzmHsN7ibptk0bLUGqinXdlSpnBNIqAFqFRa+fXQ+SbSnZ2DSuoVc6I1emCtw2nBVWNjYXJy2Ht5YBqFx1VWLirUDMNWzsCw3am+stUK7U2zIzK3SUkH3ib6lhqeJ4KowqKv1tMpnBOWjSNRShygDmItv15ZrNpUECUalNWUVFa6s2axRiujWFwbA7oBYp42orZ1qOGtbMHN7c173t6pZdyxJYkk6kk3J9pMpiAIiIBYxX7H73+zTKXGME4PTLZhu5GKsdfaiy1UphtCPX/5aSHuD2BRxNSvw1PMqLTAGZhxmLk7iOQD3zZQrxhCzX7M1WjKUrpmnfaVQkk21NQnTzqhH+4S6NtVQEF14mWxy6nKppgNzjKxE6L4E4H0f8Sp2o8CcD6P+JU7UnyqXqQ488nNztV+PYIM4AJC6gC2gJ5NOW88fajlw9lBDs9gumZwoe45iFGnrM6T4E4H0f8AEqdqPAnA+j/iVO1HKp+o488nN32o5BBWmVIUBcgyrluFKjkIDH363lVPbFRWzWpk/VnVAeNTBCv+9YkXnRvAnA+j/iVO1HgTgfR/xKnajk0vUceeTm+F2rUpkFcuiKmq3FlIZftBAmV3KOW2jhmO81KpPtNGqZPvAnA+j/iVO1L+A7lcJQqLVp0crrfK2dza4KnRmI3Ej7ZyfUwcWkvk7Hp5Jptm6iImE1iaDu12pUwuG4SiVDF0W7DMLMddLzfyJ/SX+pj+NT/MydNJzSZCo7RbIp4bY3zlLqv7o8Nsb5yl1X90j8T1ting87enkkHhtjfOUuq/ujw2xvnKXVf3SpcNSqCnSy8c06b8RcrC1Ms3HAYuWNtMhO+UpsujTrKjh3BrmmBnCjKFpsM3FuTx7aZd3JulOml6lmqp7Dw2xvnKXVf3TQYqtUqVHqMy5nYs1ksLnfYXm1OzqeUX4RHKZznIsg4fgCrDKDcDUnTdu5r+P2TSpZz9aQqFsp4pJ4RaYIZ6YupzX0B3bzvktNH4sc1VPm5H+P0x8P8AzHH6Y+H/AJmy2zgRRdQA4BW/H8reRcrlXLu3a+osNZgScaNKSukRdWona5bzsCt2BBNvJtyGZMxqu9P3h+RmTMPVQjGSSRs6eTlG7Ey6O06yElargm17Mdcoyr7gLeyYkTKXlyliGRs6swYG+YGxud+svVto1XYO1RywBCm+4HQgc32TFiAbfZm3TQRUCE5GZltUZFYtb/FQaONPVppMJ9pVSoQ1Xyi1lzG3FIK6eqwtzWmLEAvri3BJDtcsHJufLF7N+9qdfXLg2nWChBVqZRay5jYWNxbmsdZiRAMx9qViyuar5lvlOY8W+htzX5eeW6mOqMcxqOTmDXzG+ZRZT7QDYc0x4gGVW2jVdgzVXLAEAltwYWYD2gm/PeWGqEgKSSFvlF9Bc3NubWURAEREASxVds1gQNAd1+Uj/aX5jv8A4n8o/My/poqVSzKa8moXQ4/THw/8zZ7G27iMIrLSdLO2Zs1O5vYLvvusPzmvl3CKpqIHNlLqGO6ykjMb+y89LZp2+DDuzybvw2xvnKXVf3R4bY3zlLqv7pR3u16gqUFp8UZLJbTh6K3BPlaEjNrcMdTKzsWmVzZnuamW4Byj63g8psmUNl43lc3FtrKdNHzEs1VMjw2xvnKXVf3R4bY3zlLqv7paXAUrOVSq/wBU5Vc4zBqdUISLJrxdbW0AbU7xffYNMOig1XuG8kNZ7BbMrcHolzrYPbTXeR21FfiNVTJT4bY3zlLqv7o8Nsb5yl1X900NRbEjmJHPu9YlMt2KeCG7PJ0LuH7osRiq1SnWZCFQMMqZTctbnMms5t9GP6zW/hL/AK50meZ1EVGo0jdRbcE2IiJSWiRb6RaLPhLIjuRVpmyKWNgTc2UEyUxJRlpaZySurHDu8q3o+I/p6vZjvKt6PiP6er2Z3GeTXzZYM3FWTh/eVX0fEf09XszzvGr6PiP6er2Z0DaPd6tGrUpd7u3BsULZ1FyN9gZjeMdfRX6xZaq1Zq6iVOlTX5EJ7yq+j4j+nq9med5VfR8R/T1ezJv4x19FqdYs98Y6+i1OsWd3a3oNul7EDr02pgF6VVATYFqTqCeYErv9Us8OOZvgb5ScbT7t6WJpNSq4NyjDX6xbjlBB5CDqD6pCRVYXGUkXNiSLkcl7aXtzTu7Wt9pzbpexQXzFbBvKv5JHIecTLljhm6H+YRwzdD/MJmqwq1HdxL6cqcFZMvxLHDN0P8wlyjUzC9rakW9htKJ0pxV5IujUjLsmVxESsmIiIAiIgCIiAIiIAiLxeLATFrPle5vbKBoCdbnmmQzgC5NhJr3FdzGq4rEi1rGjSO8c1SoOlzLybzrutpScJaiupFSWkhveVb0fEf09Xsx3nW9HxHUVezO35xzj3xnHOPfNHNlgo4scnD+8avo+I/p6vZjvGr6PiP6er2Z3DOOce+M45x745ssDirJw/vKr6PiP6er2Y7xq+j4j+nq9mdxBnsc2WDvFWTh3edb0fEf09Xsx3nW9HxH9PV7M7jEc2WBxVk519GuGqLiKzPSqoOCUAvTZATmvYZgLzosRMtSbnLUy+ENEbCIiQJiIiAJ5PYgHFtv/AK3if41T85gzO2/+t4n+M/5zBnt0vsX+HlVPuZn4bAhqL1STdSQAMo3LmuczAn2KCZViNkOvCG62RqgsWGY8GeOQvqBBmCapyZP2c2a3rtbf7BL9XaNRiSTv4S+g/wCr5fv+6canfsxeJkVNiVVy5soDKzhi1hlW2bUjkzDdcG+l5afZbgPcpdGVSM2t28kg7iDv37gTyT3EbVq1L5iuocGyKL8Jlzk2GpOUa+qP0rUt+zfOHByLmDLlAINtPJE4tz9D6C5X2JVQsGyjKgckkjiklRvF94I1A+8X1sz/ANLVM2YZAQpVbU1GUEsTl00N3bUc8wLSUNX5HJafAnmE3H95/wDUZ7LdKplUmxPHYaetrSjq03BJZL+mdpMyYljvg9Bvevzjvg9BvevzmDYqYNe7DJfiWO+D0G96/OO+D0G96/ONipgb0Ml+JY74PQb3r8474PQb3r842KmBvQyX4ljvg9Bvevzjvg9BvevzjYqYG7DJfmJUphna4B4q7x+9LgxGoujC5Avpy+wzz9tvYv8A+pf00HGpaSKq8lKHYU8GGNlpgnXQLzC5+4T2jg1dgqopYkAAAak6CZezq4p1AzXsA409aso+8zZ4fbKq1M6gUzQy2RbgLSKVteXM2U677TdJtPsjGrP5ZH3wqgkFVuNDax+8aGUd60+gnwiSRdrU/qy12s1NipprZCoIqENfj521sbb9Zap7aIp2vx+DOuRT9YauYNcjkS4vyXnFKXqdssmg70p9BPhEq7ySxbg1sCATlG83I/I+6SWptShkdQhN6mcKUA/6wfQhrAGndbWJ1OttJa/SVPNdmZ+OhDGkq5QFrDRb2OUuhsd+W3II1v1GlZNBWwCISpppcb9FP3iUd6U+gnwiSRNrorA6sc1DO5pqDUVTU4S662JDKvrC6zRGSg2/lEZdvhk4+iimFGKCgAZqWgFuRpP5Avos/wC69tL8mk9nldR/Iz0aP2IRESktEREAREQBERAEREA0+J7l8JUdnfD02ZjdiQbknlOst+B+C9Fp/f8AObyJLVLJzSsGj8D8F6LT+/5x4H4L0Wn7j85vIjXLJzTHBovA/Bei0/cfnPfA/Bei0/v+c3kRrlkaVg0fgfgvRaf3/OPA/Bei0/v+c3kRrlkaY4NF4H4L0Wn9/wA5H+7rubw1DCGrSoqjq9KxW48qooOYXs2hO+9pPZGPpH/UKn79D/7Uk6cpa138kZxWl9jl8RE9k8svCh9Wal9zqtrdIM17/wAv3zNOyDeofJVBUtmZMxNIcayg6jNpcXA5zMShiyqMmRGDEHjA3BAIBWxGtmMyH2u7B7hCW4S7ZdQKpJcKb6C5vK3rv2JrT5D7FrAgFALhjcuoAy2zZiTZSLjQ888/Q1aynILNuJZRbil+NrxeKCdbbp7idsVKl82W5VlY2Oua1zqbA6DdYeqenbFQ5LhTktYnNrYZRezaEDlW3rvOf+tvB36DXutiRzG2huPsI0M8ldeqXZnbexJNhbUm50lEtRWX9n4ZatehTcXV6tNWAJFwWAOo1H2Saba7gS9XNhjSpU8irkKtvUsSxI3k3Gp10kQ2J+tYb+PS/wBQna5g6qpKFROODZ08FKDTObeLzEefo/C8eLzEefo/C86TEo5VXJdx6eDm3i8xHn6PwvHi8xHn6PwvOkxHKq5HHp4ObeLzEefo/C8eLzEefo/C86TEcqrkceng5t4vMR5+j8Lx4vMR5+j8L/OdJiOVVyOPTwRruN7nXwPC8JURzUKEZQRbKCNb+2SWIlMpOTuy2MVFWQiIkToiIgCIiAIiIAiIgCIiAIiIAiIgCIiAJibT2dTxNM0qy5kNiRcr5JDDVSCNQIiAabwEwPmG6+t248BMD5huvrdueRJ7k8sjojg98BMD5huvrduPATA+Ybr63bnkRuTyxojg98BMD5huvrduPATA+Ybr63bnkRuTyxojg98BMD5huvrduPATA+Ybr63bnkRuTyxojgu4XuMwdJ1qJRIZGDKTVqmxGoNmcg/bJBESLbfydSS+BEROHRERAEREAREQBERAEREAREQBERA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247" name="Picture 7" descr="http://ciberconta.unizar.es/leccion/informa/DIBUJOS/tarta.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1124744"/>
            <a:ext cx="2661244" cy="2209007"/>
          </a:xfrm>
          <a:prstGeom prst="rect">
            <a:avLst/>
          </a:prstGeom>
          <a:noFill/>
          <a:extLst>
            <a:ext uri="{909E8E84-426E-40DD-AFC4-6F175D3DCCD1}">
              <a14:hiddenFill xmlns:a14="http://schemas.microsoft.com/office/drawing/2010/main" xmlns="">
                <a:solidFill>
                  <a:srgbClr val="FFFFFF"/>
                </a:solidFill>
              </a14:hiddenFill>
            </a:ext>
          </a:extLst>
        </p:spPr>
      </p:pic>
      <p:pic>
        <p:nvPicPr>
          <p:cNvPr id="10249" name="Picture 9" descr="https://chispasdeexcelenciaeinnovacion.files.wordpress.com/2013/05/tipos-de-recursos-en-la-empres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5656" y="3311648"/>
            <a:ext cx="5839798" cy="315085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1 Título"/>
          <p:cNvSpPr>
            <a:spLocks noGrp="1"/>
          </p:cNvSpPr>
          <p:nvPr>
            <p:ph type="title"/>
          </p:nvPr>
        </p:nvSpPr>
        <p:spPr>
          <a:xfrm>
            <a:off x="476510" y="-1335"/>
            <a:ext cx="8229600" cy="1399032"/>
          </a:xfrm>
        </p:spPr>
        <p:txBody>
          <a:bodyPr>
            <a:normAutofit/>
          </a:bodyPr>
          <a:lstStyle/>
          <a:p>
            <a:r>
              <a:rPr lang="es-ES" sz="2800" b="1" dirty="0" smtClean="0">
                <a:latin typeface="Arial" pitchFamily="34" charset="0"/>
                <a:cs typeface="Arial" pitchFamily="34" charset="0"/>
              </a:rPr>
              <a:t>Tema: Conformación </a:t>
            </a:r>
            <a:r>
              <a:rPr lang="es-ES" sz="2800" b="1" dirty="0">
                <a:latin typeface="Arial" pitchFamily="34" charset="0"/>
                <a:cs typeface="Arial" pitchFamily="34" charset="0"/>
              </a:rPr>
              <a:t>de una </a:t>
            </a:r>
            <a:r>
              <a:rPr lang="es-ES" sz="2800" b="1" dirty="0" smtClean="0">
                <a:latin typeface="Arial" pitchFamily="34" charset="0"/>
                <a:cs typeface="Arial" pitchFamily="34" charset="0"/>
              </a:rPr>
              <a:t>empresa</a:t>
            </a:r>
            <a:endParaRPr lang="es-MX" sz="2800" b="1" dirty="0">
              <a:effectLst/>
              <a:latin typeface="Arial" pitchFamily="34" charset="0"/>
              <a:cs typeface="Arial" pitchFamily="34" charset="0"/>
            </a:endParaRPr>
          </a:p>
        </p:txBody>
      </p:sp>
    </p:spTree>
    <p:extLst>
      <p:ext uri="{BB962C8B-B14F-4D97-AF65-F5344CB8AC3E}">
        <p14:creationId xmlns:p14="http://schemas.microsoft.com/office/powerpoint/2010/main" xmlns="" val="2309881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smtClean="0">
                <a:latin typeface="Arial" pitchFamily="34" charset="0"/>
                <a:cs typeface="Arial" pitchFamily="34" charset="0"/>
              </a:rPr>
              <a:t>Recursos </a:t>
            </a:r>
            <a:r>
              <a:rPr lang="es-ES" sz="2800" b="1" dirty="0">
                <a:latin typeface="Arial" pitchFamily="34" charset="0"/>
                <a:cs typeface="Arial" pitchFamily="34" charset="0"/>
              </a:rPr>
              <a:t>de una </a:t>
            </a:r>
            <a:r>
              <a:rPr lang="es-ES" sz="2800" b="1" dirty="0" smtClean="0">
                <a:latin typeface="Arial" pitchFamily="34" charset="0"/>
                <a:cs typeface="Arial" pitchFamily="34" charset="0"/>
              </a:rPr>
              <a:t>empresa</a:t>
            </a:r>
            <a:endParaRPr lang="es-MX" sz="2800" b="1" dirty="0">
              <a:effectLst/>
              <a:latin typeface="Arial" pitchFamily="34" charset="0"/>
              <a:cs typeface="Arial" pitchFamily="34" charset="0"/>
            </a:endParaRPr>
          </a:p>
        </p:txBody>
      </p:sp>
      <p:sp>
        <p:nvSpPr>
          <p:cNvPr id="3" name="2 Marcador de contenido"/>
          <p:cNvSpPr>
            <a:spLocks noGrp="1"/>
          </p:cNvSpPr>
          <p:nvPr>
            <p:ph idx="1"/>
          </p:nvPr>
        </p:nvSpPr>
        <p:spPr>
          <a:xfrm>
            <a:off x="1259632" y="1893600"/>
            <a:ext cx="6821760" cy="4800600"/>
          </a:xfrm>
        </p:spPr>
        <p:txBody>
          <a:bodyPr/>
          <a:lstStyle/>
          <a:p>
            <a:pPr marL="0" indent="0">
              <a:buNone/>
            </a:pPr>
            <a:r>
              <a:rPr lang="es-ES" dirty="0">
                <a:latin typeface="Arial" pitchFamily="34" charset="0"/>
                <a:cs typeface="Arial" pitchFamily="34" charset="0"/>
              </a:rPr>
              <a:t>− Recursos Humanos.</a:t>
            </a:r>
            <a:r>
              <a:rPr lang="es-MX" dirty="0">
                <a:latin typeface="Arial" pitchFamily="34" charset="0"/>
                <a:cs typeface="Arial" pitchFamily="34" charset="0"/>
              </a:rPr>
              <a:t/>
            </a:r>
            <a:br>
              <a:rPr lang="es-MX" dirty="0">
                <a:latin typeface="Arial" pitchFamily="34" charset="0"/>
                <a:cs typeface="Arial" pitchFamily="34" charset="0"/>
              </a:rPr>
            </a:br>
            <a:r>
              <a:rPr lang="es-ES" dirty="0">
                <a:latin typeface="Arial" pitchFamily="34" charset="0"/>
                <a:cs typeface="Arial" pitchFamily="34" charset="0"/>
              </a:rPr>
              <a:t>− Recursos Financieros.</a:t>
            </a:r>
            <a:r>
              <a:rPr lang="es-MX" dirty="0">
                <a:latin typeface="Arial" pitchFamily="34" charset="0"/>
                <a:cs typeface="Arial" pitchFamily="34" charset="0"/>
              </a:rPr>
              <a:t/>
            </a:r>
            <a:br>
              <a:rPr lang="es-MX" dirty="0">
                <a:latin typeface="Arial" pitchFamily="34" charset="0"/>
                <a:cs typeface="Arial" pitchFamily="34" charset="0"/>
              </a:rPr>
            </a:br>
            <a:r>
              <a:rPr lang="es-ES" dirty="0">
                <a:latin typeface="Arial" pitchFamily="34" charset="0"/>
                <a:cs typeface="Arial" pitchFamily="34" charset="0"/>
              </a:rPr>
              <a:t>− Recursos Materiales.</a:t>
            </a:r>
            <a:r>
              <a:rPr lang="es-MX" dirty="0">
                <a:latin typeface="Arial" pitchFamily="34" charset="0"/>
                <a:cs typeface="Arial" pitchFamily="34" charset="0"/>
              </a:rPr>
              <a:t/>
            </a:r>
            <a:br>
              <a:rPr lang="es-MX" dirty="0">
                <a:latin typeface="Arial" pitchFamily="34" charset="0"/>
                <a:cs typeface="Arial" pitchFamily="34" charset="0"/>
              </a:rPr>
            </a:br>
            <a:r>
              <a:rPr lang="es-ES" dirty="0">
                <a:latin typeface="Arial" pitchFamily="34" charset="0"/>
                <a:cs typeface="Arial" pitchFamily="34" charset="0"/>
              </a:rPr>
              <a:t>− Recursos Mercadológicos.</a:t>
            </a:r>
            <a:r>
              <a:rPr lang="es-MX" dirty="0">
                <a:latin typeface="Arial" pitchFamily="34" charset="0"/>
                <a:cs typeface="Arial" pitchFamily="34" charset="0"/>
              </a:rPr>
              <a:t/>
            </a:r>
            <a:br>
              <a:rPr lang="es-MX" dirty="0">
                <a:latin typeface="Arial" pitchFamily="34" charset="0"/>
                <a:cs typeface="Arial" pitchFamily="34" charset="0"/>
              </a:rPr>
            </a:br>
            <a:r>
              <a:rPr lang="es-ES" dirty="0">
                <a:latin typeface="Arial" pitchFamily="34" charset="0"/>
                <a:cs typeface="Arial" pitchFamily="34" charset="0"/>
              </a:rPr>
              <a:t>− Recursos Tecnológicos.</a:t>
            </a:r>
            <a:endParaRPr lang="es-MX" dirty="0">
              <a:latin typeface="Arial" pitchFamily="34" charset="0"/>
              <a:cs typeface="Arial" pitchFamily="34" charset="0"/>
            </a:endParaRPr>
          </a:p>
        </p:txBody>
      </p:sp>
      <p:pic>
        <p:nvPicPr>
          <p:cNvPr id="2050" name="Picture 2" descr="https://encrypted-tbn2.gstatic.com/images?q=tbn:ANd9GcRSlC2Z6NMFjPFQUVfasuoJ70t-PjKAs7fEvVYVgJVwRf7J02v_DE5hhe3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77955" y="1484784"/>
            <a:ext cx="2171094" cy="21602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data:image/jpeg;base64,/9j/4AAQSkZJRgABAQAAAQABAAD/2wCEAAkGBxQSEhUUExQWFhUXGBgZGRcXGB0cHxwcGxgeGBsXHB0ZHCghGhwlHBgYITEhJSkrLi4uGB8zODMsNygtLisBCgoKDg0OGxAQGzAkICQ0LC4tLzQvLC8wNDIvLzAsLC8uLDQsLC8sNCwvLCwsLDQtLDQsLCwsLCwsLCwsLCwsLP/AABEIAKgBDgMBEQACEQEDEQH/xAAcAAABBQEBAQAAAAAAAAAAAAAAAwQFBgcIAgH/xABFEAACAQIDBQUGAwQIBQUBAAABAgMAEQQSIQUGMUFRBxNhcYEiMkKRobEUUsEjYnKCCDNTkqKy0fAVFmPh8SREc8LSQ//EABsBAQADAQEBAQAAAAAAAAAAAAACAwQFAQYH/8QAPREAAgECBAMECAUCBAcAAAAAAAECAxEEEiExQVFhBRNxgSIykaGxwdHwFDNCUuEVIwYkgvFDU3KSosLi/9oADAMBAAIRAxEAPwDcaAKAKAKAKAKAKAQxWMjjF5HRB+8wH3qUYSlsrkZTjHd2IiffHBJxxCH+G5+wq9YSs/0lEsZQX6kIf894H+1/wt/pUvwNbkQ/H0P3DrDb2YN+GIj9Tb71CWFrR3iyyOLoy2kiXhnVxdGDDqpBHzFUNNaMvUk9UKV4ehQBQBQBQBQFT7Qt5WwkOWIgTP7pIvlF9WtzoB1uXtibExEzKAykDMOBuL28wCL+dAWKgCgCgGuM2jFELySIg/eYCoynGO7LqWHq1XanFvwQ32VtyDElhE4YqbEcD52OtvGowqxnsy3E4GvhknUjZMkqsMgUAUAUAUAUAw2ttqDCqGxEqRA8M7AX8utAJbK3hwuJ0gnjkPRWF/lx5UBKUAUAUAUAUAUBU94d/MPh7qn7aTop9kHxb/S9baOBqVNXojDXx9OnotWUyTejaGObJACv7sItbzc8PmK3rDYeirz9/wBDnvFYiu8sPd9R/gOzWaQ5sTMFJ4ge23qxNvvVc+0YR0hH5FkOzJy1qS+ZYMJ2c4NPe7yT+JrfRQKyy7QrPayNcezaK3uyTj3PwS/+3T1ufuapeLrP9RcsHQX6UfJdzcE3/t0HlcfY16sZWX6g8HQf6UMG3Aw6nNC80DdY3/1vVn4+o1aaT8UVf0+mneDcfBi4g2hh/dkjxaD4XHdv6MLg+tRzYepunH3ollxFPZqXuY/2ZvBHK3dsGhm/spRZvNeTjxFV1KEorMtVzRbTxEZPK9Hyf3qS9UF4UAUB5kkCi5IA8aAom392/wAXL3wZi491W90jl6Dj6UBctl4BYIljXlxPU8z86Ad0AUBWN/dr9zhmRS4eSygqpNgzWOo0Bte1+dZ8TUywtzOx2LhO+xCk7Wjrq1wV9viZniMT3TTSRxsrxlcssrmRlHAIBYrfjxOl65zeVtpariz7GFLvYwhOV4yveMVZPrwdjxFjcRhxFiFYuZXch+RYGzC1uvzudKKU4WkuJKVDD4jPQkrKKSt0tp9+817dfbq4yESAZXHsyIeKsOI8uYrqUaqqRufB9o4GWDrOD1W6fNExVpgCgCgCgGm1seuHhkmbVY1LEeXKgOaO0/fH/ik0LiJ4lSMgK5FzmN8wty0tQETutC/f5kNjGjvr4Cw1GoNyLGgOscACIkzG5yrcnrbWgF6AKAKA5u7X+0HEzYuTDQyNFBEchCEqXYcSxGtr6AUBnuE23iIgRHPKoPFQ7WPmL2NShJxd0RnBTWV7G4dlu6X43DJisVorE5Y10zAG2ZjyB6CuhLtGeSyWvM50ezIZ7t6cEaBtDePBYFe7BUEf/wA4gCfW3A+dZY0K9Z3s31ZoniaFBZfciJG39o4rXDYXukPB5TYnx1t9K9lhIR/Mq26RV/e/oUrEYip+XCy5s+ru7tGTWXFIvgAW/UCqXQwfFSl4yZJUcTL1ppeQ3xeyVh/rdowhr2syJe/rIDVbw+Cf/C97Jfhqn7/d/J42YY5WyRYqCRvyqzRt6auD8qongMJL1c0fB3JKjUXFP3fUm1wuLj9128m9r666fKs8sLiKf5VTN4k0poWi3heM5cRGVP5h97c/Q1XHHzg8teNiSqNaSRJukGLjsQsi+PEH7qa6dDEJ+lTkSlGFRWeo1jWXDcS00HjrIny/rF/xedaG41Oj9z+nwIJSp9V719fiSsMyuoZSGUi4I1BFUtNOzLk01dCleHpz32z74NicQcLE37GMgGx95xxN+nL0oBfsb3wmixC4OTPNFKcqkm5ja2p11yED0oDY9r704XDXEkq5h8Cm7fIcPWqp1oQ3ZvwvZmKxOtODtz4FXn7Q+80hADHgAMzeZJIRfmfrWZ4u+kTtQ/w9k1qvT2L5tlb3h3jxLi6lwtuPeX/yBVA+fnWerWmzsYHs7Cwdna/h9bv4EBLNnjC3TMT7TvKS2h8dAPKqG7q3zOpGGSblrbglFJffiONj7OMsM4YyjImeNQDkYg3IJ4dbVKEM0Xfy5FWKxKpVabiou7tJ6Zlc0vdnYSS7LhicakFwejEm3pyPUV0KVJSopM+P7Qx06Xac6kXpovLQpWxpZtm4pnZSFDZZU5FfzKTxsNR1FZKblRnd+Z9Fi4Ue0sMoRetrxfXk/HZmxYadZEV0IZWAII5g11U01dHwFSnKnJwkrNCtekAoAoCpdqWL7vZ0vViq/NhQHNW3pc09uSqiD0UX+pNAWHs/w2eR/FoI/wC/ML/RTQHUAFqA+0AUA12nj0gjaWQ2VRc/oB1JqdOEpyUY7kKlSNOLlLZHIW+0ufHTyWsJHLgE30bWp16XdTykKFZVYKZB1SXHQ/ZRg8XitmQx98IsOpcZo/6xvaN1v8AF7VqpzpU4p2zS9yMlSFWrJq+WPvf0NC2RuthcN/VxAt+dvabzueHpUKuJq1PWZOlhaVL1UTVUGggt8p5kw5MIbj7RQXYLY3It42F7G170BA7j7GwEiZxlmmOr95qVvyAPEDhm1vQC238OkmLhw8EUavGRI7hQMvHKNBwtdj1sBz0AutAJYnDrIuV1DDxqE6cZq0lc8aT3KxtDY0mHPe4djYcRzH/6FcmthJ0H3lF6fftKJQcdYknsTbom9l7LJ9D5ePhWrCY1VfRlo/iThUzaMcyR9yxdD7LG7p483Xoeo5+fHp5sytL2nuXK7x9hWO07fBcHg3yE97ICieBI1b0FVlhzhPHZFlLqxkznKDdlymxLjle+nWgLXuns+aNTKD3NxbO5toeOXmSdNBWLE1JXyxdlxZ9R2LgqGXva0c8n6sd/N8vMm8Ju5LOw7tWI+J3BUX8L6tWOOHlN6e0+ir9sUMNF940nwind+fBF43d3CW15pSNbZY1C382YE/K1a4YO3rP2HzuK/wASOelKHnJ39ysi3YbdXCpb9lntwMhLkeWYm1aFQguBx6nauKn+q3gkvgPl2VADcQxg9cg/0qfdx5Gd4qu1ZzftY7Ci1radKmUXd7nyOMKAFAAHACvLWEpOTu9yH3h2IJ1JABbLlIPB1/KehHENyPhVVWnmRvwONdCSTel79U+f1XFFP3X2odn4j8HKT3LvaPP7yMeTcsp6jTnWWjPupZHtwO/2jhV2hQ/FU/XivSts1043XU0qugfIBQBQGYdueOywQRD45LnyUGgOf2fM5J5kmgNK7I8Jmki/exI+UcTN97UB0LQBQBQGM9oe8/4iUorWgiJ1vozDi56jkP8AvXcwlBUYZ5bv3HAxmIdaeSGy97MS25jhNKXA04DyHOuXiayq1HJHXwtF0qai9xtg8G8rBI1ZmJAsoJ4m3Ks5oOxt1tipg8LFCiKmVRmyi12t7TeZNAS1AFAFAUveTArBjMJNEMjSSBHtoDdluSOuUsP/ABQDnabfhtpRSn+rxK90x6SL7nzBA/loCyYrGRxDNJIiDq7BR8yaATTaMbKGRg6sLgrqCOoPAigEZNo9B86AiThkzFsoBJvp18OlULDUlLMo6kckb3se5JbAknhqTV5I597Qd4TjcWcp/ZR+ynTTi3rQDfc7d58diQirdVszE8AB7oPrqa8le2hZRUHNd56vHn5G7bH3ThiId/2sn5n4L4KvACqYYeKeaWrOlie16tSHdUlkhyXHxfEsKgDoKvOSelcdaAkZZlVczMFUakkgAeprxtLclGEpu0VdlR2x2hQRMEhVsQxNvY4dNDb2tdNKyzxcYu0dTu4X/D1erFyqtQXXf2cPMr//ADtiMVIIow6F2CKYwBa+l2Zr8PADnVH4mc3ZHV/omHwsHUqNOyu7v4JW3NNwsRRFUsWIABY8SepropWVj46pNSm5JWvwEcftBIQM51PuqNWbwAGpryU1Hcso4edZ+itFu+C8WVDbOOfFrlZUjha6A5RJI5/LFyzeIuBY61kqSdRW2Xv8jvYShDCSzRblNa72iusunR2b5Fu2PE6QRrJq4QA31Og59TWqCaikzhYqcJ1pShs27DypmcKAwzt8xv8A6mFOSRs3q2lAZDCKA2rsYwmuGPRcRKfVhGPuaA2egCgKN2u73/8ADsEchHfTXSMeFvab0B+ZFWU2k8z4FdROSyricyY/a0s2jtp+UaCp1cTUq+syujhaVL1UMKoNBN7obzzbOxAxEFiQLMrXysp4g2P15UB1fuhvCm0MJHiY9A41X8rDRl9DQEzQHwmgKjvh2i4TZziOYu0hUMFRb6EkcTpyNAZvt7taGLGaGDJ+HIlUu18xBtYgWsOfGgKlje0/G4qRO/de6DAlFXKPO/HS9AVreGaUzOJJXl19lnYklTqCb+FAbp2Q7T77ZkYJ9qJmiP8ALZl/wstAXO9AGlAUHta3n/Dwfh4zaSYG/UJwJ9aAxVE4AAkm2g5k8F9TQHQfZ1u1+CwoBH7WT25D4kaL5AUBbAhoD0IqAhNs7wLE/cwr32IPCNeXixHuiqKldReWOr5HWwXZcq0O+rPJT/c+PhzHGzd22nyy49zK44QjSJLfu/EfE1GNFy9Ko79OBZV7ThRTpYKOVfufrPz4eRQt/cQ34pnW8YRlSK3sghPeZf5idaw4lvPfbkfU9i04/hlCXpXTcuO+1/I89npllx0FySkeewPAAKdAB/EKYXNKouh7253VLBVLbyt8f4NS25t5ICIwymVhcKTwH5iBqfADU10qlVR04nxeDwE66ztPIuPyXDxvoiBwWz8TiWLMpjQ8Xl999bn9mLZE6JcfvXqiMJz1enj9Dp1cRhcMssXma4R2X+ri+b/7bFowGyki11Z7Wztxt0FtFHgABWmNNROLWxU6umy5L71fVj+pmYKAKA507bsTmxjj94AeSqAfrf5UBnUXAmgOhuyXCZSR/Z4aFfJnLSt/mA9KA0qgCgOZu3za5m2l3fwQIEHmdW+th6VOcXFK/iQhJSbt4Ga1AmFAFAbt/Rt2uSuJwpPArKv8wysPL2VPrQG1vwoCJfGDoaAxDt5wZM0U9tCuT/fkf81AZ1sYX74f9CQ/K1qAjqAlp17+ASfHFZX8VJ9lvMaj/wAUBovYJjfaxMB5hJFHldW+hHyoDYxHQDfaeLTDxPLIbKgJP+lAc2bwbXbGYiSd+Z0HQfCtATe7OyTFImIlykoFlWM87/EbHkOVZ61dQWm52OzuyamIn/cTUefXgjftlY1Z0zLoeaniOnoeIPOrYTU1cwYrCyoTyvbg/v3j8LUzMV3eja7qy4XDa4iXn/ZqdC56VmrVXfJDd+47PZmCpyi8Vify4/8Ak+Q+3e2AmFTT25G1eQ8WPPXkKnSoqmuvMzY/tGpi566RW0Vsifwp0I8auOeZj2jiSfFKkUcjmMZcqxsQb2YnNa1r2HpXNxV5Tslsfbdg93QwrnUklm1u2uGm3hqL7mbFx0QIESxG7hXkF8ofLdrA+0fYAA0r2hTqx4WK+1sbgKru5uS0ulxtey203d2XPYu7MWHYyEtLO2rTSasfLko8q106MYO+75nz2L7Tq4iKpr0YLaK2/km6uOcFAFAFAFAZN2mbp4VsVFIyuzyZsylzlso5Dlc+NARabhYKaNR3RjY/FGxB49DcGgNA7PNhnDRykyGXO+jMAGyqMoBtoeHEUBbaA8TyhFZjwUEnyAvXqV3Y8bsrnH+++PM2JZjx1J82OY/etmOa7xRXBWMWAT7vO/1O5X6xG4KAKAvnYrtn8NtSIE2Wa8R8293/ABW+dAdT0BXplszDxNAVLtR2Ys+zZ7+9GveKfFeXrwoDFdytkvLiUjaOTu5bxsyi2UPoW9qw040BZtpdkGJScpEe8iOqvw/lbgAR560BdML2WRfgUw7G0hfPI4JF/wB3TiAAB8zzoCf3S3Fw+AYvFcsVyk25etyeHWgLUEoDGe2jejO4wcR9lbGS3NuS+lAVfcfdKTHvIE0WFcxPJn+FPW1QnfK8u5fhXTVeDq+rdX8CTfESRsM2jJdSOBGuq+VcNyknrwP1SNKlUj6OqlZ9OjLZubtoqETOveL/AFZJtmW92gfoeJQngT00rXh6trK+vD6fQ4Ha+BUnKeV5X63R8Jr/ANlx8dTTYMajRd6D7OUsb8rcQfEWNdJTTjmPiZ4ecKvdPe9vbsQW5WELq+MfWTEEkX+GMGygdNNaow8bp1Hu/gdXtmsoSjhIerTVvGXFlntWk4gpBx8xQDmgCgCgGbbRXWwZrX90X4cbdfS9Wd3zaRV3q4JscYedXUMpuDzqEouLsycZKSuhSvCQUAUBkXarvJDBjo0kLXWG/srf32I5fwmgPOx98ME5VRLlPAZ1KjQX4kWoDUNgrbDx87i9x46/rQD+gIneybJg8Q3/AE2+ot+tXYZXqxXUoxLtRk+hyFt6MrPJf81/Q8Klik1WlcjhGnRjYj6zmkKAKAe7ElyYmBvyyxn5ODQHa1AQm0FtIfGxoBtNArqUcZlbQg86A+4TAxx+5Gi+SgUA8UUB7AoD0BQEBvxvAuBwjyE2cgrGOrW0PpxoDm2MSTyX1eSRrKOJLGgOlNyd3k2fg1jt7ds8rdWtc/Lh6UBXd/NhLKoxsC5iv9YoHG3xEdRz8LVgxdC/px8z6z/D/ajX+Vqy0fqvl08ypSQRSr3uV0JF2jHBjwLxnhobXU9axtRkr/fkfRxqVqUu6unwT5cbS8Vsx/sHaWIXD4nCojOHB11umaysTyF+nPWraMp5ZU0r3MfaGHwvfUsXUko5beDtqjUd283cKCLAWVfIAD73rqRVkkfA15upUlN8WyUtUioAbEHxoB1QEedsR5iq5nKmzFFJAI4i/M+AvVqoy3eniyt1F4nnamIzYdzGb3UgW8uHga8UHGaUg5ZoNxFsDlMMfCxRbfKlRPOzyk13cfAbbNOWaVeTBZLeJurW88oPmaPWCfLQR0qNc9SVqstCgCgOXu17F97tjEfuGOP+6gv9SaAh4Y7xgc3LW9SEH60B1dsjDCKCKMaBURfkoFAO6AhN9R/6HEf/ABmtGF/Oj4mfF/kS8DmTfPBXCygcNG8uR/31rf2jSulNeZz+za1m6b8ipVyDsBQBQHpGIII4jUUB2BuDt38dgIJyQWZQHt+ddG+tAPNrr7SnqPt/5oBmtALLQCyigFAKA+SyBFLMbKoJJ6AC5NAc7dou9B2liQI9IE9lb8LX1kPhz9KAtvYzukGdsbIPYQlYL6Xtxkt9BQGxsoIseBoCEwkbQy92QTG/C/PTj8uNAnbVDaTcuC7hWkSNzdo1IA1420uARoRWZ4aOttuR2Y9uV7RcknJbSe/S/OwpidkJDGkOHjyqTc25kcMx5nxNXQpxgrRRzsTi62Jnnqyu/vbkTuGhCIFHIVMzilAeX4GgIbeHbSgiBZMhYAyMASyqfhQKCS7crDQXPStWHouXptXXDq/ouPsKK1RL0b2HGCxQdMuFVe6T2cxvxHEBdDpzJ51mqubm77mynClCCcr67JcuojsjFiRp1PHMp04EABWZTz1Bv0N6lKUrRjLdfDgQdKKvOm7xengxtuzEJs4f2u5yxoDwAA425knifCtVeTik4/q1ZzqEYzk1JXy6IVwmIEWLKMQqd2SLngDqRc8gVa3hVM2nRc3w3LYJquoLitPvyJFsbNLrAgCf2knP+FdDbxNqwZqlT1NFzf0+p0csIetq+S+o4wOLYt3clswGYMugYXtwPAg8RXtOcszhPdceaPKkI2U4bfAes1gT0q8pOQt4MX32NxEv5pZD8jb9KAnN28H3mLwkPV4gR694foKA6iFAFAMNvYfvMNMn5o3A88pt9asoyy1IvqVVo5qcl0Oad558uHb96w+ddvHSy0X1OFgIZqy6alBrgH0QUAUAUBuX9HHb39fg2PSWMfRwP8JoDY9rJdQehoCNWgFkoBZKAUFAZt2yb09zD+EjPtyj2yOSdP5tfSgMq3c2VJiZUw8fvSkBtPdQHU38r+OlAdG7JOHwsS4dGssQC63PDjrzoCThxCv7rA+RoCM2jtJs/dxC7dbc+gv96ATXA4m1+9semY0AJj5YWCzC68Mw+9+dASeKxqRqGY6HhbW9AR3/ABpnNo4yfP8A7UBLoSQLixtqKAiZUihkaUxku4AL9LWAGugJ6+AqrE4urSppKN4rUqahGWZ8ePD+Cu7L2yhzRo5j7xmQlQWayyOWYBQbsQQt/Wq6GPhlUJQlda7c+HP3HQxGEq1KrdP9sddraddPAsELR99CsVsgjlQAaW91rEHUHS+vWrO/jUqb68SKpSp0pRa5Mj9mY0YfFYkNqGsVUDnx9PfrVia8I0IX3OdhqE5YidtvtkZjnM2KjeWwjzZSo0IHyuTdvPXgKz0cJVxEW6rst1H72+PgMT2pQw0l3UW+EpWbS8+PloXtsVFFGtj7NgEC3YnoAOJNeSlGmrP2GqF6vpR1vrcR2ZA5ZpZBlLaKnHKt762+Inpw0qNOMsznLjw5InOSsoRPu8eK7rC4iQ/BFI3yUmrio5CwYLHXifuT/rQGldl+G7zbEXSMSv8A3U7tfqb+lAdCUAUAUByv2qYY4ec4e1gruR/D8P0NdLG1s9OHXU5mBo5Ks+mhRK5p0woAoAoDWOw/A91tWMHMHOGkZgRoLlcpU/ECKA6C2iPYPpQEStAKrQCy0Az27tZMJA80h9lFJt1PICgOaNrbRkxU0k8tyWNz0HRfLlQG0dkG6/4eD8TKv7Wbhfiqch68aAvc+z43N2QX6i4P0oBsuzFiJkUt7IY29KAb7txXDueJNv1P3FASpxiWJzrYGx159KAQx4WWFiCCLEg+IoBvsYCSEBwDYkC/+/GgJKONVFlAA8BQHq9ARO3oHeCRYzZiLX04X148NL61ODpqX9z1eJVWV6bRWtz2iw0mKEhU5LLdVuSSzH2QNSTpWWhPvJtZr8m31Ov3TnhaUI8lfySSfsA46RtoJlURZlYC9mI9lhc2NibAaAnzqFSVGVdRpu7W7+Xn15FsYQhhZfqt5cvMThZ/xgQ3LG0bOouTcXzrc+ybfLXpXQw9Cn3Tq7u7tfhZ216/aPn+1qzhXp0aT9Ga4brV3T5abdNdyR3wniTu1jOsRDADUC2ttOJuAfTWsn49U5uEPSlLReP3/JfUwkFSUqryQj8BxsjZs7kTOoGpZM1zYE3ByqdBe5tfnwqudGbq5nurb87alOHrVu6yQioxu997NtrThp5lpws5OjWvxuOBHUX4eVWxk75XuThN5sslqVTtgxndbJxOti4VB/MwH2vVhac27GS8ifxX+Wv6UBrfYThM2JxMx+FFUHxZix+woDaqAKAKAx7ts3USWWLEEH2lKMQeY1F/MX/u10MJShWi4S3WxzsZVqUJKcNnuZPvJsmGKAFEs2YDNc8LG4Nz5fKp43DQpwUoIhgcVOpNxmyq1zDqBQFo7Nt348fj48PLmyMHJymx0UkfW1AdP7A3Ww+Eysi3kWJIu8bVsiXsPDjrbjQEti1ujeVAQy0AstAKrQGKdsO9HfzDCxn9nEfbtzfpx4DTlxoCI7Ot1zjcUoYfsYrNL4m9wnrbh50B0QigAAaAaAUB7FAJ4iVQDnIAOmvjQENsqTupTGT7JOh+x9eFAI7QwS9+qDg9ifC5N/saAdbTlWKMQx8W0t4E/rQDrZxVFEeYZhxF+ZoB5moD5moDydaNXBmEMCwbSnEtsuhB1twuCVBsQAeenhXNsqUu6UMyeiW7NuMrujgqLg1GLdnouv0Hu09tQJPhnS90JXKAQGuw59LMTWtUVDJay5pWuvGxDDYrPhsQ7ba8bPR2sJSxTS+1HmeVnLZgcoWwNlHIErw1v5VbWbrWUbQg9LtvXqkt1fnZeJzcFhpwj3tRek9bNel87X57pacBs7NlCLHI7sLNcgD+HKuthxIrRguzqdB5pT157LyZjrN4+plzt5d0laK82/ndssGF2xi0RbQmwOXvHc8h0JselhUXh8NeUpVXe/2rbaHTpRpU4WlO9tLiuBl2pKTIEjjB0W9uBIubXPG16uhLBStJXf35E49xJ51cq3bmJo8HEsuIZ+8kHsZVC3UFr3C3+tVTqRasope36hyT2Rkmxxa7flRj6nQfeqiJu/YVgsuCkk5ySsPRAF+96A0mgCgCgI7b+ylxUDwt8Q0PRhwPzq2jVdKakiqtSVWDgznTe3BMsU0cgs6cR0Kmu1irToNrxOFhL08Qk99jOK4B9EFAaf8A0e8Jn2kz/wBnEx+ZAoDpSgPEw9k+R+1AQi0AqpoBntvaAghZzxtYeZoDF8buuJA00ZYSO4SJPe7yUn2hduQHE+NAa7uPu4uAwqxaZ29qRurEfYcKAsN6ATxKllIVspPA9KAjY9igm7uW/wB9TQH3bOHARWXQpYDy6fOgGU+PBlEoX3VtYkcddfrQDzY8Nx3rasxOp5UB62hs4OSwNm+hP6UAlgsY6sI5ePI/74+dASeagPSGgKNv5st2xMUiAEMhBubWZbe14nL/AJRUHDNdRdm0/Pp5nuMqUv6dU73eLi4+LdrdPHhcgdt4K0Ecue/7QAL4kgG99RpYjwquMYNqcEvRazWXt9q9rKuzsbUr5u8ss0WrXa2T0S/c93wtsTku13WEQuoTLzUj2j72YjQhs1rcia8rOVeq5v8AJWv/AM/6eKWpTj60qVOHdyvKasuny14e1kfh9sJGy692rAAvYlr3J058dDbpU40/x1HIlbK7q99rcHwfutpctp9lYmlRyRstbuV99PaunTiTp3lwirZRK7DQyFfc6qgJsD0t6mtMezK+VJWv1exZTwOW3MkI99AAqx4aZhl0vb9LkmtEMBGEVFzRo7lcWZf257XkmOESSLuvZaQLmudTlFxYWPHSqKsYRlaLuVSSTsiiYIWjc/wL9c36CqiJ0l2XYTutl4VeZVnPm7s//wBqAtVAFAFAFAZn20bs95hZcVGPbRD3g/Mo+LzH28q10sRlpypvZ7GOths1WNSO63OaKyGwKA2X+jdgicRiZfhVFTzLEnTyA+ory6vYG/V6D4w0oCBFAKA0BQu0fHlnSBGsban8t+LnyH1oB9uTshm7ueUEJEgTDo3EA+9K37zE8eNAXbNQBmoAzUAZqAi9uhiosLgXJPSgIMLfh9KAs+E0RRw0FAK5qA8k0AZqAUhNARu9eHZsOWQAvGQ4B4EcGB/lJ+VVVoOUNPdv1t1a0Pf7bi41XaL4724ptaXSer6XKDJs/EOys6MubVibHRCGsAD4a+F+NYa0614qgvR4R01535+bPKGGoYNylWqRlJqSja+js9btK3ottdbExsv8KwdsQueQ6Lm1Fhre590foPGtM+1IYeDvNuV9UufJLbTa/M53Z+GlTlKSTs0squ3pts+LtfomhxhtgYaSQK8MYSSxQr15HMNRrp8utY6FfEylF15ySleyzc9l8juU6lVQunqt0x3NulLhzfCS5Nb5W90+ZAtc9SvrXQcJr1ZGlY6lV0xEL9Vv9+ZJbK2tiMt5IVksSr90csisPeBR9DbTVWNwbgV7GUraoqrYeipWjK3FX2ae1mvmlYxLtn2ouI2n7N8qRotmBBB1ZgQdQdasTvqYpwcHlZW4kvGiji7n9FH3r0idXbHw3dQRRj4UVfkooB5QBQBQBQEDv4t9nYsf9CT/ACmgOOqAKA6R7Ddmw/8ADFsw71neRspsyk+yvj7qjwqNbD3Scl4P+StShNtJ6o0Hv5YvfXvF/Og9ofxLz8x8qz56tP1lmXNb+a+h7drfUcYfHxv7ri/TgfkdathWpz2Z6pJkVILE+Zq0kfHewJPIE/KgKRsnd98RiXnxA/Zkj2T8ViSF/h1uevCgL4NOFAfc1AGagPmagDNQHkm9AIrCie0AB4143bc8lJRV3ohQv40ug5Jatnx3AFzoKNpas8nOMFeTshF8Yo5/Fl01sfHpUHVivgZ542jDjxy6a69eQQ4oMSBxHH52pCqpNrkKGLhWm4Ldb+2w7gNWGoc2uCDwItRO2x5KKkmnxKkYAZWjZbuvAWsrC2uYngLa6dDWF5o03WjaTTaas9OevDy95zoqMsX3NXVK2RcL2tfrtx5ETj9nRrNcIJEBs2hCBhxVG4kgHiOHpaq1hFhZwlV9WftV+PPr11O7GVfJeE7SWvO65NcbrT2Dn/lwAGXDPIhAuYm1/eFiPK99eFW4nAyUGk72bs1x+j/3NX9RjVjFySafH6+HIm8Bt3EmP20Rl4d4QQL8ycl7DnqBepYetKdNN78SmeHot6N+Gn8E9saJO70dZCxLMwtqT9tLD0rRBWRnxE3KVmrJKyXRHMe/2I7zauLa9wJCAT0VQv6VMoHO7WE7zGYKLq8d/Vs5+lAdS0AUAUAUAUBFb14fvMFiUHxQyD/CaA4xoBTDwl3VF95iFHmTYUBsD7MxOzmQEPEygBXU6G3RhofKvoqLpVaaitUfNVlVpVHJ6PmXTYnaWQAuKjzfvx2v5lT+hrHV7N4035M20e03tUXmi34XaGCxgBVo3PQ6MPnZhXJxGB/5kPP+Towq0quzTPMseUlRwGgrxKysi8TmiDjK2oPEV6BQGgPt6A8s4HE2868bS3IynGHrOwhJjVDhNST05edVutFTUOJkqY6nCvGhq5Plw8RvjNqBTZRmI4+FVVcSou0dTJjO14UZZKazNb8kAx5L2t7JFwdb8PHxoq7crcBHtGUq1kvQaunrf7voR8uMltqx6jS3hyrNKtUtucarjsWoq83zWlvvrfQVQERlmJYScb8uhvxqauqeaWqZpgpRwzqVW5Rqb34cnff706ozOZBe59hbkctOY8/0quTdRb7Iy1qk8VDMpP0I3a4acV4/LwFP2j6lSwIsengfTjpU/wC5LVq5d/m6+ri5Jqz5dH5buwS4KWxuAeGt/wAvTxNJUKuun2j2r2fjGpXSe3H9u1lzY9wELK2oOqgm/wCbnWijCUXrxXvOp2fQq0ql5J2lFN/9XEkoTrWk647Q0BR9+fxBnCRqzLlD3S4IUGzLceI48QGtY1twtOLWeb02s9n4/Q0U8Jh6yUpO043yt7X4f7DzZmOTHQmOMRxd3oY7arl4ZTexHK9YsfhK801Np5uOpZUhLDSz1Hfm+HXwJDc9czSC4ZYxkv8AmObNfyHC/W9KbcKaoz9eO/VW0fnt5GKmlkc4+rJtx6c/fdroSqIFxIH51INtNU91tP3Tb+UVml6FZNfqTXs1Ll6VN34fM943ZMXtSMBcAksPZJAHMra/rV7imI16kVa+ntOTp3zzSsPidrerG1SK27u7L92Y4USbZi6RB2/ux5B/moeHRFAFAFAFAFAN9oi8Un8Df5TQHElAW/sn2X+I2phlIBVW7xgeia/e1AdX4nDJIpWRVdTxVgCPka9jJxd0yMoqStJXKjtbs5w0lzEWhbw9pf7p/Qit1PtCpH1tTDV7OpS9XQqmN7OcWhuhjkHUNlPyb/WtsO0KT3ujDPs2sn6NmXDYsDxwRpKCHVQGBNzfzrk4hqVSTjsdjDqUaUVLcVxs2XL51jrTy2M2Or91lvzGuMxzfDbLwB5nrbyNUVa8/wBOxz8Z2jWTvStl2T4vnbwZ4ixRTMGYsbC1+vOoxquF1J3KqWMnh3OFSTk9LX58Ru+GOZUY3uMxPHl41W6bzKLfUyVMJU72FGcr31b34fe/wPuBms+Zr2CkXJ6cvlXtGdpZpcj3A4jJW72peyTV2+XDlt9RRdnM5Y8AeF/+3KpLDym29uRdHsurXlOb9FPa/wB7C8uziIwq6tcXNWSwzUMsdzVV7KlHDqnT1ldXex7xGz82QX0AIPrzHrUp4fNZF2I7MdTu0nok0/PivMcphVCBDqPGrVSjkyPY2wwdNUFQlqke44FUWCgX46cfPrUo04xVkiynhqNNOMYpJ76b+PMUqZeFAFAfCxGoFyOA6+FeN2VwQ2M29iFlWKOFS3F/eYJpe2YhQT4WqU50VQdSMtXpFaXb221atxNFGknFuppyJLZe8MTXjxH7ORRrm0B0vofhNuR+teUoznC+9m07c07EquFlFZo6orcuxhtCSWSFe6QaCW2rW6gakk8xqBbrXTjUeHilPV8i2FdQjkrJTjydn8eXXysSmAxEkREciFTEoAljsbITpmX40vztcdBxrBXw8azVSMrP70/h+R66cZRzU3o+D+XJ9PY2WjZ0Kn9qHEhYe+LWt0FuArLHD5J5ptuW2vDwXAyVJNeha3Qab643ucBipPywyH1ykD71cVHKeyI7sniw+mtAax2E4XPi8TMfhSw/na/2FAbdQBQBQBQBQDXarWglPSN/8poDiagNc/o+7aw8EuJWdooyyoUd7BuJBUMeWoNqA6FRgQCCCDwIoD1QBQERjx7Z9PtQEfjML3mUXsAbn/SqqtLPYxYzCficqvZJ3Z8kwSnLce7wFHRi7X4Cp2fRqON1pHZH38IucvzP+707qOfPxJfgqXfus1qxTuhfNYXta/hU8sb3tqXdzTz95ZX2v0ARDQWFhw0pljyPVRppJKKsttD3Uiw+0AUAAUAosDH4T8qA9LhXPwmgFV2e3UCgFF2b1b6UAw2ywiyIgLyyEqi3HS5Y9FA41Lu5ShJxdrK/34koxuKbvbOjw+H97NcFndiePE8T7KjXTlakqsa7VSMUr8kr/wAslOTkyq4zZh2lKpjBXD2OaTTM4Hsgr4NbQHTS/Sr8NJYWpVvq/R05O2vutf2GqjXlh115EpgGnwKiOwkhW+p0yDjrYEr63HiK9k41nfZnsu6xGq9GXL7++hOYTCmRxMwCjKQgBvbNYlrjTWwqqTSjlXO5nlKMafdrXW7+QkuH7mdSmgka0ijgSQSJAOAa4sbca9vni77r7sSUnVptS3js+nL6EB204vu9kTi9s5RPm4v9ARVJmOeNlCxv+VGb1tYfU0Bt/YHg8uEmk/PLYeSKB9yaA1GgCgCgCgCgEMdh+8jdL2zqy36XFr0BxzvXsQ4HFzYZnDmJsuYC17gMDa5toaAn9y+z19qRM+HxEQkQ2eKQEEA+6wIvcGx+VAbf2a7nY7AaYjG97GFyrAASq9CGbUeQFAX+gCgI/Gx+16UA3MZoBNhbiRQCRkXqKAVSMngrH0t96AXTAueNh6/6UAuuzhzJ9NKAWXBJ0oD2MOo+EfKgFAKA+0AUAUAUBXtro0c6z2LKqsjqvvBWKkSL1ylbEDWx8LHTQyzhKm3ZuzT8OHmWQs04iUWKbEsFhjPdMf2kkisqkcwqMBmc8L8B48KplglRbk55XyTT199iVsvrFhw2HWNcqAKByFUwgoqyKm77nqSIHz6ipnhGDZrRkmFsl9SoF0J65T7p/hOtWZ7+tqXd7m9dX68RzhcG2YPKwZwLCwsB5C518aOataKEqiy5YKye5mv9IfF5cFDHf35h/hBNVlJjGF0SQ+Cr8zf9KA6O7JcD3Oy8OCLFw0h/nYsPpagLhQBQBQBQBQBQFU3k7O8Bj5e+xEJMlrFlZkv55SLnxoBbdXcXB7Od3wsbKzqFYl2bQG/xHTWgLLQBQBQHwqKAAKAQbBISSVBJoBVIwOAA8hQHugCgCgCgCgCgCgCgCgCgPLoDxFAfQKA+0AUAUAUAjisJHKMsiK46MoYfWgIPGbjbPlvmwsWvGy2+1AT2GgWNFRBlVQFUDkALAUApQBQB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80" y="4941168"/>
            <a:ext cx="257175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665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Rectángulo"/>
          <p:cNvSpPr>
            <a:spLocks noChangeArrowheads="1"/>
          </p:cNvSpPr>
          <p:nvPr/>
        </p:nvSpPr>
        <p:spPr bwMode="auto">
          <a:xfrm>
            <a:off x="1547664" y="5229200"/>
            <a:ext cx="6943725" cy="923330"/>
          </a:xfrm>
          <a:prstGeom prst="rect">
            <a:avLst/>
          </a:prstGeom>
          <a:noFill/>
          <a:ln>
            <a:noFill/>
          </a:ln>
          <a:extLst/>
        </p:spPr>
        <p:txBody>
          <a:bodyPr>
            <a:spAutoFit/>
          </a:bodyPr>
          <a:lstStyle/>
          <a:p>
            <a:pPr algn="just" fontAlgn="auto">
              <a:lnSpc>
                <a:spcPct val="90000"/>
              </a:lnSpc>
              <a:spcBef>
                <a:spcPts val="0"/>
              </a:spcBef>
              <a:spcAft>
                <a:spcPts val="0"/>
              </a:spcAft>
              <a:defRPr/>
            </a:pPr>
            <a:r>
              <a:rPr lang="es-MX" sz="2000" dirty="0">
                <a:solidFill>
                  <a:srgbClr val="6A221D"/>
                </a:solidFill>
              </a:rPr>
              <a:t>La Administración es el proceso de diseñar y mantener un ambiente en el que las personas trabajen juntas para el logro de los objetivos de la organización.</a:t>
            </a:r>
            <a:endParaRPr lang="es-MX" sz="1600" dirty="0">
              <a:solidFill>
                <a:srgbClr val="6A221D"/>
              </a:solidFill>
              <a:cs typeface="Segoe"/>
            </a:endParaRPr>
          </a:p>
        </p:txBody>
      </p:sp>
      <p:sp>
        <p:nvSpPr>
          <p:cNvPr id="3" name="2 Título"/>
          <p:cNvSpPr>
            <a:spLocks noGrp="1"/>
          </p:cNvSpPr>
          <p:nvPr>
            <p:ph type="title"/>
          </p:nvPr>
        </p:nvSpPr>
        <p:spPr>
          <a:xfrm>
            <a:off x="1403648" y="1600200"/>
            <a:ext cx="7130752" cy="3352800"/>
          </a:xfrm>
        </p:spPr>
        <p:txBody>
          <a:bodyPr rtlCol="0">
            <a:normAutofit/>
          </a:bodyPr>
          <a:lstStyle/>
          <a:p>
            <a:pPr algn="just">
              <a:defRPr/>
            </a:pPr>
            <a:r>
              <a:rPr lang="es-MX" sz="2000" dirty="0">
                <a:effectLst/>
                <a:latin typeface="Arial" pitchFamily="34" charset="0"/>
                <a:cs typeface="Arial" pitchFamily="34" charset="0"/>
              </a:rPr>
              <a:t>A principios de siglo XX, la misión de las empresas privadas era exclusivamente económica. Debido en parte a las interdependencias de los grupos que componen la sociedad, en la actualidad se ha incrementado enormemente la participación social de las empresas. Y aunque originalmente se asociaba con mayor frecuencia a gobiernos, universidades, organizaciones no lucrativas, etcétera, ahora hemos de referirnos a la Administración como una disciplina </a:t>
            </a:r>
            <a:r>
              <a:rPr lang="es-MX" sz="2000" dirty="0" smtClean="0">
                <a:effectLst/>
                <a:latin typeface="Arial" pitchFamily="34" charset="0"/>
                <a:cs typeface="Arial" pitchFamily="34" charset="0"/>
              </a:rPr>
              <a:t>social de </a:t>
            </a:r>
            <a:r>
              <a:rPr lang="es-MX" sz="2000" dirty="0">
                <a:effectLst/>
                <a:latin typeface="Arial" pitchFamily="34" charset="0"/>
                <a:cs typeface="Arial" pitchFamily="34" charset="0"/>
              </a:rPr>
              <a:t>las </a:t>
            </a:r>
            <a:r>
              <a:rPr lang="es-MX" sz="2000" dirty="0" smtClean="0">
                <a:effectLst/>
                <a:latin typeface="Arial" pitchFamily="34" charset="0"/>
                <a:cs typeface="Arial" pitchFamily="34" charset="0"/>
              </a:rPr>
              <a:t>empresas. </a:t>
            </a:r>
            <a:endParaRPr lang="es-MX" sz="2400" dirty="0">
              <a:effectLst/>
              <a:latin typeface="Arial" pitchFamily="34" charset="0"/>
              <a:cs typeface="Arial" pitchFamily="34" charset="0"/>
            </a:endParaRPr>
          </a:p>
        </p:txBody>
      </p:sp>
      <p:sp>
        <p:nvSpPr>
          <p:cNvPr id="4" name="3 CuadroTexto"/>
          <p:cNvSpPr txBox="1"/>
          <p:nvPr/>
        </p:nvSpPr>
        <p:spPr>
          <a:xfrm>
            <a:off x="1403648" y="609600"/>
            <a:ext cx="7190815" cy="4247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fontAlgn="auto">
              <a:lnSpc>
                <a:spcPct val="90000"/>
              </a:lnSpc>
              <a:spcBef>
                <a:spcPts val="0"/>
              </a:spcBef>
              <a:spcAft>
                <a:spcPts val="0"/>
              </a:spcAft>
              <a:defRPr/>
            </a:pPr>
            <a:r>
              <a:rPr lang="fr-FR" sz="2400" b="1" dirty="0">
                <a:solidFill>
                  <a:srgbClr val="6A221D"/>
                </a:solidFill>
                <a:latin typeface="Arial" pitchFamily="34" charset="0"/>
                <a:cs typeface="Arial" pitchFamily="34" charset="0"/>
              </a:rPr>
              <a:t>Tema</a:t>
            </a:r>
            <a:r>
              <a:rPr lang="fr-FR" sz="2400" b="1" dirty="0" smtClean="0">
                <a:solidFill>
                  <a:srgbClr val="6A221D"/>
                </a:solidFill>
                <a:latin typeface="Arial" pitchFamily="34" charset="0"/>
                <a:cs typeface="Arial" pitchFamily="34" charset="0"/>
              </a:rPr>
              <a:t>: La </a:t>
            </a:r>
            <a:r>
              <a:rPr lang="es-MX" sz="2400" b="1" dirty="0" smtClean="0">
                <a:solidFill>
                  <a:srgbClr val="6A221D"/>
                </a:solidFill>
                <a:latin typeface="Arial" pitchFamily="34" charset="0"/>
                <a:cs typeface="Arial" pitchFamily="34" charset="0"/>
              </a:rPr>
              <a:t>Administración</a:t>
            </a:r>
            <a:r>
              <a:rPr lang="fr-FR" sz="2400" b="1" dirty="0" smtClean="0">
                <a:solidFill>
                  <a:srgbClr val="6A221D"/>
                </a:solidFill>
                <a:latin typeface="Arial" pitchFamily="34" charset="0"/>
                <a:cs typeface="Arial" pitchFamily="34" charset="0"/>
              </a:rPr>
              <a:t> </a:t>
            </a:r>
            <a:r>
              <a:rPr lang="es-MX" sz="2400" b="1" dirty="0" smtClean="0">
                <a:solidFill>
                  <a:srgbClr val="6A221D"/>
                </a:solidFill>
                <a:latin typeface="Arial" pitchFamily="34" charset="0"/>
                <a:cs typeface="Arial" pitchFamily="34" charset="0"/>
              </a:rPr>
              <a:t>como</a:t>
            </a:r>
            <a:r>
              <a:rPr lang="fr-FR" sz="2400" b="1" dirty="0" smtClean="0">
                <a:solidFill>
                  <a:srgbClr val="6A221D"/>
                </a:solidFill>
                <a:latin typeface="Arial" pitchFamily="34" charset="0"/>
                <a:cs typeface="Arial" pitchFamily="34" charset="0"/>
              </a:rPr>
              <a:t> disciplina social</a:t>
            </a:r>
            <a:endParaRPr lang="fr-FR" sz="2400" b="1" dirty="0">
              <a:solidFill>
                <a:srgbClr val="6A221D"/>
              </a:solidFill>
              <a:latin typeface="Arial" pitchFamily="34" charset="0"/>
              <a:cs typeface="Arial" pitchFamily="34" charset="0"/>
            </a:endParaRPr>
          </a:p>
        </p:txBody>
      </p:sp>
    </p:spTree>
    <p:extLst>
      <p:ext uri="{BB962C8B-B14F-4D97-AF65-F5344CB8AC3E}">
        <p14:creationId xmlns:p14="http://schemas.microsoft.com/office/powerpoint/2010/main" xmlns="" val="3106749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0"/>
            <a:ext cx="8229600" cy="1399032"/>
          </a:xfrm>
        </p:spPr>
        <p:txBody>
          <a:bodyPr>
            <a:normAutofit/>
          </a:bodyPr>
          <a:lstStyle/>
          <a:p>
            <a:pPr algn="l"/>
            <a:r>
              <a:rPr lang="es-ES" sz="2400" b="1" dirty="0" smtClean="0">
                <a:latin typeface="Arial" pitchFamily="34" charset="0"/>
                <a:cs typeface="Arial" pitchFamily="34" charset="0"/>
              </a:rPr>
              <a:t>Recursos Humanos (Capital intelectual</a:t>
            </a:r>
            <a:r>
              <a:rPr lang="es-ES" sz="2400" b="1" dirty="0">
                <a:latin typeface="Arial" pitchFamily="34" charset="0"/>
                <a:cs typeface="Arial" pitchFamily="34" charset="0"/>
              </a:rPr>
              <a:t>)</a:t>
            </a:r>
            <a:endParaRPr lang="es-MX" sz="2400" b="1" dirty="0">
              <a:effectLst/>
              <a:latin typeface="Arial" pitchFamily="34" charset="0"/>
              <a:cs typeface="Arial" pitchFamily="34" charset="0"/>
            </a:endParaRPr>
          </a:p>
        </p:txBody>
      </p:sp>
      <p:sp>
        <p:nvSpPr>
          <p:cNvPr id="3" name="2 Marcador de contenido"/>
          <p:cNvSpPr>
            <a:spLocks noGrp="1"/>
          </p:cNvSpPr>
          <p:nvPr>
            <p:ph idx="1"/>
          </p:nvPr>
        </p:nvSpPr>
        <p:spPr>
          <a:xfrm>
            <a:off x="1487527" y="1196752"/>
            <a:ext cx="7355160" cy="4525963"/>
          </a:xfrm>
        </p:spPr>
        <p:txBody>
          <a:bodyPr>
            <a:normAutofit fontScale="70000" lnSpcReduction="20000"/>
          </a:bodyPr>
          <a:lstStyle/>
          <a:p>
            <a:pPr marL="0" indent="0">
              <a:buNone/>
            </a:pPr>
            <a:endParaRPr lang="es-ES" dirty="0" smtClean="0">
              <a:latin typeface="Arial" pitchFamily="34" charset="0"/>
              <a:cs typeface="Arial" pitchFamily="34" charset="0"/>
            </a:endParaRPr>
          </a:p>
          <a:p>
            <a:pPr marL="0" indent="0" algn="just">
              <a:buNone/>
            </a:pPr>
            <a:r>
              <a:rPr lang="es-MX" dirty="0" smtClean="0">
                <a:latin typeface="Arial" pitchFamily="34" charset="0"/>
                <a:cs typeface="Arial" pitchFamily="34" charset="0"/>
              </a:rPr>
              <a:t>Se denomina recurso humano al  </a:t>
            </a:r>
            <a:r>
              <a:rPr lang="es-MX" dirty="0">
                <a:latin typeface="Arial" pitchFamily="34" charset="0"/>
                <a:cs typeface="Arial" pitchFamily="34" charset="0"/>
              </a:rPr>
              <a:t>trabajo que aporta el conjunto de los empleados o colaboradores de esa organización. </a:t>
            </a:r>
            <a:endParaRPr lang="es-MX" dirty="0" smtClean="0">
              <a:latin typeface="Arial" pitchFamily="34" charset="0"/>
              <a:cs typeface="Arial" pitchFamily="34" charset="0"/>
            </a:endParaRPr>
          </a:p>
          <a:p>
            <a:pPr marL="0" indent="0" algn="just">
              <a:buNone/>
            </a:pPr>
            <a:endParaRPr lang="es-MX" dirty="0" smtClean="0">
              <a:latin typeface="Arial" pitchFamily="34" charset="0"/>
              <a:cs typeface="Arial" pitchFamily="34" charset="0"/>
            </a:endParaRPr>
          </a:p>
          <a:p>
            <a:pPr marL="0" indent="0" algn="just">
              <a:buNone/>
            </a:pPr>
            <a:r>
              <a:rPr lang="es-MX" dirty="0" smtClean="0">
                <a:latin typeface="Arial" pitchFamily="34" charset="0"/>
                <a:cs typeface="Arial" pitchFamily="34" charset="0"/>
              </a:rPr>
              <a:t>Pero </a:t>
            </a:r>
            <a:r>
              <a:rPr lang="es-MX" dirty="0">
                <a:latin typeface="Arial" pitchFamily="34" charset="0"/>
                <a:cs typeface="Arial" pitchFamily="34" charset="0"/>
              </a:rPr>
              <a:t>lo más frecuente es llamar así ala función que se ocupa de seleccionar, contratar, formar, emplear y retener a los colaboradores de la organización.</a:t>
            </a:r>
            <a:endParaRPr lang="es-MX" dirty="0" smtClean="0">
              <a:latin typeface="Arial" pitchFamily="34" charset="0"/>
              <a:cs typeface="Arial" pitchFamily="34" charset="0"/>
            </a:endParaRPr>
          </a:p>
          <a:p>
            <a:pPr marL="0" indent="0" algn="just">
              <a:buNone/>
            </a:pPr>
            <a:endParaRPr lang="es-MX" dirty="0" smtClean="0">
              <a:latin typeface="Arial" pitchFamily="34" charset="0"/>
              <a:cs typeface="Arial" pitchFamily="34" charset="0"/>
            </a:endParaRPr>
          </a:p>
          <a:p>
            <a:pPr marL="0" indent="0" algn="just">
              <a:buNone/>
            </a:pPr>
            <a:r>
              <a:rPr lang="es-MX" dirty="0" smtClean="0">
                <a:latin typeface="Arial" pitchFamily="34" charset="0"/>
                <a:cs typeface="Arial" pitchFamily="34" charset="0"/>
              </a:rPr>
              <a:t>Generalmente </a:t>
            </a:r>
            <a:r>
              <a:rPr lang="es-MX" dirty="0">
                <a:latin typeface="Arial" pitchFamily="34" charset="0"/>
                <a:cs typeface="Arial" pitchFamily="34" charset="0"/>
              </a:rPr>
              <a:t>la función de Recursos Humanos está compuesta por áreas tales como reclutamiento y selección, contratación, capacitación, administración o gestión del personal durante la permanencia en la </a:t>
            </a:r>
            <a:r>
              <a:rPr lang="es-MX" dirty="0" smtClean="0">
                <a:latin typeface="Arial" pitchFamily="34" charset="0"/>
                <a:cs typeface="Arial" pitchFamily="34" charset="0"/>
              </a:rPr>
              <a:t>empresa.</a:t>
            </a:r>
            <a:endParaRPr lang="es-MX" dirty="0">
              <a:latin typeface="Arial" pitchFamily="34" charset="0"/>
              <a:cs typeface="Arial" pitchFamily="34" charset="0"/>
            </a:endParaRPr>
          </a:p>
        </p:txBody>
      </p:sp>
      <p:sp>
        <p:nvSpPr>
          <p:cNvPr id="4" name="AutoShape 2" descr="data:image/jpeg;base64,/9j/4AAQSkZJRgABAQAAAQABAAD/2wCEAAkGBxQTEhUUExQWFRUXGBgaFxcYGBsfHxggGBweFx4bFxkdHSggHB8nHR8cIjIhJSkrLi4uHR8zODMsNygtLisBCgoKDg0OGxAQGzEkICQsMDQvLCwsOC8vLCwsLCwsLyw0LC8sLCwsLCwsLCwsLywsLCwsLCwsLCwsLCwsLCwsLP/AABEIAKEBOAMBEQACEQEDEQH/xAAcAAABBAMBAAAAAAAAAAAAAAAABQYHCAEDBAL/xABOEAACAQIEAgYFBgoHBwQDAAABAgMAEQQFEiEGMQcTQVFhcRQigZGhIzJCUsHRCFNUYnKCkqKx0hYXM0OywvAVg5Ojs+HiJDRkcyU1Y//EABsBAQACAwEBAAAAAAAAAAAAAAAEBQECAwYH/8QAOREAAgIBAQUECAUEAQUAAAAAAAECAxEEBRIhMVETQWGRFBUyUnGhseEigcHR8CMzQvFiBjRDU4L/2gAMAwEAAhEDEQA/AJxoAoAoAoAoAoAoAoAoAoAoAoAoAoAoBn9LUMrZViRC5RwqtsbFgrBmUEb7qDsOfLtoBN6DHmOWKZ5WkZnZkDklkTZVG+9iQxHZY7UBIVAFAFAFAFAFAFAFAFAFAFAFAFAFAFAFAFAFAFAFAFAFAFAFAFAFAasVLoRmAvpUm3fYXtQFUcx6Tczln670qSM/RSM6YwO7Rybza5oCyXR/nEmLy/DzylGkdPWKHYkEqbjsbbcdhvQDhoAoAoAoAoAoAoAoCsHHHFcjZ40/WP1WHxIRBc6VERCuFHLezX79VAY4b4kvnOXujaVVMJhyRcA/JLG4sLbdYW25cjQEz9M2dSYXK5Xhdo5HZIw6mxXUbmx7DpBF+YvQEW9C3GUkWKk9MxMxwxSxaQs8cbsw0F3JIiv6wvsD28qAsPBOrqGRlZTyZSCD5EbGgNlAcGe5muFw02IcFlijZyBzOkXsPOgK+zdOmYGUOEgWMHeMKTqHcXJvfxFvKgLEZZjBNDHKosJERwD2BwGsffQHTQBQBQBQEc9LXSHNlZgWGFHMoc65L6RoIBAAIudwee23fQG3ol6QXzRJlmiWOWHQSUvpYPqtYEkggqe086AkGgCgCgCgCgCgCgCgCgCgCgCgCgNGNxccSF5XSNBzZ2CqPMnagKx5vwKr4xHwptl86yTRSMw1LFCLyjSbNqG+lSNwVudmsBK/RnxvlaYeHBRYnSyAheuQRlizE8x6mq5t8658aAkygCgCgCgCgCgCgOTNsQY4JXUXZI3ZQO0hSQPfQFXuK8u6jKcv1AGWeXFzO2oNexjjB1gkEEAHY0A0srmdJo5IwWdHV1AF90Or7KAnnp5z9TgMGFsy4iRZdDX9ZEUNbsK7soNrHxoCO+FuI52YZfl3UwLiSULTpGzNdnIV5NB1DSdAup8LX2AmPon4JxeWJKmIxCSI9isSaiqN2sGYC1xzAG+3dQEg0BwZ7hUlw8sMjBVlRoiTbbrBoFr7E3Ow76AqLkXDkmJxyYNSFZpCjNbZQpszW25AHba+w7aAuJhYBGiIvJFCjlyUWGwAHuoDbQBQBQBQEEfhDYvBvLHGzSjFRRkgIilCHYECRywIsAxGkH53ZQCj+D1mGCSJ4EkPpkpLyKyEXVNgqNurAAlrXB9ZtrCgJmoAoAoAoAoAoAoAoAoAoAoAoAoCtHT5ncsuZNhy5MUCppQcgzIGYkdrb2v3UAgYDifThcLEzf8At55tS/WixCBW9oHWD9cUA0zQFv8Ao8z4Y3L8PPazFdLi97NGdDe8i48CKAcdAFAFAFAFAFAeZEuCO8Ee+gIF6dMgXC4HLUU36kSRXAsGuFYtpubXIJtewvagGN0W5d12aQwNdda4hTbYi8Eo522oB09M8LCeGKUl1wmCiRmHJpZNSjyvp1WPMIaAQOhbBrJnGGDkDTrcD6xRGIA9u/soC1dANvpHzJsPlmLlR9DrEQrA2ILEICD2G528bUBWjhHHz4jMsEJZ5ZD6TDYu5exDix9YmgJF4ozMeh5ziInKs+MXDA6VBsmjXpIUEaiHPM7W7RegG1wF0pY2HFQJicS0uGLBJBIQbK22syEavVvfc8gaAs3QBQBQBQFVumxAM4xFpOsuIyfzPUA0Hyt8aAOhiUx5vhCy7P1ignxR1uO/fagLU0AUAUAUAUAUAUAUAUAUAUAUAUBUzOcG2Y5hmUqMNMYxM+o73SI2UDzGkUAz6Ac/AGQJjZp4nv6uFnkSx+mi+qT3i55UBL/4OObF8HPhyf7GQMv6Mo5ftKx9tAS7QBQBQGGNhc0BVPi7pKx2KxEjR4mWKHUwiSNilkB9W+kglrWJJPMnkNqAf3QHxniZ55MHiJGmXqzKjyMWZSrKCuo7kHVfc7W250BN9AQ5+Eof/TYTb+9ff9X/AF7qAbXA2X6OJwoFhH1jW8DAR/moDj6TsvxqxYqfErpSXMBp7yEjdY7G26hNgfOgEboYnCZxhbgG5kXfs1RuAR3G/wBtAWtoCMvwg8d1eV6LX62aNPIKGkv70A9tAQv0SoDm+DDcusJ9oViPjagFnNmP+y8yjAJMeaBn8AwkS5/WUD20AxBlz9QcRt1YkEXjqKl+XdYUBaLoezp8VlcDSA6o7xaj9MR7BvHawJ7waAetAFANfjziT0WOOKMj0nFOIoBa+ksQGlIG5VAb+du+gK09IuRehZhNB1jS20sZHN2cuocs3jcmgFToxeR8ZgmLKI8PiUQFjYj0jUQBtuCyEDxcd9AWqoAoAoAoAoAoAoAoAoAoAoAoDnzCXTFIw5qjH3AmgKpcISmPAZrIOZghi9k0yg/ug0A0aAffQpiNOaxoeU0c0R9sZYfFQPbQDy/B6wk0ONx0MiFdCKsm49V1cgKd/wBP3UBO1AFAFAYIoCpXSdws2X46SOwEUhMkNuQRmNl815ewd9ASz0BcHNh4TjpCL4hAI1HNU1Eksb29aym3YB7KAl2gIm/CNw5bA4dgCSMSF2H1kf7QKATeDcKy8UT61KkYcN6wtzjiW/vvQC3+ELgZJMtV0A0QzI8hvyBBiFh2+s4oCGOjLCy/7VwGgWLSq4vtdFLayPYrjzFAW3oCEvwlsaQmDhHItLIf1Qqj/E1ARl0ZZlh8NmME+KcpFHrYkKWudJVRZQTzN+XZQCxheK8JE+cLIrYiHGs3VBBp+m8iOS4uhXUD807jlagGdlsDSq8QlVAAZAjkgOyKbhdiNem9r2vyvewoCeOCeJWwcOHwzKghjFnKqdW9yzfOtfUSeVUkdqS7T8S/D88FzLZsdzg/xfLI8n4/wQOzs3iFO3vsanPX0rr5ENaC59PMdCMCARyO4qaQjjxGVQvMkzxq0sYIRyN1B52oCs3Tl/8AucR+jD/0koBa6JuBjjMJJiEk0SpioTGb7KYBrLWsbn17C/caAsYKAKAKAS+KM6XB4SbEsuoRIW03tqPILextckC9jagK+R9N2ZCZpPkmjJ2hKDSovyDCzXt2knyoCxORZmuKw8OIQELLGrgHmNQvY+I5UB3UAUAUAUAUAUBrnhDqyMLqwII7wRYj3UBAmU8GL/sPNHKmJhPI6tudceFGpFFza2oyAnncb3tQEN0A6OjBQc2wV2K/LKbjw3A8idj4E0BOGQY3LsDjMS6zgmQXdwrHW7TTSn5oIOlXVdXaAO6uy09j7jg9TUnjI5Tx/gPx/wC5J/LWfR7Ohj0qrqY/rAy/8f8A8uT+Wno9nQelVdRw4TErLGkiG6Oqsp7wwuDY78jXFrDwd001lDD6V+kYZYixQhXxUguA3KNeWtgNzc7AbcieyxwZIQl4nTMsSGzeSULpCJLCFHVbk+tFpIZbm5tZvPlQDuh6UTlTRYLDFMZhYEVXkY7ux9Z+pddggvpGoMdjudqA88SZlLiZWxDrIita11YqosAACRy+01RXKc5Oconm9QrLJuc4iHj8Ikir1hNlIII7/EWrnVZKEnu95xotnXJ7i5o84jLFZhIyvqFiGCsDt7NxXWMrYx3UuB2jK6EXBLg+4lLphmOHyBYT6xf0aInl8y0l7f7u1vGrqEd2KXgehrjuwUeiGbwHljQ8Q4aGQbwYVNPgThgzfvO/tNbG5YOgIN/CLMDvhAH1TKzo6IykqpCt6yfODHa19udARHxTlXouLmgGvTG5VTIulmA2DW7jzHhagEqgHFwHkeIxWLjXDJrKMrObiyLqCljcjleudtfaQcep0qn2c1LoTl/V1ivx0Pub7qqvVb6lp6zj0HfDwhhDGiyYeJnCqGZV06iBYna3M1YrTV4ScUV71NmW02L6rYADkOVSCOZoCrfToP8A8xP4rD/01FAKnRrxvPg8GYohFp6xmOpWJuQvcw7AK4WWSi8IuNBoqLqt6bec93+h2L0n4w8hB+w389c3dNE+OydNLk35/YP6zMb3QfsN/PWO3mbep9N4+f2HrwJxj6YDHLpWdbmy7B171BJ3HIi/ce3btVbvcHzKnaGz/R3vQ4xfyYqcbZQ2LwGJw6W1yRsEvy1D1luewXA3rsVhT3GYV4pHjkUq6MVZTzBU2IPtoC23Rlg2iyrBo/PqVbt21/KAG/aAwB8b0A56AKAKAKAKAKAKAa3HWHSHKccEUKphxDWH1pdTMfazE+2gK39GeUDF49IDykixCm/jC9j7GsfZQDfy9tEyE7WcX8N963reJr4nO1Zg/gShw1kkuPkaPDtGCi6mLlgAL22sp38KsbLlBFVVQ5vAjjEqLhmBINth3VuprvObjxF7hXhuXMGdYWRUS2t3vYar2VR9I7HusPZXO29QR2p08rGOvEdHuZkhRjlZBYXaSYFQPqpYjYchcVHWoj7vyJL0s8+182Q1xH1mPx+LljLSL1jHWx5IG6tLnutpAA+yocpKKyyzppndNQhzG0RWTkYoC5UWXR4jAxwtrEbwxjnZgNKkXNuewrWUVJYZrOCnFxfIRcDwXg8DIuIBlZlJ0hmDC7AjlYb2vUG56fRx7WZxp0VcZ5iuItniOEc9QHeQPvqMtu6VvHHy+5N7GQzenTEwf7PjSRrM80RjFvnWPrX8NBPwq1dsU0uqz+S/2c8CHPn8LcU4crG6WhMLMbeuWRmUqB2WIF79nLbfjVrK7KVdHOG8ePPH1MuLTwTNUo1Kj9KrXzfGf/aR7gBQDcxmOklIMsjyFVCguxYhRyUE9gvyoD16MOp6y51dZpt2W03vfvvW2693eM44ZHz0KcSRYLFyvMHKvCV9QAkHWp3uRtzrMIObwglkmV+lXBD6E58kX7Xrp6PM27Nj2wmJWRFkQ6kdQykdoYXB91cWsPDNDbWAFAVo6XcN6Rn7wrzYQp7TGD9tAJXRtlGIxXXJh4+s0aCfWUW1ah9IjurhbW5YwW+zNZChSU3zwO7H8JY6FS8mGbSBclWRrAcyQrE28a4ulotq9pUze6n+gis21ckT233C83DmPw0fpfV9WsS9b1gkjuoUar21XO30e29u2uyplzRV2bS08k4S4rvWGZzfp8kMenDYYLIVF5JGuA1tysYHK97XbzFTEeYljL3eR055whhsdmuEIjsMRh/SZx1zBpB6gDKCrAc+VxfS3zbAsMCZl3TdLhpJI+oWbDLIwgGsq6Rg2RdRDarKO0X350BMXA3FkWZYUYiNSnrFHQkEow3tcc7gg38aAcNAFAFAFAFAFAIPHuFMuW4xFF2OHlsO8hSQPeKArn0Jzac5w353Wr74noBE4sgOGzPEra3V4mQqD3Byy+wi3voC4GFVQo0gAEA7C3OgPD4CIm5jQnvKj7qzlmMIanGvGCYNTDAFM5HIAWiv2sO1u5fadufC23d4LmWuz9nO978+Efr/ADqRc/EWMII9Kn3v/eN2+2ovaS6noJaOhrG4vIYWRTthpnhkuA9gTfY2uVPiD/GpFn44ZiUmhfompddq59/0/JiHjSDI5HLU1vfXePJFXe07JNdX9Tt4XwYmxmFiYXWSeFCO8O6qfgaycizAmxzMSI5QfElR7iQLV5JU7RnPfzLPxwvJvBJzBGmXEyPbrWJI7L3A8rbVVanUW2y/qScsfzu4fmdIpLkaHjdvVSPrDzI8u21NPRO6W7DLfgG0uYh8aZHJmGH6p20OjgoWu2m11I8Nv4Cpun11mlvzY3LGU03y8/gaSgpLgaI+DBKITMDLi47WmiLRsSttJJB5qFG+24J2ua6afW3O5w0vBPlHg8d7DgsZkPCc48fPSQ/otf8Awk10u0+0W8ycvyf7MwnAr90nYOWPMp+uRlZyrjUPnBlBuD277X7wa9Pp1NVRU+eFn4keWM8Bq12MC1jcOVwqeJBt5gmpM44qR0axE9cMR3MhvbYD3k/dTTLmKxwLGfrGpeGdCdui3O1nwaxAEPhwkbb31C2zDzsdvA1Bvhuyz1OU1hjnx+YxQgGWRIwTYFmAv5XqNOcYe08HGdkILMngTs44gjXCzSwSxSMiMygMGBIHKwNaTujuOUWjlZqI9m5QknhFcszzWQZxHi76pXdXO2wO6AW+qFA27qjV6mc6JWPCaIlOrsnppWPCaF/oVzCPB5pPEz2jeK2tnVVUrZvXva55qLHt5d3eq9OtTnwySadQpVRsswsjmx/SFipDIhEXVnUttBsym456t7iq2zX2JtLGCqntS6E8xa8BAyr0XrV9IgBiJswV5AQD2j197d1a1ax7341wJtP/AFLq99do1j4IkXpdxKrkeIMRBRlhVCDsVaRBse0aau001lFipKX4l3lWayZJ8yrGBc7ypeWvKokHtSRx/hoCBXUgkHmNjQE4/g0Yg2xsd/VHUsB4nrAT8BQE4UAUAUAUAUAUBhlBBB3B50BU7hSH0TPYYrn5LG9T4/2hi3oDs6ccH1ecTnskWJx7UCn95TQFmMjnD4aBxuGijYfrKDQDc6SOLWwMaLGLSTB9Lm1kC6bmx5t6wsOXfyseVs3FYRY7O0kb5tz5LHDr9uBCr44MxJYsxJJJNySeZJvuaibrPUqSisJYR71bXrXBvlYyInEyxvEWJ9ZfmnzNrHwrvTvKRVbVhXOlzfNcn+gz6lnlzrynHGCeKZRdopEkA7yjBh/CgLn4PFJPCkiHVHKgZT3q4uPgaw1lYA2s04cw0EZkeSZVFuRB5mwA9XvqpexaHyb+X7GbdV2UXKXI4skzjBQyXXr9TWTU4WwuR2A99qlaXZ9Wne9HOfEhetK5tRw/L7i3iuE4ndn1yKWJJAItc7m1xUe3ZFNk3LLWf50LBWtLBuyzhuOGQSK0hYX+cRbfbsFdNNs2qie/FvP88BKxtYFqrE5ibnmQ4fGIExMKSqDddQvpPep5igKg55lnVYyfDKdXVzyRA2tfS5QG3ZyrLeWCRulngNcvwkUiztJqlVNJUC3qM17g/m/Guk7XJYNnLKGHw5sshJt834Xrrp+82gToehtPyuT/AIY/mrX0h9DG+OTgLg5suM95hKJdFvV0ldGrn6xv86udlm/gxKWTl6UcmxGIjh9HTWUZtQBF7MBY2J35VX6ymVkVhFdr6JWxW6s4GLhuAMxfcxhO7U6C/sBJ99QY6Gx9xXR2dY+4b2KyX0eVlmiEcw+de1zftBB5HvFcLu1h+B5x0It7uh/Tk3hd3cc+FwUcQPVgLfmb3PtJJNc522WP8fE52X22tb7z/PAUI8pxRi64Ru0O5MgW6gLsSbcgLG/lXRUScN5R4HVaaThvqPA0Bx3io+GRN1idxnn0voS4TVeJpQ9u7SDsO4Em9u8eJva7OnLjF8i72TZN70HyRH9Whck28ZYc4LN8kY/Rhw0LH9BzG3wagGJ0s8NtgsxmGk9VKxlia2xDnUVB/NYlfK3fQCh0FZq0ObRoD6s6vG48lMim3fqUDyJoC0NAFAFAFAFARb0gdIPzsPg38JJlPvWI/wAW93eLHTaX/KfkSaqu+RHb5tiDznnP+9f+apu5HovI74XQbXD8qnN4HkfSoxKSOzEn5jB2ueZOx9tU9sd61qKIUlmWEdnSjjmxOKfEFy6l5EjJ2tGHYxgCwsNJ8+/eu2ppUIxaXx+JvbDdSZ25VmGJ6mFIZZtRVEQLIwAJAUAesAB8BUyKiqk8Ll0OywoJ4J+fPcDGka4jEYdpEQA3dXYGwB23O5FVnYTlxUX5EeKn/jkbPSDDNiYoGwCdbh2DlzEF3IKhb8jt623fzqLfXJPdwWezbq6nJ2vjwxn5jXyDg7GPiIuswpEQdTIZNIGkEFgQTc3G1rHnXGNTyWOo2lV2ct2XHHDA7emfI4jlExQLF1RjcBFUBrME0mw5et7wKlYR5mU5S5vJWGsmoUBP3AvFGIgwGHjUqyqmxZbkXJNrgjYXsPAVnBT36+2FjiscH/O8UM14jnxEZjk0aSQSFW3zTqG9z2gVnBFt1ltkd2WMCOV3U9qkEeY3oR4ycXlDl/prif8A+f7J/mpgmesbvDy+46eD82kxETtJa6vYWFttIP2msMstFfO6Dcuv6IX6wTDnzDGpChkkNlFrmxPM2Gw8TXO22NUHOXJHSquVklGPMqacQk+dGQbxSY4vy+g0xfl+jSdkYQc3yRiNblPcXMk/p7zyHEYCFY2JIxCkgqRt1cgvvt21xo1lVzxB8fgdbtLZSsyXATuhM4BcJK2KhjklE50log5ACJaxIsN71tdrq9O92TfHoZo01tqzDl8SWhxnhu9/2DUb1pp+r8jt6uv8PMWsDjFlRZEN1a9ri3I25eYqbVZGyKnHkyHZXKuTjLmjoroaBQDV4q4Gix0oleR0YIEsumxAJa5uOe9R7dNGx5bIl+kjdLebEMdEsH5RL7l+6uPoMOrOPq2HVjuy3h2KHCeiAs0RV1JY7kSXLbgC3M1JhVGMNzuJcKYwr7Pu/cYmf9GMUUUsyTuFjRn0soJOkFragR/CuEdnRnNRUsZZAt2fGMXJPkRhxBlUUkJ0GQyLuoKqAe8E6r8vjarWvYk6cyUs8OWCLpdTVVPPHiMGGQqwZeakEG17EbjntUYvxYzzizGYx43xMxkaL+zOlRpuQdtKjtA50B6z3jDG4xdGJxDypcHSbAXHbYAC9AOroGy1Jc0WR3C9SjMi/XcgqAPJSzfq+dbKEnFyS4I1c4qSi3xZZytTYKAKAwzAAkmwHMnsoCIeP+PzNqw+Fa0XJ5Rzk7wncnj9Ly52en0u7+KfPoSq6scWR5U47msJMymRIZDGOcgjcqLbbsBpHvqO7uODm5nPg8GqkvoCse3ft8zWa6op72MMRilxwbcbhVkXS/IG/O3Kt7K4zWJG0oqS4ndknC+NniBwuGkeIXsx0gHvsXI1b/Vv3VG7aNa3U8HLfUeCNOJwOKibRJhpVfkAY33/AEdvW9lbrUZXcbdoT/0fZfJBl8Ecw0yAMzL9XWzOAfEAgGq26e9NsizeZZHFXI1I56fMaI8odD/fSxIPY3W/5KArFQBQEpcIxM+EiOqwAYAb9jEVkotU4xulkccS2AHO1ZILeWap4Cx+dYW+NDeEormeY8Mw+mf9edA5LoP/AIUb0PL3nY9YXcsBy7REAT5i/tqPqbuxrc2s4PQ7J0/aJJP2n5Y/0aouPHB9eJSPBiP4g1UR2vPPGHkz0EtlxxwkI/H3Hy+hvoiJ+be7dtwRy5C/M91dJ6r0tqlLdzzb8OPA0jpvRc3N5xyS8eBD3AeRSPMuIYaY0JIv9I2NtN+YB5n/AEOm0dVCNbqXFv5HPQaeUpqx8l8x18aZO+JhCx7srggEgDtB5+dVug1MabMy5NFhraJWwxHnkSuA8HiYHeOWEqhu2o94sLdxqTtK2m2KlCWWR9BXbXJxlHCHrVOWg4+HuKjh06t01ICSCDYi+5G+xF6s9HtB0x3GsruxzK/VaFWy308M7Z+PSf7OJbd7Nf4AC3vrvZteS9mHmzjDZcf8peQvcM596UrXXS6WuAbgg8iPcdqn6LWekJ5WGiHq9L2DWHlMW6mkMKAKA485wXXYeaG9usjdL92pSt/jW0Jbsk+hrOO9FrqV1x2ExEDNHLGVdextr+IPIg942r0Vdspx3o8TzNtMa5bsuAwcZi5AhgYaQJGkZbWuzADfwA5fpN3156xSUnvLDPS1uLgt15RwVobnpGsQdtt9wCPaDsfKgH7kEqC0kEckN9DbsCA45tERYhbi4B5d5q62dCW5JSXB/Mo9p2R7SLi+K+RPfA3FYxkel7CdB6w+sOWtR/Edh8xUHV6V0yyvZf8AME/R6tXRw/aX8yOmoZNCgGP0r4PGzYeOPBqzqzHrkUqCy22vci4vzA57VI084wllnSuSTyyJzwpmX5FL7h9jVN9KXVHftUdOD4CzOY6Rh+qB+nIyqB42uW9wrWWrXUw7USl0gZHNJlqQYdBI8Zi9UWFwgsbXIHsqHRZu2bzOMJYlkiT+iuZfkUv7P/ep3pS6o79qhR4f4Exs2IiTEYd4oC3yrmw9UesQPWvdradh21pZqluvDNZW8CfIYgqhVAVVAAA2AA2AA7qrSMe6AKAKAij8IbBTS4TDrDFJIFlLPoRm02QgFrDYbnc0BXQigMUBJ/AGI/8ASqljcM3Z2E3+2sootfH+q2OWaUKLmskFLJznMF8fh99Dbs2ZGYJ4/D76DcZJGX5Q2IypItWhnGsEjsMhkF/Zao+oq7WDgem2bLsYQb/mRLw3RwxPyk48lQn4k7e6oEdnPvl5ItpbQXdE4OI+G0wbIUlLawRpYC4tbe42t7KhbQ08aVHDzkl6HUStbyuQj1VliZgwHXSpGGClmCgncb+FSdKnKah17zhqHuwcuh355ws2E0M0qsGNhYFTcC/edvbUzWaaVMM5zki6XUK6WMYwJ9VRYGzDYZJHRJG0KWALW5f67+znXbT7vaJSeEzndncbissdGK6OB/dzkeDoD8QR/Cr2Wzvdl5r/AEU8doP/ACj5Ctwdw0+EMpd1bWFA03203538676TSultt8zhqtSrsYXIc9TCIFAFAFAQ50uoVxqM2yPCuk+KswYey494q52dYlBxfUo9qVtzUl0ILziXVPIfziPdt9lVuplvWyfiWmlju0xXgc8cLMCQLhRc+Fcowck2u47SnGLSb5mutTYenDOIHo6gnkWHxv8AbV9obI9ik+7J57aFb7dtd+Bdy/NTDIssb6XQ3B+w94PIipM3XOLjLkyJX2lclKPNE88JZ+uNw4mUWNyrjuYAE2PaNwfbXnr6uynu5yem093aw3sYFmuJ2CgCgCgCgCgEHNuJBE5jVNRFrkmw3F9tjeqnV7VVNjrjHLXPjj9yy02z3bBTcsJmrKuJutmWIxgFr2Ia9rAtyt4VjSbTlfYoOGM9+fDPQzqdAqq3NSzjwHHVuVgUAUAUBULjaKB8zxnUuBF1kzBuwkAuQPAyXUeYoCSPwbcrB9LnZQR8nGpNjvu7D/BQYyKXEGaB8TLq20SOgAWwARio5eVbHndS5zsee5teTNeRzRviYUZQ4aRQQwuDc9oPOg09f9WOepL8eAiUWEaAdwUD7K1PQKMV3GJMvibnFGfNFP2UDhF80dCqAAALAbADs8qGxmgG3xZwscYyMJRHoDCxTVe5B+sLcqianS9s084x4ErT6nsU1jORvHo3k/KF/YP81RPV0ve+X3JXrCPu/M78o4GGHkWaSYv1frBVS2433JJ+yutWh7OW/KWcHG/Xb0GlEbXE/FYxiKvU6NLalOu/MW3GmoGp13bLG7jHj9jzNP8A1FKmTar+f2NXDPDTYxXKyBNBAIKk3vfuPhWdNp3em08YL7Q7cjqYtuGMeOf0Fxejd+3EKPKMn/MKlerZe98vuTvWC935/YkMValWZoAoAoAoAoBJ4j4dgxqKk4JCtqUqbEHkd+493lXSu2VbzE521RsWJFO8zAE0oX5ut7eWo2rRvLybpYWES90O9HkONwMs2I6xdchRCrAeqoFzYgj5xI3+rW9drhnHec7KY2Yb7iJc6y5sPiJoG3aKR4ye/QxW/tteuZ1HT0dyYcavSYzJHqFwrlSLjmtjvy5Hn4VZ6ODnVJReGmVWtnGFsXJZTRPP9WOXkXCSf8Rqi+l29SX6HV0HDw/kcWDi6qEME1FvWNzc2HP2Vxssc3lnauuNaxEU60OgUAUAj51nywEKo1v2i+wHie/wqt1u0Y6d7qWZdOhO0uhlct58EJo4vP4r9/8A8ahLbb74fP7Ev1Svf+X3PEvFzfRiUebE/CwrWW25/wCMF+b+xmOyo98vkN/FztIzOx9ZudvdtVRZbKybnLmyzrrjXFQjyR6yWVYJRKVLsL6d7WuCCTsb7GpWm1kapb7jlrlxx+hHv0ztjuqWPyF+TjEgX6oft/8AjU/12+6Hz+xD9VLvn8vuOtTV+UxmgOTN2YQTFPnCN9Nu/SbfGgKT0BO34P2bQwYTEdbIELT7Ag9iL3DxrpCqc1mKONmorreJPBJK5Hl2LLSKkchJuxRmG53uwUjc8961lCUfaRzjXp7cuOH8DYmV4DBsH0xRN9Es12/V1En3VmMJS9lGXGil5eF8Tf8A0qwn49fc33Vv6PZ0HplHvG/CZ9h5GCJMjMeQvue3YHwrWVM4rLRvDU1TeIyWRSrmdgoDRjsSIo3kbkilj7BetZzUIuT7jSyarg5vuQwl6Sm7cOPZIf5aqPWz9z5/YovXj9z5/YJukfUpHo/MEH5Tv/Uo9q5XsfP7B7bysbnz+wwUSwsL28aqZPLKOUsvI4eFOJTghIBH1nWEE3a1rC22xqZpda6E1u5LDR7Qemi1u5z44HCekr/4/wDzP/Cpfrb/AIfP7E715/w+f2OvJOPRNOkTxCMObBtd9zyB2HPl5kV0o2krJqLjjPiddNtdW2KEo4z4949atC5CgCgCgCgPMjWBPcKAo+zXNzzNAXB6Psr9Gy3CRWsREpYfnONbfvE0BAHTvlXU5q7i+mdElHnbQ1vat/bQB0O8LLj5Z0aUxhFRtluWBJBsSdvca7039lnhzI9+nVuMvkWfVbADurgSDNAFAFAIfEGeCIaE3kP7nifHw/0avaG0FStyHtfT7lhotE7Xvz9n6jKdiSSTcnck9teYbbeXzL9JJYRisGQoDQcUPE11VMjTfR7WdT21q65LuM7yOzJcF6TMqAeoLNIfAdnt5e/uqdodI7LFnkuf88SJq9Qq63jn3Ekk16s84ZoDkzTHJDE0kh9UDl3nsUeJraEHOWEc7bI1xcpFO81wGibErbSIyWAHcXUD4MK2lXuykuhpXdvxjLr+z/YffBUOjBobW1FmPvsPgBVhplitFPrpb178CUeitHLTyFSEIQKbbEgsSAe221cNXJPCJWzYNOT7uH6ibx4T6dJcG2mOx8LdntvXbSv+mRtoL+t+SG/UkhC7wThmfGxEck1u3lpKfxYVH1UsVvxJehg5Xp9OP6fqSxVWegCgETjRrYGc/mfaKj6tZpl8CJrlnTzXgQsZl768xus8fuSPBxI7jWdxm3Zs3A3rVnNrBh2sL0SyEsvBrGJHjW24zfs2e1xIHrA2I3HfcUSknwCjJPKLAxm4B8BXrke5R6oZOfHluqk0X1aG0253sbW8b1h8jevG+s8skIR8R4pgCcTNft+UYfAGq3tJ9We3Wi03dXHyR6TPsUOWJm/4jfaax2k+rMvR6d/+OPkh48H8STzriIpn16YXdWIAYW2sbWBG/nUrT2Sk2mUO19FTTGM61jLxjuKyYePU6r9Yge82qS3hZKWuG/NR6smpc8xI2GImAHL5V/vqs7SfVnuPQ9P/AOuPkhmdJU8sywySyNIVLJdiTbV63M+RqTp5ttpspNs6SuuEZ1xS44eP54Cv+DtitOZuhP8AaYdwB3lWRv4BqlnnyyNAFAFAIXEOeiIFIzeQ8z9Tz8fD/RqtobQVK7Ov2vp9yx0Widr35+z9fsMtmJJJNyeZPbXmW23ll8kksIxWDIUB5kS+17C+58PKulbSlmRrNNrgKOrCKulYGc9rSOQT7FO3stU+Wr08Y4hW34t4+n2Ia097eZTx4JfucuXZYk0ypcoGJ5b2sC1hfy7a5aV9vcq3wTzy7uGe86ah9lU5ri0PZ0iwOGdlXZRc97nkLnxNh4V6vTaaMMQh3nmdVqpYdk+4i3NczkncvK1+4fRXwUdlXkIRgsRPMW2zteZMzgOIZodo52A7rhh7mBArWVdcuaNq77a/Zk/58TGYZnNOQZZGe3IHYDyAsBW0K4w9lGtl07OM3kiTPMySTEYlhsHQIp7yjIb+3RVdbYnOT6/b9i7oplGuCfc8+af7j84YYHCQ25aAPaNj8b1Po/top9UmrpZ6i0mMkUWWRwO4OwHuBrfdj0OSnNLCb8zUzEm5JJ7zWxq3k80B0YHMXgbrI30NyvtuO4g7GtZxjJYkb12Sre9B4Z3YninEyixnNu5LL/hANc40VrkjtPV3S5y8uBoyvHyJNG6u19a33O4JFwe8EVtOEXFpo51WTViafeiSONM0WDDNqQSdZ6gRuRuDfVbewHd4cudec1l6qqy1nPAudfqFTS21nPDBDuGRFYFkDr2oSwB9qkH4156NuHlrJ5WF2JZayug78HxFgAmlsvQG3YEa/wCswvVjDW6fHGv9S0htHS7uJVfRjTnZSzFF0KSSq3vpBOwuedqq5yUpNpYKeySlJtLC6HrCyhXVmRXAIJRuTW7DWa57klLGTNU9yaljOO4dOOz3LnS3oA1dw0p++m/wqynrNM4/2/0+hbz1+klH+1x/JfNDRmjjL6lTStwQhYkeRPMioErfxZSwuhVyuzLMVhdOZL3CHEwxalWUJKgGpRyI5al7beHZtV/o9Wr1h8Gj0+g1y1McNYkuY2cZ0jSrK6rDGUVmABLajY2uTy+FHqWnyPa17DrlWm5PLX5fz8xSwPSRA39rHJGfCzD37H4VvHUx70Rbdh3L2JJ/L+eZH2eyxPiZZIAwjdtQDACxIGqwHYWufbUSxpybR6DSV2V0xhZzX8XyOGtSSe/6RtgYp5UCkvE0frX217Aix7DY+yu1DanhFXteqEtO5TfLl8eRFuQw68REv5wPu3+yplrxBnmtBDf1MF4/TiSZGlha96rT3CEriyDVhX71sw9h3+F660PE0V+1a9/Sy8MP+fkN/o2zZcLmeFne+lXIYjsEitGT+9Vg3hZPH11uyagu8t1FKGUMpBUgEEciDuCKynk1lFxeHzR7oYEHiHPeq+Tj3kPM/U/7+FVO0No9j/Tr9r6ff/fxsdFou1/HP2fr9hmM1zc7k8z315lvLyy+SxwRihkKAKAKAKAVOEsO0mJDj5kQJJ7ywKgfEn2VcbK07dqn0/XgVu0bUq93qOviTLWxGGkhVgrOBYm9hZg29vKvT1y3ZJnnL63ZW4rvGPhujOUn5XEKB+apb4kipT1a7kV0dmy75HviHhDCYTDli0ryHZLsBc+QW1gNz/Hes1WzsnjuMajS1U15eW+4adTirI5z/hSYSs8Sa1ZmIC29UE3F/f8ACq23Tz3sxRd6fW17iUnhpC/wZgMTCpSUARn1gNV2U91h2H/XbUjTQsgsS5EPW2U2PehzHNUogBQBQDg4X4Q9M1SSuyRKdKhbXY8ybkEADly335WqJffuPC5k/SaTtVvSeEKuP6M05wTsp7pAGHvWxHuNcY6p96JM9mr/AAl5/wARw5f0fYkTIZJI+rVlYlWYkhTewBUc63lqouPA5Q2fYpptrGRR6Vm9XDjsvJ8Av315raz4R/P9Dltt/hgvj+hHlUp54KAKAKAKAKAXOCcb1WMiPY50Hx17D961TNDZuXx8eHn9yfs23s9RHx4ef3G9m7tHiJo3X1llcfvEj3ix9tWM1iTPtensUqoNdF9DkSZ3bTGpZjyVQWY+QG/wrVLJ0lNRWW8LxPcnWRNpmR0J7HQqfOxAuKy01zMQsjNZi014PP0N9YOo2ONsyUJ1Frs1mJ7gD8SbVJ00G3vFFtrVRjDsMcXx+HET+DctfrRKykIFJVj2k+rt39tdNRNbu6iHsfSzdytkuCTw/kPioR6k1YqAOjIeTAg+0WrKeHk0trVkHB8msEZQR9VOok20SDVt9U91WTe9Dh0PDwj2WoSs4bsuP5MsT0ecUdWww0rfJsfkmP0Sfo/ok8u4+e0Wi3H4WX21tB2i7etcVz8V1/L6EnVNPMEV4vCT9Y/qSn1m30Nvud723ry1mnlvv8D5vufU9HC+O6vxLl1NJgm+pJ+w33Vz9HfuPyZv20feXmY6qX6sn7J+6no791+RntV73zPJWTuf9k/dWOw/4/Idr4mCz/ne6sdiuhntPE8mVu81js49DO++oRyMxCqbsxAAHaTtSNcW0kuIc2ll8iUMiywYeFUG55ue9jz+4eAr1OmoVNaj5/E85fc7ZuXkKFdziFAQ/wAXZ/6RiG5hYyUQd1jYnzJHut3Va0QUIfE89q7nbY+i4IRfSV7/AIV2yiNgPSV7/hTKGA9JXvplDAekL3/xplDAekL30yhgz6QvfTKGCWOASDgYiO0yf9RhVXqf7r/L6F9oP7Efz+rHDXAmBQDK6S8onxCwdQhcqX1AEbagvefCoGvplYo7qzgrNpaedyjurOMjDPCWP/ESe9fvqt9Ct90qPV93uGDwpj/xEnw++seh2+6PV93uGP6LY78RJ8Pvp6Hb7pj1fd7hj+i+O/J5fcPvp6Hb7o9Au9wP6M478nl91PQ7fdHoF3uGDw1jvyeX9mnodvuj0C73DrybIMYuIgZoJQoljJJXYAMCSfZW9WlsjZFuPejpTorY2xbg+a+pKuZ8OYXEPrmgR3tbURuQOwkc/bV5KuMuLR6+rV31R3YSaR14DLooV0wxpGO5FA99udbKKXI52WzseZtv4mjPsmjxULRSi4PzW7UPYynsI/7VicFJYZvp9ROianD/AH4EFtCyFo3+cjMjeaEqf4VVtYeD3Vc1OCkuTWTnnwMbnU8aMw7SoJ+NZUpLgmaT09U5b04pvxRvArB2SwZoAoBLxeQQSSdY6ksbX3NjbbcV0jdOKwiDbs3T22dpNcfiKduyuZOXAlTgDifr16iU/KoPVY/3ij/MO3vG/fU6i3eW6+Z5Tauz+xl2tfsvn4P9n9ug8qkFMFAFAFAFAFAFAFAFAFAMzF9HMDu79bMC7MxA0WGok2Hq8t6krVSSxhECWz4SbeXx+H7Gg9GUH46b9z+Ws+ly6I19Ww95/L9jB6Mofx8vuT7qely6GPVsPefy/Yx/VjF+Pk9y/dWfS5dB6th7z+Rj+rGL8ok/ZWnpb6D1bH3meT0Yx/lD/sr99PS30Hq2PvMwejBPyhv2B99PS30Hq2PvDwyDKxhsOkIbUE1eta19TFuXtqPZPflvE2mrsoKC7hQrQ6hQBQBQBQBQBQBQBQBQBQBQBQEI9JMRizCXSbCQJJbzXSfipPtqvvWJs9hsqxy0sfDK/X9RsekN3/wriWOWHpDd9BlmfSW76DLD0lu/4UGWHpLd/wAKDLD0lu/4UGWbMPj5EZWRirKQVI5g+FZXB5RrNKUXGXFMshVqeACgCgCgCgCgCgCgCgCgCgCgCgCgCgCgCgCgCgCgCgCgCgCgCgCgCgCgCgCgCgIZ6XP/AH4/+iP/AByVB1Pt/keq2L/23/0/ohl1HLYKAKAKAKAKA9wfOXzH8ayjWXs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AutoShape 4" descr="data:image/jpeg;base64,/9j/4AAQSkZJRgABAQAAAQABAAD/2wCEAAkGBxQTEhUUExQWFRUXGBgaFxcYGBsfHxggGBweFx4bFxkdHSggHB8nHR8cIjIhJSkrLi4uHR8zODMsNygtLisBCgoKDg0OGxAQGzEkICQsMDQvLCwsOC8vLCwsLCwsLyw0LC8sLCwsLCwsLCwsLywsLCwsLCwsLCwsLCwsLCwsLP/AABEIAKEBOAMBEQACEQEDEQH/xAAcAAABBAMBAAAAAAAAAAAAAAAABQYHCAEDBAL/xABOEAACAQIEAgYFBgoHBwQDAAABAgMAEQQFEiEGMQcTQVFhcRQigZGhIzJCUsHRCFNUYnKCkqKx0hYXM0OywvAVg5Ojs+HiJDRkcyU1Y//EABsBAQACAwEBAAAAAAAAAAAAAAAEBQECAwYH/8QAOREAAgIBAQUECAUEAQUAAAAAAAECAxEEBRIhMVETQWGRFBUyUnGhseEigcHR8CMzQvFiBjRDU4L/2gAMAwEAAhEDEQA/AJxoAoAoAoAoAoAoAoAoAoAoAoAoAoAoBn9LUMrZViRC5RwqtsbFgrBmUEb7qDsOfLtoBN6DHmOWKZ5WkZnZkDklkTZVG+9iQxHZY7UBIVAFAFAFAFAFAFAFAFAFAFAFAFAFAFAFAFAFAFAFAFAFAFAFAFAFAasVLoRmAvpUm3fYXtQFUcx6Tczln670qSM/RSM6YwO7Rybza5oCyXR/nEmLy/DzylGkdPWKHYkEqbjsbbcdhvQDhoAoAoAoAoAoAoAoCsHHHFcjZ40/WP1WHxIRBc6VERCuFHLezX79VAY4b4kvnOXujaVVMJhyRcA/JLG4sLbdYW25cjQEz9M2dSYXK5Xhdo5HZIw6mxXUbmx7DpBF+YvQEW9C3GUkWKk9MxMxwxSxaQs8cbsw0F3JIiv6wvsD28qAsPBOrqGRlZTyZSCD5EbGgNlAcGe5muFw02IcFlijZyBzOkXsPOgK+zdOmYGUOEgWMHeMKTqHcXJvfxFvKgLEZZjBNDHKosJERwD2BwGsffQHTQBQBQBQEc9LXSHNlZgWGFHMoc65L6RoIBAAIudwee23fQG3ol6QXzRJlmiWOWHQSUvpYPqtYEkggqe086AkGgCgCgCgCgCgCgCgCgCgCgCgCgNGNxccSF5XSNBzZ2CqPMnagKx5vwKr4xHwptl86yTRSMw1LFCLyjSbNqG+lSNwVudmsBK/RnxvlaYeHBRYnSyAheuQRlizE8x6mq5t8658aAkygCgCgCgCgCgCgOTNsQY4JXUXZI3ZQO0hSQPfQFXuK8u6jKcv1AGWeXFzO2oNexjjB1gkEEAHY0A0srmdJo5IwWdHV1AF90Or7KAnnp5z9TgMGFsy4iRZdDX9ZEUNbsK7soNrHxoCO+FuI52YZfl3UwLiSULTpGzNdnIV5NB1DSdAup8LX2AmPon4JxeWJKmIxCSI9isSaiqN2sGYC1xzAG+3dQEg0BwZ7hUlw8sMjBVlRoiTbbrBoFr7E3Ow76AqLkXDkmJxyYNSFZpCjNbZQpszW25AHba+w7aAuJhYBGiIvJFCjlyUWGwAHuoDbQBQBQBQEEfhDYvBvLHGzSjFRRkgIilCHYECRywIsAxGkH53ZQCj+D1mGCSJ4EkPpkpLyKyEXVNgqNurAAlrXB9ZtrCgJmoAoAoAoAoAoAoAoAoAoAoAoAoCtHT5ncsuZNhy5MUCppQcgzIGYkdrb2v3UAgYDifThcLEzf8At55tS/WixCBW9oHWD9cUA0zQFv8Ao8z4Y3L8PPazFdLi97NGdDe8i48CKAcdAFAFAFAFAFAeZEuCO8Ee+gIF6dMgXC4HLUU36kSRXAsGuFYtpubXIJtewvagGN0W5d12aQwNdda4hTbYi8Eo522oB09M8LCeGKUl1wmCiRmHJpZNSjyvp1WPMIaAQOhbBrJnGGDkDTrcD6xRGIA9u/soC1dANvpHzJsPlmLlR9DrEQrA2ILEICD2G528bUBWjhHHz4jMsEJZ5ZD6TDYu5exDix9YmgJF4ozMeh5ziInKs+MXDA6VBsmjXpIUEaiHPM7W7RegG1wF0pY2HFQJicS0uGLBJBIQbK22syEavVvfc8gaAs3QBQBQBQFVumxAM4xFpOsuIyfzPUA0Hyt8aAOhiUx5vhCy7P1ignxR1uO/fagLU0AUAUAUAUAUAUAUAUAUAUAUAUBUzOcG2Y5hmUqMNMYxM+o73SI2UDzGkUAz6Ac/AGQJjZp4nv6uFnkSx+mi+qT3i55UBL/4OObF8HPhyf7GQMv6Mo5ftKx9tAS7QBQBQGGNhc0BVPi7pKx2KxEjR4mWKHUwiSNilkB9W+kglrWJJPMnkNqAf3QHxniZ55MHiJGmXqzKjyMWZSrKCuo7kHVfc7W250BN9AQ5+Eof/TYTb+9ff9X/AF7qAbXA2X6OJwoFhH1jW8DAR/moDj6TsvxqxYqfErpSXMBp7yEjdY7G26hNgfOgEboYnCZxhbgG5kXfs1RuAR3G/wBtAWtoCMvwg8d1eV6LX62aNPIKGkv70A9tAQv0SoDm+DDcusJ9oViPjagFnNmP+y8yjAJMeaBn8AwkS5/WUD20AxBlz9QcRt1YkEXjqKl+XdYUBaLoezp8VlcDSA6o7xaj9MR7BvHawJ7waAetAFANfjziT0WOOKMj0nFOIoBa+ksQGlIG5VAb+du+gK09IuRehZhNB1jS20sZHN2cuocs3jcmgFToxeR8ZgmLKI8PiUQFjYj0jUQBtuCyEDxcd9AWqoAoAoAoAoAoAoAoAoAoAoAoDnzCXTFIw5qjH3AmgKpcISmPAZrIOZghi9k0yg/ug0A0aAffQpiNOaxoeU0c0R9sZYfFQPbQDy/B6wk0ONx0MiFdCKsm49V1cgKd/wBP3UBO1AFAFAYIoCpXSdws2X46SOwEUhMkNuQRmNl815ewd9ASz0BcHNh4TjpCL4hAI1HNU1Eksb29aym3YB7KAl2gIm/CNw5bA4dgCSMSF2H1kf7QKATeDcKy8UT61KkYcN6wtzjiW/vvQC3+ELgZJMtV0A0QzI8hvyBBiFh2+s4oCGOjLCy/7VwGgWLSq4vtdFLayPYrjzFAW3oCEvwlsaQmDhHItLIf1Qqj/E1ARl0ZZlh8NmME+KcpFHrYkKWudJVRZQTzN+XZQCxheK8JE+cLIrYiHGs3VBBp+m8iOS4uhXUD807jlagGdlsDSq8QlVAAZAjkgOyKbhdiNem9r2vyvewoCeOCeJWwcOHwzKghjFnKqdW9yzfOtfUSeVUkdqS7T8S/D88FzLZsdzg/xfLI8n4/wQOzs3iFO3vsanPX0rr5ENaC59PMdCMCARyO4qaQjjxGVQvMkzxq0sYIRyN1B52oCs3Tl/8AucR+jD/0koBa6JuBjjMJJiEk0SpioTGb7KYBrLWsbn17C/caAsYKAKAKAS+KM6XB4SbEsuoRIW03tqPILextckC9jagK+R9N2ZCZpPkmjJ2hKDSovyDCzXt2knyoCxORZmuKw8OIQELLGrgHmNQvY+I5UB3UAUAUAUAUAUBrnhDqyMLqwII7wRYj3UBAmU8GL/sPNHKmJhPI6tudceFGpFFza2oyAnncb3tQEN0A6OjBQc2wV2K/LKbjw3A8idj4E0BOGQY3LsDjMS6zgmQXdwrHW7TTSn5oIOlXVdXaAO6uy09j7jg9TUnjI5Tx/gPx/wC5J/LWfR7Ohj0qrqY/rAy/8f8A8uT+Wno9nQelVdRw4TErLGkiG6Oqsp7wwuDY78jXFrDwd001lDD6V+kYZYixQhXxUguA3KNeWtgNzc7AbcieyxwZIQl4nTMsSGzeSULpCJLCFHVbk+tFpIZbm5tZvPlQDuh6UTlTRYLDFMZhYEVXkY7ux9Z+pddggvpGoMdjudqA88SZlLiZWxDrIita11YqosAACRy+01RXKc5Oconm9QrLJuc4iHj8Ikir1hNlIII7/EWrnVZKEnu95xotnXJ7i5o84jLFZhIyvqFiGCsDt7NxXWMrYx3UuB2jK6EXBLg+4lLphmOHyBYT6xf0aInl8y0l7f7u1vGrqEd2KXgehrjuwUeiGbwHljQ8Q4aGQbwYVNPgThgzfvO/tNbG5YOgIN/CLMDvhAH1TKzo6IykqpCt6yfODHa19udARHxTlXouLmgGvTG5VTIulmA2DW7jzHhagEqgHFwHkeIxWLjXDJrKMrObiyLqCljcjleudtfaQcep0qn2c1LoTl/V1ivx0Pub7qqvVb6lp6zj0HfDwhhDGiyYeJnCqGZV06iBYna3M1YrTV4ScUV71NmW02L6rYADkOVSCOZoCrfToP8A8xP4rD/01FAKnRrxvPg8GYohFp6xmOpWJuQvcw7AK4WWSi8IuNBoqLqt6bec93+h2L0n4w8hB+w389c3dNE+OydNLk35/YP6zMb3QfsN/PWO3mbep9N4+f2HrwJxj6YDHLpWdbmy7B171BJ3HIi/ce3btVbvcHzKnaGz/R3vQ4xfyYqcbZQ2LwGJw6W1yRsEvy1D1luewXA3rsVhT3GYV4pHjkUq6MVZTzBU2IPtoC23Rlg2iyrBo/PqVbt21/KAG/aAwB8b0A56AKAKAKAKAKAKAa3HWHSHKccEUKphxDWH1pdTMfazE+2gK39GeUDF49IDykixCm/jC9j7GsfZQDfy9tEyE7WcX8N963reJr4nO1Zg/gShw1kkuPkaPDtGCi6mLlgAL22sp38KsbLlBFVVQ5vAjjEqLhmBINth3VuprvObjxF7hXhuXMGdYWRUS2t3vYar2VR9I7HusPZXO29QR2p08rGOvEdHuZkhRjlZBYXaSYFQPqpYjYchcVHWoj7vyJL0s8+182Q1xH1mPx+LljLSL1jHWx5IG6tLnutpAA+yocpKKyyzppndNQhzG0RWTkYoC5UWXR4jAxwtrEbwxjnZgNKkXNuewrWUVJYZrOCnFxfIRcDwXg8DIuIBlZlJ0hmDC7AjlYb2vUG56fRx7WZxp0VcZ5iuItniOEc9QHeQPvqMtu6VvHHy+5N7GQzenTEwf7PjSRrM80RjFvnWPrX8NBPwq1dsU0uqz+S/2c8CHPn8LcU4crG6WhMLMbeuWRmUqB2WIF79nLbfjVrK7KVdHOG8ePPH1MuLTwTNUo1Kj9KrXzfGf/aR7gBQDcxmOklIMsjyFVCguxYhRyUE9gvyoD16MOp6y51dZpt2W03vfvvW2693eM44ZHz0KcSRYLFyvMHKvCV9QAkHWp3uRtzrMIObwglkmV+lXBD6E58kX7Xrp6PM27Nj2wmJWRFkQ6kdQykdoYXB91cWsPDNDbWAFAVo6XcN6Rn7wrzYQp7TGD9tAJXRtlGIxXXJh4+s0aCfWUW1ah9IjurhbW5YwW+zNZChSU3zwO7H8JY6FS8mGbSBclWRrAcyQrE28a4ulotq9pUze6n+gis21ckT233C83DmPw0fpfV9WsS9b1gkjuoUar21XO30e29u2uyplzRV2bS08k4S4rvWGZzfp8kMenDYYLIVF5JGuA1tysYHK97XbzFTEeYljL3eR055whhsdmuEIjsMRh/SZx1zBpB6gDKCrAc+VxfS3zbAsMCZl3TdLhpJI+oWbDLIwgGsq6Rg2RdRDarKO0X350BMXA3FkWZYUYiNSnrFHQkEow3tcc7gg38aAcNAFAFAFAFAFAIPHuFMuW4xFF2OHlsO8hSQPeKArn0Jzac5w353Wr74noBE4sgOGzPEra3V4mQqD3Byy+wi3voC4GFVQo0gAEA7C3OgPD4CIm5jQnvKj7qzlmMIanGvGCYNTDAFM5HIAWiv2sO1u5fadufC23d4LmWuz9nO978+Efr/ADqRc/EWMII9Kn3v/eN2+2ovaS6noJaOhrG4vIYWRTthpnhkuA9gTfY2uVPiD/GpFn44ZiUmhfompddq59/0/JiHjSDI5HLU1vfXePJFXe07JNdX9Tt4XwYmxmFiYXWSeFCO8O6qfgaycizAmxzMSI5QfElR7iQLV5JU7RnPfzLPxwvJvBJzBGmXEyPbrWJI7L3A8rbVVanUW2y/qScsfzu4fmdIpLkaHjdvVSPrDzI8u21NPRO6W7DLfgG0uYh8aZHJmGH6p20OjgoWu2m11I8Nv4Cpun11mlvzY3LGU03y8/gaSgpLgaI+DBKITMDLi47WmiLRsSttJJB5qFG+24J2ua6afW3O5w0vBPlHg8d7DgsZkPCc48fPSQ/otf8Awk10u0+0W8ycvyf7MwnAr90nYOWPMp+uRlZyrjUPnBlBuD277X7wa9Pp1NVRU+eFn4keWM8Bq12MC1jcOVwqeJBt5gmpM44qR0axE9cMR3MhvbYD3k/dTTLmKxwLGfrGpeGdCdui3O1nwaxAEPhwkbb31C2zDzsdvA1Bvhuyz1OU1hjnx+YxQgGWRIwTYFmAv5XqNOcYe08HGdkILMngTs44gjXCzSwSxSMiMygMGBIHKwNaTujuOUWjlZqI9m5QknhFcszzWQZxHi76pXdXO2wO6AW+qFA27qjV6mc6JWPCaIlOrsnppWPCaF/oVzCPB5pPEz2jeK2tnVVUrZvXva55qLHt5d3eq9OtTnwySadQpVRsswsjmx/SFipDIhEXVnUttBsym456t7iq2zX2JtLGCqntS6E8xa8BAyr0XrV9IgBiJswV5AQD2j197d1a1ax7341wJtP/AFLq99do1j4IkXpdxKrkeIMRBRlhVCDsVaRBse0aau001lFipKX4l3lWayZJ8yrGBc7ypeWvKokHtSRx/hoCBXUgkHmNjQE4/g0Yg2xsd/VHUsB4nrAT8BQE4UAUAUAUAUAUBhlBBB3B50BU7hSH0TPYYrn5LG9T4/2hi3oDs6ccH1ecTnskWJx7UCn95TQFmMjnD4aBxuGijYfrKDQDc6SOLWwMaLGLSTB9Lm1kC6bmx5t6wsOXfyseVs3FYRY7O0kb5tz5LHDr9uBCr44MxJYsxJJJNySeZJvuaibrPUqSisJYR71bXrXBvlYyInEyxvEWJ9ZfmnzNrHwrvTvKRVbVhXOlzfNcn+gz6lnlzrynHGCeKZRdopEkA7yjBh/CgLn4PFJPCkiHVHKgZT3q4uPgaw1lYA2s04cw0EZkeSZVFuRB5mwA9XvqpexaHyb+X7GbdV2UXKXI4skzjBQyXXr9TWTU4WwuR2A99qlaXZ9Wne9HOfEhetK5tRw/L7i3iuE4ndn1yKWJJAItc7m1xUe3ZFNk3LLWf50LBWtLBuyzhuOGQSK0hYX+cRbfbsFdNNs2qie/FvP88BKxtYFqrE5ibnmQ4fGIExMKSqDddQvpPep5igKg55lnVYyfDKdXVzyRA2tfS5QG3ZyrLeWCRulngNcvwkUiztJqlVNJUC3qM17g/m/Guk7XJYNnLKGHw5sshJt834Xrrp+82gToehtPyuT/AIY/mrX0h9DG+OTgLg5suM95hKJdFvV0ldGrn6xv86udlm/gxKWTl6UcmxGIjh9HTWUZtQBF7MBY2J35VX6ymVkVhFdr6JWxW6s4GLhuAMxfcxhO7U6C/sBJ99QY6Gx9xXR2dY+4b2KyX0eVlmiEcw+de1zftBB5HvFcLu1h+B5x0It7uh/Tk3hd3cc+FwUcQPVgLfmb3PtJJNc522WP8fE52X22tb7z/PAUI8pxRi64Ru0O5MgW6gLsSbcgLG/lXRUScN5R4HVaaThvqPA0Bx3io+GRN1idxnn0voS4TVeJpQ9u7SDsO4Em9u8eJva7OnLjF8i72TZN70HyRH9Whck28ZYc4LN8kY/Rhw0LH9BzG3wagGJ0s8NtgsxmGk9VKxlia2xDnUVB/NYlfK3fQCh0FZq0ObRoD6s6vG48lMim3fqUDyJoC0NAFAFAFAFARb0gdIPzsPg38JJlPvWI/wAW93eLHTaX/KfkSaqu+RHb5tiDznnP+9f+apu5HovI74XQbXD8qnN4HkfSoxKSOzEn5jB2ueZOx9tU9sd61qKIUlmWEdnSjjmxOKfEFy6l5EjJ2tGHYxgCwsNJ8+/eu2ppUIxaXx+JvbDdSZ25VmGJ6mFIZZtRVEQLIwAJAUAesAB8BUyKiqk8Ll0OywoJ4J+fPcDGka4jEYdpEQA3dXYGwB23O5FVnYTlxUX5EeKn/jkbPSDDNiYoGwCdbh2DlzEF3IKhb8jt623fzqLfXJPdwWezbq6nJ2vjwxn5jXyDg7GPiIuswpEQdTIZNIGkEFgQTc3G1rHnXGNTyWOo2lV2ct2XHHDA7emfI4jlExQLF1RjcBFUBrME0mw5et7wKlYR5mU5S5vJWGsmoUBP3AvFGIgwGHjUqyqmxZbkXJNrgjYXsPAVnBT36+2FjiscH/O8UM14jnxEZjk0aSQSFW3zTqG9z2gVnBFt1ltkd2WMCOV3U9qkEeY3oR4ycXlDl/prif8A+f7J/mpgmesbvDy+46eD82kxETtJa6vYWFttIP2msMstFfO6Dcuv6IX6wTDnzDGpChkkNlFrmxPM2Gw8TXO22NUHOXJHSquVklGPMqacQk+dGQbxSY4vy+g0xfl+jSdkYQc3yRiNblPcXMk/p7zyHEYCFY2JIxCkgqRt1cgvvt21xo1lVzxB8fgdbtLZSsyXATuhM4BcJK2KhjklE50log5ACJaxIsN71tdrq9O92TfHoZo01tqzDl8SWhxnhu9/2DUb1pp+r8jt6uv8PMWsDjFlRZEN1a9ri3I25eYqbVZGyKnHkyHZXKuTjLmjoroaBQDV4q4Gix0oleR0YIEsumxAJa5uOe9R7dNGx5bIl+kjdLebEMdEsH5RL7l+6uPoMOrOPq2HVjuy3h2KHCeiAs0RV1JY7kSXLbgC3M1JhVGMNzuJcKYwr7Pu/cYmf9GMUUUsyTuFjRn0soJOkFragR/CuEdnRnNRUsZZAt2fGMXJPkRhxBlUUkJ0GQyLuoKqAe8E6r8vjarWvYk6cyUs8OWCLpdTVVPPHiMGGQqwZeakEG17EbjntUYvxYzzizGYx43xMxkaL+zOlRpuQdtKjtA50B6z3jDG4xdGJxDypcHSbAXHbYAC9AOroGy1Jc0WR3C9SjMi/XcgqAPJSzfq+dbKEnFyS4I1c4qSi3xZZytTYKAKAwzAAkmwHMnsoCIeP+PzNqw+Fa0XJ5Rzk7wncnj9Ly52en0u7+KfPoSq6scWR5U47msJMymRIZDGOcgjcqLbbsBpHvqO7uODm5nPg8GqkvoCse3ft8zWa6op72MMRilxwbcbhVkXS/IG/O3Kt7K4zWJG0oqS4ndknC+NniBwuGkeIXsx0gHvsXI1b/Vv3VG7aNa3U8HLfUeCNOJwOKibRJhpVfkAY33/AEdvW9lbrUZXcbdoT/0fZfJBl8Ecw0yAMzL9XWzOAfEAgGq26e9NsizeZZHFXI1I56fMaI8odD/fSxIPY3W/5KArFQBQEpcIxM+EiOqwAYAb9jEVkotU4xulkccS2AHO1ZILeWap4Cx+dYW+NDeEormeY8Mw+mf9edA5LoP/AIUb0PL3nY9YXcsBy7REAT5i/tqPqbuxrc2s4PQ7J0/aJJP2n5Y/0aouPHB9eJSPBiP4g1UR2vPPGHkz0EtlxxwkI/H3Hy+hvoiJ+be7dtwRy5C/M91dJ6r0tqlLdzzb8OPA0jpvRc3N5xyS8eBD3AeRSPMuIYaY0JIv9I2NtN+YB5n/AEOm0dVCNbqXFv5HPQaeUpqx8l8x18aZO+JhCx7srggEgDtB5+dVug1MabMy5NFhraJWwxHnkSuA8HiYHeOWEqhu2o94sLdxqTtK2m2KlCWWR9BXbXJxlHCHrVOWg4+HuKjh06t01ICSCDYi+5G+xF6s9HtB0x3GsruxzK/VaFWy308M7Z+PSf7OJbd7Nf4AC3vrvZteS9mHmzjDZcf8peQvcM596UrXXS6WuAbgg8iPcdqn6LWekJ5WGiHq9L2DWHlMW6mkMKAKA485wXXYeaG9usjdL92pSt/jW0Jbsk+hrOO9FrqV1x2ExEDNHLGVdextr+IPIg942r0Vdspx3o8TzNtMa5bsuAwcZi5AhgYaQJGkZbWuzADfwA5fpN3156xSUnvLDPS1uLgt15RwVobnpGsQdtt9wCPaDsfKgH7kEqC0kEckN9DbsCA45tERYhbi4B5d5q62dCW5JSXB/Mo9p2R7SLi+K+RPfA3FYxkel7CdB6w+sOWtR/Edh8xUHV6V0yyvZf8AME/R6tXRw/aX8yOmoZNCgGP0r4PGzYeOPBqzqzHrkUqCy22vci4vzA57VI084wllnSuSTyyJzwpmX5FL7h9jVN9KXVHftUdOD4CzOY6Rh+qB+nIyqB42uW9wrWWrXUw7USl0gZHNJlqQYdBI8Zi9UWFwgsbXIHsqHRZu2bzOMJYlkiT+iuZfkUv7P/ep3pS6o79qhR4f4Exs2IiTEYd4oC3yrmw9UesQPWvdradh21pZqluvDNZW8CfIYgqhVAVVAAA2AA2AA7qrSMe6AKAKAij8IbBTS4TDrDFJIFlLPoRm02QgFrDYbnc0BXQigMUBJ/AGI/8ASqljcM3Z2E3+2sootfH+q2OWaUKLmskFLJznMF8fh99Dbs2ZGYJ4/D76DcZJGX5Q2IypItWhnGsEjsMhkF/Zao+oq7WDgem2bLsYQb/mRLw3RwxPyk48lQn4k7e6oEdnPvl5ItpbQXdE4OI+G0wbIUlLawRpYC4tbe42t7KhbQ08aVHDzkl6HUStbyuQj1VliZgwHXSpGGClmCgncb+FSdKnKah17zhqHuwcuh355ws2E0M0qsGNhYFTcC/edvbUzWaaVMM5zki6XUK6WMYwJ9VRYGzDYZJHRJG0KWALW5f67+znXbT7vaJSeEzndncbissdGK6OB/dzkeDoD8QR/Cr2Wzvdl5r/AEU8doP/ACj5Ctwdw0+EMpd1bWFA03203538676TSultt8zhqtSrsYXIc9TCIFAFAFAQ50uoVxqM2yPCuk+KswYey494q52dYlBxfUo9qVtzUl0ILziXVPIfziPdt9lVuplvWyfiWmlju0xXgc8cLMCQLhRc+Fcowck2u47SnGLSb5mutTYenDOIHo6gnkWHxv8AbV9obI9ik+7J57aFb7dtd+Bdy/NTDIssb6XQ3B+w94PIipM3XOLjLkyJX2lclKPNE88JZ+uNw4mUWNyrjuYAE2PaNwfbXnr6uynu5yem093aw3sYFmuJ2CgCgCgCgCgEHNuJBE5jVNRFrkmw3F9tjeqnV7VVNjrjHLXPjj9yy02z3bBTcsJmrKuJutmWIxgFr2Ia9rAtyt4VjSbTlfYoOGM9+fDPQzqdAqq3NSzjwHHVuVgUAUAUBULjaKB8zxnUuBF1kzBuwkAuQPAyXUeYoCSPwbcrB9LnZQR8nGpNjvu7D/BQYyKXEGaB8TLq20SOgAWwARio5eVbHndS5zsee5teTNeRzRviYUZQ4aRQQwuDc9oPOg09f9WOepL8eAiUWEaAdwUD7K1PQKMV3GJMvibnFGfNFP2UDhF80dCqAAALAbADs8qGxmgG3xZwscYyMJRHoDCxTVe5B+sLcqianS9s084x4ErT6nsU1jORvHo3k/KF/YP81RPV0ve+X3JXrCPu/M78o4GGHkWaSYv1frBVS2433JJ+yutWh7OW/KWcHG/Xb0GlEbXE/FYxiKvU6NLalOu/MW3GmoGp13bLG7jHj9jzNP8A1FKmTar+f2NXDPDTYxXKyBNBAIKk3vfuPhWdNp3em08YL7Q7cjqYtuGMeOf0Fxejd+3EKPKMn/MKlerZe98vuTvWC935/YkMValWZoAoAoAoAoBJ4j4dgxqKk4JCtqUqbEHkd+493lXSu2VbzE521RsWJFO8zAE0oX5ut7eWo2rRvLybpYWES90O9HkONwMs2I6xdchRCrAeqoFzYgj5xI3+rW9drhnHec7KY2Yb7iJc6y5sPiJoG3aKR4ye/QxW/tteuZ1HT0dyYcavSYzJHqFwrlSLjmtjvy5Hn4VZ6ODnVJReGmVWtnGFsXJZTRPP9WOXkXCSf8Rqi+l29SX6HV0HDw/kcWDi6qEME1FvWNzc2HP2Vxssc3lnauuNaxEU60OgUAUAj51nywEKo1v2i+wHie/wqt1u0Y6d7qWZdOhO0uhlct58EJo4vP4r9/8A8ahLbb74fP7Ev1Svf+X3PEvFzfRiUebE/CwrWW25/wCMF+b+xmOyo98vkN/FztIzOx9ZudvdtVRZbKybnLmyzrrjXFQjyR6yWVYJRKVLsL6d7WuCCTsb7GpWm1kapb7jlrlxx+hHv0ztjuqWPyF+TjEgX6oft/8AjU/12+6Hz+xD9VLvn8vuOtTV+UxmgOTN2YQTFPnCN9Nu/SbfGgKT0BO34P2bQwYTEdbIELT7Ag9iL3DxrpCqc1mKONmorreJPBJK5Hl2LLSKkchJuxRmG53uwUjc8961lCUfaRzjXp7cuOH8DYmV4DBsH0xRN9Es12/V1En3VmMJS9lGXGil5eF8Tf8A0qwn49fc33Vv6PZ0HplHvG/CZ9h5GCJMjMeQvue3YHwrWVM4rLRvDU1TeIyWRSrmdgoDRjsSIo3kbkilj7BetZzUIuT7jSyarg5vuQwl6Sm7cOPZIf5aqPWz9z5/YovXj9z5/YJukfUpHo/MEH5Tv/Uo9q5XsfP7B7bysbnz+wwUSwsL28aqZPLKOUsvI4eFOJTghIBH1nWEE3a1rC22xqZpda6E1u5LDR7Qemi1u5z44HCekr/4/wDzP/Cpfrb/AIfP7E715/w+f2OvJOPRNOkTxCMObBtd9zyB2HPl5kV0o2krJqLjjPiddNtdW2KEo4z4949atC5CgCgCgCgPMjWBPcKAo+zXNzzNAXB6Psr9Gy3CRWsREpYfnONbfvE0BAHTvlXU5q7i+mdElHnbQ1vat/bQB0O8LLj5Z0aUxhFRtluWBJBsSdvca7039lnhzI9+nVuMvkWfVbADurgSDNAFAFAIfEGeCIaE3kP7nifHw/0avaG0FStyHtfT7lhotE7Xvz9n6jKdiSSTcnck9teYbbeXzL9JJYRisGQoDQcUPE11VMjTfR7WdT21q65LuM7yOzJcF6TMqAeoLNIfAdnt5e/uqdodI7LFnkuf88SJq9Qq63jn3Ekk16s84ZoDkzTHJDE0kh9UDl3nsUeJraEHOWEc7bI1xcpFO81wGibErbSIyWAHcXUD4MK2lXuykuhpXdvxjLr+z/YffBUOjBobW1FmPvsPgBVhplitFPrpb178CUeitHLTyFSEIQKbbEgsSAe221cNXJPCJWzYNOT7uH6ibx4T6dJcG2mOx8LdntvXbSv+mRtoL+t+SG/UkhC7wThmfGxEck1u3lpKfxYVH1UsVvxJehg5Xp9OP6fqSxVWegCgETjRrYGc/mfaKj6tZpl8CJrlnTzXgQsZl768xus8fuSPBxI7jWdxm3Zs3A3rVnNrBh2sL0SyEsvBrGJHjW24zfs2e1xIHrA2I3HfcUSknwCjJPKLAxm4B8BXrke5R6oZOfHluqk0X1aG0253sbW8b1h8jevG+s8skIR8R4pgCcTNft+UYfAGq3tJ9We3Wi03dXHyR6TPsUOWJm/4jfaax2k+rMvR6d/+OPkh48H8STzriIpn16YXdWIAYW2sbWBG/nUrT2Sk2mUO19FTTGM61jLxjuKyYePU6r9Yge82qS3hZKWuG/NR6smpc8xI2GImAHL5V/vqs7SfVnuPQ9P/AOuPkhmdJU8sywySyNIVLJdiTbV63M+RqTp5ttpspNs6SuuEZ1xS44eP54Cv+DtitOZuhP8AaYdwB3lWRv4BqlnnyyNAFAFAIXEOeiIFIzeQ8z9Tz8fD/RqtobQVK7Ov2vp9yx0Widr35+z9fsMtmJJJNyeZPbXmW23ll8kksIxWDIUB5kS+17C+58PKulbSlmRrNNrgKOrCKulYGc9rSOQT7FO3stU+Wr08Y4hW34t4+n2Ia097eZTx4JfucuXZYk0ypcoGJ5b2sC1hfy7a5aV9vcq3wTzy7uGe86ah9lU5ri0PZ0iwOGdlXZRc97nkLnxNh4V6vTaaMMQh3nmdVqpYdk+4i3NczkncvK1+4fRXwUdlXkIRgsRPMW2zteZMzgOIZodo52A7rhh7mBArWVdcuaNq77a/Zk/58TGYZnNOQZZGe3IHYDyAsBW0K4w9lGtl07OM3kiTPMySTEYlhsHQIp7yjIb+3RVdbYnOT6/b9i7oplGuCfc8+af7j84YYHCQ25aAPaNj8b1Po/top9UmrpZ6i0mMkUWWRwO4OwHuBrfdj0OSnNLCb8zUzEm5JJ7zWxq3k80B0YHMXgbrI30NyvtuO4g7GtZxjJYkb12Sre9B4Z3YninEyixnNu5LL/hANc40VrkjtPV3S5y8uBoyvHyJNG6u19a33O4JFwe8EVtOEXFpo51WTViafeiSONM0WDDNqQSdZ6gRuRuDfVbewHd4cudec1l6qqy1nPAudfqFTS21nPDBDuGRFYFkDr2oSwB9qkH4156NuHlrJ5WF2JZayug78HxFgAmlsvQG3YEa/wCswvVjDW6fHGv9S0htHS7uJVfRjTnZSzFF0KSSq3vpBOwuedqq5yUpNpYKeySlJtLC6HrCyhXVmRXAIJRuTW7DWa57klLGTNU9yaljOO4dOOz3LnS3oA1dw0p++m/wqynrNM4/2/0+hbz1+klH+1x/JfNDRmjjL6lTStwQhYkeRPMioErfxZSwuhVyuzLMVhdOZL3CHEwxalWUJKgGpRyI5al7beHZtV/o9Wr1h8Gj0+g1y1McNYkuY2cZ0jSrK6rDGUVmABLajY2uTy+FHqWnyPa17DrlWm5PLX5fz8xSwPSRA39rHJGfCzD37H4VvHUx70Rbdh3L2JJ/L+eZH2eyxPiZZIAwjdtQDACxIGqwHYWufbUSxpybR6DSV2V0xhZzX8XyOGtSSe/6RtgYp5UCkvE0frX217Aix7DY+yu1DanhFXteqEtO5TfLl8eRFuQw68REv5wPu3+yplrxBnmtBDf1MF4/TiSZGlha96rT3CEriyDVhX71sw9h3+F660PE0V+1a9/Sy8MP+fkN/o2zZcLmeFne+lXIYjsEitGT+9Vg3hZPH11uyagu8t1FKGUMpBUgEEciDuCKynk1lFxeHzR7oYEHiHPeq+Tj3kPM/U/7+FVO0No9j/Tr9r6ff/fxsdFou1/HP2fr9hmM1zc7k8z315lvLyy+SxwRihkKAKAKAKAVOEsO0mJDj5kQJJ7ywKgfEn2VcbK07dqn0/XgVu0bUq93qOviTLWxGGkhVgrOBYm9hZg29vKvT1y3ZJnnL63ZW4rvGPhujOUn5XEKB+apb4kipT1a7kV0dmy75HviHhDCYTDli0ryHZLsBc+QW1gNz/Hes1WzsnjuMajS1U15eW+4adTirI5z/hSYSs8Sa1ZmIC29UE3F/f8ACq23Tz3sxRd6fW17iUnhpC/wZgMTCpSUARn1gNV2U91h2H/XbUjTQsgsS5EPW2U2PehzHNUogBQBQDg4X4Q9M1SSuyRKdKhbXY8ybkEADly335WqJffuPC5k/SaTtVvSeEKuP6M05wTsp7pAGHvWxHuNcY6p96JM9mr/AAl5/wARw5f0fYkTIZJI+rVlYlWYkhTewBUc63lqouPA5Q2fYpptrGRR6Vm9XDjsvJ8Av315raz4R/P9Dltt/hgvj+hHlUp54KAKAKAKAKAXOCcb1WMiPY50Hx17D961TNDZuXx8eHn9yfs23s9RHx4ef3G9m7tHiJo3X1llcfvEj3ix9tWM1iTPtensUqoNdF9DkSZ3bTGpZjyVQWY+QG/wrVLJ0lNRWW8LxPcnWRNpmR0J7HQqfOxAuKy01zMQsjNZi014PP0N9YOo2ONsyUJ1Frs1mJ7gD8SbVJ00G3vFFtrVRjDsMcXx+HET+DctfrRKykIFJVj2k+rt39tdNRNbu6iHsfSzdytkuCTw/kPioR6k1YqAOjIeTAg+0WrKeHk0trVkHB8msEZQR9VOok20SDVt9U91WTe9Dh0PDwj2WoSs4bsuP5MsT0ecUdWww0rfJsfkmP0Sfo/ok8u4+e0Wi3H4WX21tB2i7etcVz8V1/L6EnVNPMEV4vCT9Y/qSn1m30Nvud723ry1mnlvv8D5vufU9HC+O6vxLl1NJgm+pJ+w33Vz9HfuPyZv20feXmY6qX6sn7J+6no791+RntV73zPJWTuf9k/dWOw/4/Idr4mCz/ne6sdiuhntPE8mVu81js49DO++oRyMxCqbsxAAHaTtSNcW0kuIc2ll8iUMiywYeFUG55ue9jz+4eAr1OmoVNaj5/E85fc7ZuXkKFdziFAQ/wAXZ/6RiG5hYyUQd1jYnzJHut3Va0QUIfE89q7nbY+i4IRfSV7/AIV2yiNgPSV7/hTKGA9JXvplDAekL3/xplDAekL30yhgz6QvfTKGCWOASDgYiO0yf9RhVXqf7r/L6F9oP7Efz+rHDXAmBQDK6S8onxCwdQhcqX1AEbagvefCoGvplYo7qzgrNpaedyjurOMjDPCWP/ESe9fvqt9Ct90qPV93uGDwpj/xEnw++seh2+6PV93uGP6LY78RJ8Pvp6Hb7pj1fd7hj+i+O/J5fcPvp6Hb7o9Au9wP6M478nl91PQ7fdHoF3uGDw1jvyeX9mnodvuj0C73DrybIMYuIgZoJQoljJJXYAMCSfZW9WlsjZFuPejpTorY2xbg+a+pKuZ8OYXEPrmgR3tbURuQOwkc/bV5KuMuLR6+rV31R3YSaR14DLooV0wxpGO5FA99udbKKXI52WzseZtv4mjPsmjxULRSi4PzW7UPYynsI/7VicFJYZvp9ROianD/AH4EFtCyFo3+cjMjeaEqf4VVtYeD3Vc1OCkuTWTnnwMbnU8aMw7SoJ+NZUpLgmaT09U5b04pvxRvArB2SwZoAoBLxeQQSSdY6ksbX3NjbbcV0jdOKwiDbs3T22dpNcfiKduyuZOXAlTgDifr16iU/KoPVY/3ij/MO3vG/fU6i3eW6+Z5Tauz+xl2tfsvn4P9n9ug8qkFMFAFAFAFAFAFAFAFAFAMzF9HMDu79bMC7MxA0WGok2Hq8t6krVSSxhECWz4SbeXx+H7Gg9GUH46b9z+Ws+ly6I19Ww95/L9jB6Mofx8vuT7qely6GPVsPefy/Yx/VjF+Pk9y/dWfS5dB6th7z+Rj+rGL8ok/ZWnpb6D1bH3meT0Yx/lD/sr99PS30Hq2PvMwejBPyhv2B99PS30Hq2PvDwyDKxhsOkIbUE1eta19TFuXtqPZPflvE2mrsoKC7hQrQ6hQBQBQBQBQBQBQBQBQBQBQBQEI9JMRizCXSbCQJJbzXSfipPtqvvWJs9hsqxy0sfDK/X9RsekN3/wriWOWHpDd9BlmfSW76DLD0lu/4UGWHpLd/wAKDLD0lu/4UGWbMPj5EZWRirKQVI5g+FZXB5RrNKUXGXFMshVqeACgCgCgCgCgCgCgCgCgCgCgCgCgCgCgCgCgCgCgCgCgCgCgCgCgCgCgCgCgCgIZ6XP/AH4/+iP/AByVB1Pt/keq2L/23/0/ohl1HLYKAKAKAKAKA9wfOXzH8ayjWXss/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52691" y="5229200"/>
            <a:ext cx="2971800" cy="153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0151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sz="2800" b="1" dirty="0" smtClean="0">
                <a:latin typeface="Arial" pitchFamily="34" charset="0"/>
                <a:cs typeface="Arial" pitchFamily="34" charset="0"/>
              </a:rPr>
              <a:t>Características de recursos humanos</a:t>
            </a:r>
          </a:p>
          <a:p>
            <a:pPr lvl="1"/>
            <a:r>
              <a:rPr lang="es-MX" dirty="0" smtClean="0">
                <a:latin typeface="Arial" pitchFamily="34" charset="0"/>
                <a:cs typeface="Arial" pitchFamily="34" charset="0"/>
              </a:rPr>
              <a:t>Valiosos</a:t>
            </a:r>
          </a:p>
          <a:p>
            <a:pPr lvl="1"/>
            <a:r>
              <a:rPr lang="es-MX" dirty="0" smtClean="0">
                <a:latin typeface="Arial" pitchFamily="34" charset="0"/>
                <a:cs typeface="Arial" pitchFamily="34" charset="0"/>
              </a:rPr>
              <a:t>Escasos</a:t>
            </a:r>
            <a:endParaRPr lang="es-MX" dirty="0">
              <a:latin typeface="Arial" pitchFamily="34" charset="0"/>
              <a:cs typeface="Arial" pitchFamily="34" charset="0"/>
            </a:endParaRPr>
          </a:p>
          <a:p>
            <a:pPr lvl="1"/>
            <a:r>
              <a:rPr lang="es-MX" dirty="0" smtClean="0">
                <a:latin typeface="Arial" pitchFamily="34" charset="0"/>
                <a:cs typeface="Arial" pitchFamily="34" charset="0"/>
              </a:rPr>
              <a:t>Difíciles de imitar</a:t>
            </a:r>
          </a:p>
          <a:p>
            <a:pPr lvl="1"/>
            <a:r>
              <a:rPr lang="es-MX" dirty="0" smtClean="0">
                <a:latin typeface="Arial" pitchFamily="34" charset="0"/>
                <a:cs typeface="Arial" pitchFamily="34" charset="0"/>
              </a:rPr>
              <a:t>No son propiedad de la empresa</a:t>
            </a:r>
          </a:p>
          <a:p>
            <a:pPr marL="877824" lvl="2" indent="0">
              <a:buNone/>
            </a:pPr>
            <a:endParaRPr lang="es-MX" dirty="0">
              <a:latin typeface="Arial" pitchFamily="34" charset="0"/>
              <a:cs typeface="Arial" pitchFamily="34" charset="0"/>
            </a:endParaRPr>
          </a:p>
        </p:txBody>
      </p:sp>
      <p:sp>
        <p:nvSpPr>
          <p:cNvPr id="2" name="AutoShape 2" descr="data:image/jpeg;base64,/9j/4AAQSkZJRgABAQAAAQABAAD/2wCEAAkGBxATEhQUEhQSFRQUFxcVFxUUFBUUFRkUGBgWGBgUFxgYHCggGB0lGxYXIjEhJSksLi4uFyA1ODMsNygtLiwBCgoKDg0MFBAPFCscFBksLDcsLCs3KyssKywrLCwsLDcrKysrLCsrLCsrLCsrKysrKysrKysrKysrKysrKysrK//AABEIALsBDgMBIgACEQEDEQH/xAAcAAEAAAcBAAAAAAAAAAAAAAAAAQIDBQYHCAT/xABGEAABBAECAgYFCQYEBAcAAAABAAIDEQQSIQUxBgcTQVFxIjJhgZEIFCNCUpKhscIVYnKCosFDstHwJDRz4TNjZHSTo8P/xAAWAQEBAQAAAAAAAAAAAAAAAAAAAQL/xAAaEQEBAAMBAQAAAAAAAAAAAAAAARExQSEC/9oADAMBAAIRAxEAPwDeKIiAiIgIiICIiAiIgIiICIiAiIgIiICIiAiIgIiICIiAiIgIiICIiAiIgIiICIiAiIgIiICIiAiIgIiICIiAiKFoIoiICIiAiIgIoWloIoiICIiAiIgIiICIiAiIgIiICIiDycV4hFjxPmlcGRxtLnuPc0fmfZ7VrbG69eGukDHR5LGE12jmsIA+0WtcXV7lQ+UVxsx4cOMOeTIXO/gh0mj5ucw/ylc8g7oO3ceZr2te0hzXAOa4GwWkWCCOYIVRYn1UZJk4RhOO1RaN/CNzmD8GrLEBERAREQWTpnx4YOFPlFursmjS3xe5wYwH2anC/Za57g65eMtm1uljcy7MJhjDK+zYGseeq/Nb160eEvyuF5cUdayxrwCaB7J7ZS2zysMI8yuSWtsgDe6A9/cg7R4FxNuTjw5DBTZo2yAHmA4A0fK69y96svQvh0mPg40EpBfFExjqNiwOQPeBy9yvSAiIgIiINUdd/TvJwexgxHhksrTI99Bzmxg6WhocCPSOrf8AdWIdWnWrnHMihzZe2ine2MFzWh0b3GmuBaBYLiAQfMV33v5SXCSY8XKFU1z4HePpjWz/ACP+IWr+rPh3b8Uw2WBUzZDZA2j+koXzJ01XtQddoiICIiAiIgIiICIiAiIgIiIC8HG+NY2JEZsmRsUY21O7z4NA3cduQBK960R8pPidvxMcEei18zh3+kQxh9nqvQYV1s9L28RzNcV9hE0Mi1DSSOb3kd2px+DWrCQhCgg6c6ieNRTcMihDwZccvY9ljUGl7nsdX2acBfiCtjrlfqX41824pBZpk947vOStH/2BnxK6oCAsP411mcJxZjDNkVI3ZwYx8gYfBxY0gHxHMLLZnU1x8AT+C4kyZC5znE2XOJs87JtB2dwTjWPlxCXGkbJGeTm3zHMEEAtO42O+6xbrL6w28KEQ7B00k2stGsMYAzSDqNE/WGwHvCxT5NkwOPmM3sSscfCnMIG/j6J/BYV1+cX7biZjHq40bIvYXu+kcR98D+VBc+Dda+bmcSxI5gxmM+ZrHQxNvXr9BusuNuAc4Gh4ciVesLolw6Djs2qEmGLG+eNjL2uYx+oA3H6waLBDT6vM7VWlODZvYZEMw37KSOShsTocHV+CuvEeluRJlZWSDpdlNljcOdQyDT2fuYAB5INt9EOvGAgR58b2G3fTRjW3TZLdbB6QIFDbVdWtt8J4pBkxNmgkbJG71XtNg1sR7CDtRXFNrob5OvHBJiTYpPpwSa2jl9FJ+dPDr/iCDbiKllTtYxz3mmtBc4nkGgWT8AuSOl/TXLzsl8zpJGssiONri1rI79EUDV1zPefcg68WD9bfS6ThuGJIdPbSyCNmoagNi5z676Da83BWLqG6Wy5cEmPO8vkx9JY9xJe6J17OJ5lrhV+BCsfyl5/+RZY/x3kd/wDghp/zfBBqTj3SXNzHB2VPJKRyDjTW/wALG01vuCtcchBBFgg2CDRB7iD3FSIg211b9beVFLFj5rjNA5zWCVx+ljumhxcfXaDV3vV7nkuiVw4uyuh3FPnWDjTnnLCxzv49ID/6gUF5REQEREBERAREQEREBERAXLfXjm9rxecd0TY4hvfJgcfLd5XUi5V62uCZUPEciSaMhk8rnxSV6DmnkA7lYHNp3QWzrGwBBnyRAVUeOT4ajjwlxH8xcsZV56V8ffnTnIla1shbGxwbem2MDNQB5XV0rMg94xJ4mQ5IBa17nGOQfbjIuvaCQV2D0e4uzKxYcltaZY2yfwkj0mnyNj3LlDH4w+bEh4eQNskSRv5FvaDQ5hFbjUWuvzHhWbdKs92Fw75tBJKxjyY2tEjqp1ukJF9+4P8AGpkbgl6x+CjU05sBqwaJcD5ECj7lzV0n4I5uWW48bzFkVNitaxxL4JfSjDRVmgdPmFj1rbfDenkONPiUXOONwwwamu+j7csZII9N04XGGE8y5/7oVGT9CuJ4fBeGTNmfH8+jJknxxIDIZXV2UYHsaWA1dHUtDcRzJJ5pJZDb5XukeRsC5zi40PMqnk5L5Hue9xc97i9zjzLnEkk+ZJWT9X+Hjy/P+1YHOj4flSxE8myNZ61d5omvCrQYmoKJUEEzGEkAWSTQA3N+Cybq56Tfs7OjnNmMgxyhu5MTquvaCGur91W7ojKG52G48m5MDj5CRhW5enPVPjtyPnkTg2Fz9UuORtqJ/wAMjk0u5tPLejyAC+9Y/S3GyODZL8KeOQvaxjg1w1hj3sD9TPWb6JN2O9czlZ32uTnZn7PxmxxsdI6EBkY2Y0kOe41yABNClceuToPDw8YZxmnszGYnvJJc6Zp1a3nlbg47D7PsCDxdSPFHQcVhb9XIa+F3vGpp++xvxKufyiMwv4jHHe0WOwV4Oe57j+Gle3J6Bt/ZmFmYrmRZzIBOY9TQZmAlwe1p5vDSPMbc6Vl4m5mfw92S9jRMwH0hzthFizuWlu9HkoNcoolQVBdM9QGbr4UGX/4M0jOXIOIk/WuZl0N8m4f8Fk/+4/8AzYg26iIgIiICIiAiIgIiICIiAvLxHh0M8bopo2SRv2cx4Dmn3Hv9vcvUoFBxh0nxGQ5mVFGKZHPNGwWTTGyOa0WdzsBurYs062ejUmFnya3B4yS/Ja5oIAEkklsN94r8QsLQXPo0y8vHH/mxn4OB/srx1h8R7TJ7MerCNP8AMd3f2HuVv6GMvNgv7ZPwaSvHxuF7MiZr/WD3X7bJN+8b+9To8CjqKgioLMeqtoOa9p9V2LltdfLSYJLtYcs36A4rhi8VyQ0u7LDMIArb5wdDn7+DGuv2H2oMIRRcmk8+7x/35j4oIxSFpDmmi0gg+BG4K626V5QfgxvBsSGJ1+wtLgVyQul8XN7XgmCSfSa2JjgdnBzGPbuO71VLoc7cb/5if/qyf5ysq6s8uOd7+G5bz81ywQzehFkjeOZl7NJot/e1AFYrx8f8Tkf9aX/O5eFriDY5hUZD054/88y5JWhoiZUUDQKDceOxGKIu6338fYrr0Pl1YGdH3hrnez0mEfoWErK+g0noZjN7djucP5bH6wpRiigq+TiSR0JGPYTy1tLb8rCoKgunOoLE0cJa6gO1llffjREdn7le5c04mM+R7Y2Aue9zWNaOZc40B8SF2H0O4H8xw4cXVr7JtF+nTqJcXE1ZrcnvQXpERAREQEREBERAREQEREBERBqb5RHBhJhRZAHpY8uknwjl2Pn6bY/92udguvusjGZJwvNa/wBUQSPvwLBrafi0LkFBupj4YzFEOya1rHOJLmjSIwAKv6xLgPeVrPptntly5C0Npvoamm9Wn61jY/6AKyugcGhxa4NPI0aPkeSpKSAiKZrSeSogCt38X4NHiYuTDANLTivc7xdcHaHV4kb/AAWA9EuiD5HCWdpbGDYY4U55HsPJvnzW4JHnMmdbQNUUjSAb2ELm/ipaObllHSDBDOGcMkA3m+duP8srGj3UB8Vi4WyOsvH0cL4EPHHmf9/sH/qVGGdFoWvy4GuFgyDby3/st6/Mx827b0tRm7Ovq0GB1142StQ9VvCTk8RiZ3MbLIfH0I3Fv9elbZflSCLsSKbr7SiCHatIHfyFLP0rSPS5zDmT6OWs/eoa/wCrUrOrpxbhmS173yxSMtxcSWkt3JPrDZWtaQWYdAeIRxDIFfTGNz2OO7SGAnRWx577Heu6t8PVXHlLXA2R3HSaOkinAH2gke9BtjjHBZOIjCij2dNI0l1WGMMbnPd7gPeaC1PkQlj3MdzaS0+YJB/JdNdWWCGkOaHaGwhrHOHMHT30BdDdc69KYtGblN+zkTN+EjgpNDf/AFJ9HcM8Nxsl0EJnLpXCUxtMg0yvaKcRYoNC2esQ6o8bs+D4TfGNz/8A5Hvf+pZeqCIiAiIgIiIIWlqS0tBPaWpLS0E9paktRtBNaWpLS0GM9aGRo4Tmnxhc379M/UuR1171g8Nfk8Ny4Yxb3xHSLAtzSHhtk0L01v4rkJBdcXNPzSeNzjpLoi0X9YF36QfwVqCzLpd1fZPDsWKbIfFcz9AjZqJA0F1ucQN+6q7+axvgXDXZORBA27mkZHYF1qcAXeQBv3INpdDeg8X7MjzJmRvdK4kNkjBIZqLW0TYo6b5d6z/gvQhr4mPD2RhwBDWR8geW9j8ld+lkLIcKOKMBrGmONoGwDWtNCvJquvRiW8WH2N0/dJbf4LOPVWiLoPF9aV58g1v52r5w7hccERjZZHpEk8yT3mvZt7l7rUDvt47K4RxEtxdeOM2PB4OwcmRFo8hHAP7BadW3uvvMY6LhbWm6gdJXdpeIQ0/0uVHg+TxFq4o8/YxpHf1xN/Ut/cQ4BjTOL5GW4gDUHObsOWwNLR/yb4AczKf3tgDfvyNP6AugbQYtndAcSRjmF0ul4LSLaRR82rmDpXwKTCypsaTnE4gH7TDux482kFdbdI+OQ4ePJkTmmRjkObnH1WN8STsuVePcUyuK5j5S0ukk9VjfVZGNg0E8gBzJ5kk96DwdG+BzZmTFjwi3yuq+5rebnu9gFk+Sk4/wp+JkzY7yHOheWFzbokd4vddK9WPQCHhsWskSZMrRrkrZrTR7KPwbdWeZIB7gBpPrqw+z4vk8qk7OQfzRtv8AEFBuPqK4o6fhnpkl0c8rHOJsm9Mt+X0te5c7dKZdWblO+1kTH4yOK2X1H9LGY8GbjOIa/RJkw2dnPZHTmedNaR4gO8FqKRxJs2SdyTzvxQdgdX7NPDMEf+lgP3o2n+6yC1aOikWjCxGH6uPA34RtCuloJ7S1JaWgntLUlpaCe0tS2oWgktLVPUmpBUtLVPUmpBUtLVPUmpBUtLVPUmpBS4lM1kMrnkNa1jyXE0AA02SfBcl9AeHtn4jiROrS6Zl33hp1FvvqveugOurOfHwmfRq+kdHES3ua51uvwBA0/wAw8VofgvCsyIYudjxSyVK5w0RvcA6FzTRLb2N+zkUG0PlF5bHQYzGusslfrqyGks2BPIHY7c9lgfU5wiWbiEb2NtsOpzjrLAHFjwy3Ntw3s7DupSdM+lz+IFsUTXVJIyQtIGt05Dmhgo7gayB486Cz3qW6L5eFNNJkNDNcbWtYHB5Jsk3pJAofmnBlXSfGy2Mb2rtURdYGsvp9OoW4B3K/YvZwPDzzE0atMY3a3tOzJB3u2Mca376U/TUkxMLqBLxQ5nk6/wA1eeH6mxtLaLS0fADZZm1W3hnFclssrXxzPY3kAWvcCDRcHODS8Eg13q+4fEopL0O3b6zSC17f4mncKWFzbJsWe7l+atkGJIc18ttLC3RQu9NNoX46rVRyGFlHTvJc84QPJmBiMb5aL/MleHpLBjnNljwopBGJDHHG4ue8kHTyI1W53JvPcBZN1r8Blg+YudG5sfzOCHUS0ntWB2tjq7xY9ioyj5NjPTzneDYG/eMp/Stg9MenjcPGdkRwvmaHCMO9SPWbqz6xAo7geG+6xrqKwcb9nzSQdoyaV3ZTOcdTQ9gcWOj2G1S3W5u9+SxLrozZ8fscAOJho5JPLU4lzGsrvDdBd5yewKDyHL4j0ky2xbRQxgPdWp0MQrSX0T6TjRoe091lZmOhzOHlsMdO7SvT+u88vS8Nzy5K69TvDWY2BHprtMgCZ5O16h6I58g2h8T3q59JSPnWPqO9gmvDWK/EFKPZjcHywwGSUOcBs0vl2A5AFjwPwWqOs/o8+Xs8nIlbC4nsG9s4+lXptaDuQGgutxvmAaW6OJjKbC8Yxi7bT9GZQ4xh37+neua0nxnq847mTa8uaAnkCXu0tb3hjGsof32tMDWWfhywP0P2IFggggtPJzXDmCqGPA+RzWMaXOcQ1rWi3Fx2AAG5K3Zx7q4M4hZrjaIQ6OhrvSWgNcD4tc29JG4J3C1/jdFOMYmSx8WPJ2kTw5j2NEjSQdiDyojx/BUdTYjdMbAeYa0fAAKrat/Bp5n48LshgjmdG0yMbya8gamjyPmvZqQVLS1T1JqQVLS1T1JqQVLS1T1JqQU7S1T1JqQVLS1T1JqQVLS1T1JqQVLS1T1JqQUeJQNkicxwDgRu1wBBHgQeasnDMGOMMiiY1kY2DGgBoBNnb2myr+92xVnjNEHwQeCXonw/He2SDGhjfZ9JrRYsd3hz7l68STQ8O8Ofl3r3Z8rXAV4rxaUF24jCx7PSa11biwDz229xVbGoMaBsAFbG5BoAk7KduURyJQXR1HmAVBoA5Cl4GZTj3/gq8U98+aC2OgYXay1urnq0jVfnzXt4jG0htgEVyIsfj5rz0vRkmw3/AH3BA4YA0kAACuQ2Cp8c6P4eYGjKhZKGG26gbHK6IIIBobKfENO9yrnI8EFE8KiDGtjaGBoAaB6oAFAV3ADbZW97C124FiudHluP9VcZMyvBW51k2eZQXbDzQ/Y7O/A+SpcTnqgPNW5hINjmFNK8uNncoK2BHbiTvQJ38VTBXswmUHDx/wC68dILzG+wPIfkp7Xngd6LfIKpqQVLS1T1JqQVLS1T1JqQVLTUqepQ1IKdpap2loKlpap2loKlpap2loKlpap2loGQfRK8AC9snIry0gl0ppXoaVKWoKOlNKq6U0oKQavVyOypUpwgkpVJDs1S0onkEEGbFVK2VMBTm0HkLE0qq4bqGlBT0oGKpSmYEFeA/kvLJzPmV6InBUX8yg9cB9EeSntUITsp7QVLS1TtLQVLS1TtLQVLS1TtLQU7S1BEEbUbUqIJrULUEQRtLUEQHHZU6U5UEBimpShTIFJSIgUlIiCCKKIIKJ5IoFBLSiGqKIJaSlMoFBI3ZQUyIJ4zsp7VFVEE1palRBG0tQRBG0tQR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24475" y="4725144"/>
            <a:ext cx="2571750" cy="178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9419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67494"/>
            <a:ext cx="8229600" cy="1399032"/>
          </a:xfrm>
        </p:spPr>
        <p:txBody>
          <a:bodyPr>
            <a:normAutofit/>
          </a:bodyPr>
          <a:lstStyle/>
          <a:p>
            <a:r>
              <a:rPr lang="es-ES" sz="2400" b="1" dirty="0" smtClean="0">
                <a:latin typeface="Arial" pitchFamily="34" charset="0"/>
                <a:cs typeface="Arial" pitchFamily="34" charset="0"/>
              </a:rPr>
              <a:t>Recursos Financieros</a:t>
            </a:r>
            <a:endParaRPr lang="es-MX" sz="2400" b="1" dirty="0">
              <a:effectLst/>
              <a:latin typeface="Arial" pitchFamily="34" charset="0"/>
              <a:cs typeface="Arial" pitchFamily="34" charset="0"/>
            </a:endParaRPr>
          </a:p>
        </p:txBody>
      </p:sp>
      <p:sp>
        <p:nvSpPr>
          <p:cNvPr id="3" name="2 Marcador de contenido"/>
          <p:cNvSpPr>
            <a:spLocks noGrp="1"/>
          </p:cNvSpPr>
          <p:nvPr>
            <p:ph idx="1"/>
          </p:nvPr>
        </p:nvSpPr>
        <p:spPr/>
        <p:txBody>
          <a:bodyPr>
            <a:normAutofit fontScale="92500" lnSpcReduction="20000"/>
          </a:bodyPr>
          <a:lstStyle/>
          <a:p>
            <a:pPr marL="0" indent="0" algn="just">
              <a:buNone/>
            </a:pPr>
            <a:endParaRPr lang="es-MX" dirty="0" smtClean="0">
              <a:latin typeface="Arial" pitchFamily="34" charset="0"/>
              <a:cs typeface="Arial" pitchFamily="34" charset="0"/>
            </a:endParaRPr>
          </a:p>
          <a:p>
            <a:pPr marL="0" indent="0" algn="just">
              <a:buNone/>
            </a:pPr>
            <a:r>
              <a:rPr lang="es-MX" dirty="0" smtClean="0">
                <a:latin typeface="Arial" pitchFamily="34" charset="0"/>
                <a:cs typeface="Arial" pitchFamily="34" charset="0"/>
              </a:rPr>
              <a:t>Los</a:t>
            </a:r>
            <a:r>
              <a:rPr lang="es-MX" dirty="0">
                <a:latin typeface="Arial" pitchFamily="34" charset="0"/>
                <a:cs typeface="Arial" pitchFamily="34" charset="0"/>
              </a:rPr>
              <a:t> recursos financieros son los activos que tienen algún grado de liquidez. </a:t>
            </a:r>
            <a:endParaRPr lang="es-MX" dirty="0" smtClean="0">
              <a:latin typeface="Arial" pitchFamily="34" charset="0"/>
              <a:cs typeface="Arial" pitchFamily="34" charset="0"/>
            </a:endParaRPr>
          </a:p>
          <a:p>
            <a:pPr marL="0" indent="0" algn="just">
              <a:buNone/>
            </a:pPr>
            <a:endParaRPr lang="es-MX" dirty="0" smtClean="0">
              <a:latin typeface="Arial" pitchFamily="34" charset="0"/>
              <a:cs typeface="Arial" pitchFamily="34" charset="0"/>
            </a:endParaRPr>
          </a:p>
          <a:p>
            <a:pPr marL="0" indent="0" algn="just">
              <a:buNone/>
            </a:pPr>
            <a:r>
              <a:rPr lang="es-MX" dirty="0" smtClean="0">
                <a:latin typeface="Arial" pitchFamily="34" charset="0"/>
                <a:cs typeface="Arial" pitchFamily="34" charset="0"/>
              </a:rPr>
              <a:t>El </a:t>
            </a:r>
            <a:r>
              <a:rPr lang="es-MX" dirty="0">
                <a:latin typeface="Arial" pitchFamily="34" charset="0"/>
                <a:cs typeface="Arial" pitchFamily="34" charset="0"/>
              </a:rPr>
              <a:t>dinero en efectivo, los créditos, los depósitos en entidades financieras, las divisas y las tenencias de acciones y bonos forman parte de los recursos financieros.</a:t>
            </a:r>
            <a:br>
              <a:rPr lang="es-MX" dirty="0">
                <a:latin typeface="Arial" pitchFamily="34" charset="0"/>
                <a:cs typeface="Arial" pitchFamily="34" charset="0"/>
              </a:rPr>
            </a:br>
            <a:r>
              <a:rPr lang="es-MX" dirty="0">
                <a:latin typeface="Arial" pitchFamily="34" charset="0"/>
                <a:cs typeface="Arial" pitchFamily="34" charset="0"/>
              </a:rPr>
              <a:t/>
            </a:r>
            <a:br>
              <a:rPr lang="es-MX" dirty="0">
                <a:latin typeface="Arial" pitchFamily="34" charset="0"/>
                <a:cs typeface="Arial" pitchFamily="34" charset="0"/>
              </a:rPr>
            </a:br>
            <a:endParaRPr lang="es-MX" dirty="0">
              <a:latin typeface="Arial" pitchFamily="34" charset="0"/>
              <a:cs typeface="Arial" pitchFamily="34" charset="0"/>
            </a:endParaRPr>
          </a:p>
        </p:txBody>
      </p:sp>
      <p:sp>
        <p:nvSpPr>
          <p:cNvPr id="4" name="AutoShape 2" descr="data:image/jpeg;base64,/9j/4AAQSkZJRgABAQAAAQABAAD/2wCEAAkGBxQSEhUUExQWFhUXFxYYFxgYGBgYGBgdGRgcHRYXGBgYHCggGRolHRUXITEhJSkrLi4uFx80ODMsNygtLisBCgoKDg0OGxAQGywkICQuNywsLCwsLCwsLCwsLCwsLDAsLCwsLCwsLCwsLCwsLCwsLywsLCwsLCwsLCwsLCwsLP/AABEIALIBGwMBIgACEQEDEQH/xAAcAAABBQEBAQAAAAAAAAAAAAAAAwQFBgcCAQj/xABMEAACAAMFAwgECQkHBAMAAAABAgADEQQFEiExBkFREyIyYXGBkaEHQrHRFBZSVGJyksHSFyMzU4Kis+HwFTRDdJPC8SRjc7Kj4vL/xAAaAQACAwEBAAAAAAAAAAAAAAAAAwEEBQIG/8QANhEAAgIBAwEEBwYGAwAAAAAAAAECAxEEEiExBUFRgRMUIjJhcZFTobHB4fEVI1KSovAzQtH/2gAMAwEAAhEDEQA/ANS+Odh+cJ4N7oPjnYfnCeDe6MNgicC97Ny+Odh+cJ4N7oPjnYfnCeDe6MNggwG9m5fHOw/OE8G90HxzsPzhPBvdGGx6IMBvZuPxzsPzhPBvdB8c7D84Twb3Rh0EGA3s3H452H5wng3ug+Odh+cJ4N7ow6kEGA3s3H452H5wng3ug+Odh+cJ4N7ow8KTkIeSbqmt6pA4n+qwYDezZPjnYfnCeDe6D452H5wng3ujG590zV9WvZDNlIyIpBgN5vd2bQ2a0OUkzVdgpYgV0BAJzHFh4xKRkXol/vr/AOXf+JKjXYg7TyEEEEBIQQQQAEEEEABBETtTbzIszspoxoqngSdfCp7oz6y7QT0bFyr131OIHtVqjwpFa3UxrltaHV0uayjV4Ipt37anSagPWmR+w33GLFYL6kzskcYvknmt4HOO4X1z6M5lVKPVEhBBBDhZy7gCpNBDdrwljVqeMI3+1LO53ClezEK+UZyluYl0x1oX55FAPk5CmXfv1jnd7aiM2fynPwNNS3Szo49nthdHB0IPYYzb+0aYS1SPzQY1oDjA5wArlvhaw39jYqoGRYDUdEitBT6QzhNdzk8Y78C7s17eMtmiwRUrBfBVhiYYc6rWpPDU5Z9US0naOSTQkqesZeUWtr8CI5a5RLwR4DHscknzdBHoEe0yru4x0IPKQR7Dq77HypbM0VcRAFWPUo4wANaQQ+vA2aUJImO0ppwJUtmK5ZNTTpCGUADq7rA05iAaAak7uESl22GzuzqGaYyUxagCtdKa6RVDtQbFaACuKW6Co3ghjnFw2avCRPxzZAIzUOKUzzOnHMwA0RsyxymVmkzVbDUlTrlqO6I+kNp+xs2XNFos84TELkuoybCxOIZGjDM5ZGHIgJJ/ZVUKuRQsGoeIA/nXwhOXPtAtqrMOGU2MKtVAaikggatpGaStoJtmtU0y2yxtl37vCL9s1tqLTMWUyUY79O/L+UAOOBXbi/5ljaSyCqvjDA/RpSmX0j4RFrtIlsQUGF1OY0NP66zFsv8Au+zTlVbUoIqcBJIod9GGhy8orL7FLZGaZJcshHRbMrnWoYaiAhYwWz0Tf31/8u/8SVGuRkXom/vr/wCXf+JKjQNtLeZNlcqaM5CA8MWv7oaF2SUU5eA6tbuCPvXaV3cy7PQAGhmEVqd4Qad5/nCMi6Z0zNpsyvEs3viKuEDm1jQLPTCKRj7532YbwXppVR4RVTaLVZW6fKLwc1r2NqD/AFSLLdN5JaJYdOxlOqneDCd7KuA1inbN3hyVuEv1ZwYU+koxKfIjvh1F0q7PRyeUcSirIbksM0KCCCNQqlJ9IlszlS9wDTGHYKL98UVJRAyJ78x5++Jvay18paZp3YhLXsl5t+8B9qIcRh3z3WNmnVHbBIA5Go7xn5a+2F5U+oyIIG45090JQMgOuvHQ+MKGE9YNoJ0qgVzTg3PXwOY7jFjsG2IOU2WR9KWcQ71NGHnGfUYaEHqb8Q90L2dixpQhqgUy36UIh0NRZDoxUqYS7jQ7/vCXOsU/knVjg0BzGY1BzEZbeyNLDAOSGAqQKV1yy3Vi83FYmtJtAxEIE5FDurSmLr3n9qI7ai55kqWDMwlQoQFa6g1zr2Rp6ecrHGbRUuxCuUMleW2TMKHDzFSVWmHOiDXfpw0hxYVEya7gg5OaK2hJShyz3EQmsxAuAmhIQD7CwjdUgJy5BP6MDMfT/mY4qjmeV4iJPNkMnFstrLiocJDqtTU5GlTlCkq0THKATAxZicSjQKKkUJOdaDvhrZXIl4hSqk11zpv7aeyFLmbFapYOpmJWn0sIYeHsi/yi7xg3JRSPYIIWUj5vJhylvWZZkPwhASzYOTxfnAoChGlsMqgmulCAYbQjKsaKxdVAY6n3cO7WOhAvDO2SQ7LgtQs89KlMVQrBtQSOtRx7IexG3pdCziGqwdRzSNOIBB64CUXa9LPJcYLUZZliXo36TFvdTqMuG+K0Ii7LZp0xg9pdiVqAuKoI1z7yYlYAG820WFy0i1rzsir6Fajc27TTyiz7GXbIs6OLPNaapYHnUJGWQyAjPtobkmzZnKSyDkBhJocu3LfHNz7Qz7CplnCjE4iGFa8DkaUyMBOMrg0a7ZtmsUplE3HQs5qampNc6ZKo+6K/WIK77LOmM7ThRWJIGQBqa1oM/GJ2Ahntguux2pJkufhDiY2FgcLrX6XbnQwvc2wZs1oSdLn40B6LDnU+sMjpwEZxfE8pappBKnFqCQfKJrZvaKbystTNqpYVrQGmuvdAS08GmbVXGbZLRBM5MrMV8QFTQAg06+dEk0pZcmhPNRQKnU0FAO2Ie/r/AJQkO0uYA60I+0Ae3ImKgL4mz6c5mFQMRyA44V4030gOcMv/AKKR/wBc/wDl3/iS4ufpFkFrJiHqTEY9ma/74pfonP8A1z/5d/4kqNYtEhZisjCqsCCOIOsKthvi4j6pbWmZDd1tZSKZ9UW2w7UYRRhEJfVyPZSagmV6szgOD8D5GIRraNcWIcV53jTSMGdcoyw+Gaq2zXiW+99psa4VEQezsl3t9mO4M7HsVG+8gRBzL2TRQWcmgABNT1bzGj7B3A8lTPnik2YKBf1aa4frE0J7AIdpqZSsT82cWSjCDLbDW9LWJUp3O4GnWdw8YdRS9qLz5R+TU8xNetuPYNPGNW+30cM9/cUa4b5YKaxalGzFS1Os6nthIpw8Dr7j/WUTLSgYbTbHGIaWSPjoQq8kjr/rdvHdCeD/AIPv98BJ6DDixGmKZ8gEjt6K/vEGGrGnbEld9l5RpUkf4kwE/VTf4lvswYb4QN4WS/bI2LkrKgOrc8/taeVIlZ8hXUq6hlOoIqPOO1WgoNBHsb8I7YpLuMmT3Ntme7RbHTQ7TJBHJ1xFAaUA1AHYKREyRL5CZTJvWIGdC/N7d0awRFM2suVJaM8pDV+lQ5VBBGum/wAI4jUoyyicuU4/Az4SShIocz3ZjXzhxslLxW2Vn68vL7PuhFp5xNWvNYmhO7SmfV90TOxlgBtEhlIJqGIGdABmTwi03ktz4RrMEEEKKR85pJY6KT2AmOuQf5DfZPujlb4tMrmypaMutSaGp1jr4y2z9TL+0Io2XatSajWmu7kyp26lSajBNfMOQb5LeBjzkW+S3gY9+M1s/Uy/tD3x78Z7Z+oT7Q98cesaz7Jf3foc+n1f2a+pzyTfJPgYBLPA+Bjv40Wz5un21/FB8abX83X7S/iiPWdZ9kv7v0D1jVfZL6nOA8D4GGFtuSVNbFMQk0pWrDLuPXEl8arV82H2l/FHvxptPzYfaH4on1rV/Y/5foHrOq+y/wAhJU0FDSJ17gG5z3iv3xELtTaKitmH2h+KLe0wDUgdpjM7Q7Q1dbjiOz6PP3GfrdbqoOPG36PJTL12GWaSxC4j6ykqe8EUMVi8NiJ9n/OIrTaHohc8wc6qTXwjUJ96yU6UxR3xHztrLMNHxfVFfZC6e1da/wDpnyZFPamr/p3eTMxslimTX5N5byqgmrK27PQgRbLLYhKQKDXrMTMza4HoSJjdooPOkMbRfM19LPLXrYivlWNenWaifvUteZpV6y+fWprzLV6Jv76/+Xf+JKjXYyL0SsTbXxUr8HmaafpJca7GjnJp1vMTmZShxUpTOulN9a7ozbaDZyVabRLSQnJI5qcOStQ8+YZfRoBkDQVMdyf+otk12YsvKFVzNMINAKcMosUq3SpFsmCZRcaJgcnKijNOrPPrjNnerZqHRZ6l6MHWsrrge3NsvZbKcUmSqtpiNWbxbTuiVnTlQVYgD+shxMRZv1JlVktiO9yDgXrY/dFWvna+XXk7Oxmzq0xtoK5EyweaTwOQ35gGHz1NcFiIuNU5vksN/X8EUolRMYZVoCq6FiK1XqrTyin5ildDw17SOFcqxC2WVNM6ZMJ5MuQVU89WG4FtS3HfWp0iRk2ih/OkIzZ1rzKDQKxpoBoc9TGfdbKyWWW4VqCwO1NcxCiLXsGZhBDiGIDDXTLMjcSOJ16q0hUnDWpHaDl114UPd1wk7wJFTvFese73eEJNZw2mcOxHLIDnoeIyP9dsAEa9mO7Pq6/fFn2HsmKfMmbpSiWvb6xH732oiy2BMWrklZeW/e1OqviRF32auz4PIVD0jzm7Tu7hQd0WtJXusz4Cb54jjxJWCPGNBUxEzNpLOMlZnIqKIjNmNRWlNeuNcoEvHhFdYqV9bbcgmP4O9NBiZV8lxGGcrbOdNl4pUtAeurAHxFYhvBOCy2vZ6zzDVpQqeFR5DKFrvuaTINZaUNKVqTQcBXTuikttFbXQuJiihIKJLGIH5NHrXxhGRe091xTbRNl10DFEzG/m5U6olSyuCW30NLgiH2dvtbSpFV5RekAciNMYHAkHsIiYgOSjfkws366f4y/wQfkws366f4y/wReYInJG1FG/JjZv10/xl/gg/JhZv10/xl/gi8wRGQ2oo35MbN+un+Mv8EH5MbN+un+Mv8EXmCANqKN+TGz/AK6f4y/wR7+TKz/rZ/jL/BF4ggyG1FHb0ZWc/wCNP8Zf4IZfkhsp6VptbdsxPuQRosEcyjGXVHLrg+qM9T0Q2IaNN7+TPtSHC+i+zDSbOHYZf4IvUESkkTsj4FF/JhZ/10/xl/gg/JfZv10/xl/gi9QRJO1Fa2b2Mk2KaZsuZMZihSjlKULKa81Qa8wRZG0j2CAlcGN2C1tKJ7TXtBzi22dUtslx/iIKo2hBG49URO0ll5G0zQBkx5Rex9f3g0d+j2YfhE0EnnJiz8MurIRguvE9r8TTcsw3IkL82ZedIlvZJjkkAlZkxsLA0NKaaVFMtYzaZZiloJnqAyHDRaUqNTXQtn5UrGt2i9OQsaBemykLTdmanuikWlkYDLlCcRA40BxE79/bipwMOu2LG1dVyRS58p+I5kzsVVAIVaVBBUltQCDnQbuup4R08sZqeeKc5SK66Cp140PEZ7oZWGaZsmU9eiOTBBHKIV9RgcpiUI3aajKsLSp6ylrMaozJmahida00avd1xWwMOgrivJMKaFWBqn1aZjLQEEcKQrItCCorQr0gdQONN44Eax6k7FmTQnQA5gbgOzzJJjiZLR8pgV8B1pmp6xqp0zHXpSAOnA4XMVAC1zpu7/eNYWWUa0fm0FWNagClSe4bj2QwEyahBAExfVaoDLwLbnUa1FDloc4kJFkaa62ddTRprcAM6Hs1I+UQN0EYttJESaxkldl7By834Q60RObKU9WnhqfpE8IuUJWaQstFRRRVFAOyFCY3KalXHH1M2ye55PH0NeEULaZEl4pZXEJnOFGwEZ7yCDQ6788UX5hlFPvOykgvhDsFApmac7OlP2oacoqU6jSeRMtOTBqoq7Mudag5HfxhjiNlVaIzKQQajCKAEgnWvjEvNvMj11ljq6X7lWH7VIr963nJowOJyQRVmC1r1DET4iOJrKJi8MbTtpCH0CqRngx5nRa0Oescz73Y6S2PXgX2mGCTS+BeZKqR0UxMKZ6tnu+VD+0TJA6bsx4swr98RX3kyJv0bXm8y8EUigwTCc+C5ZDTOkbLGVeim1yWtToiqWEpmDUqwGJQQGoKA1GXVGqww4CCCCAAggggAIIIIACCCEbTakliruqjrIEQ2ksslJt4R1aJ6opZyAo1JiIl7U2c6ll7VP3VhlfW0VndCgR5vDCtKHcQW90V6UoZQSmEnUGlR4GMLX9qyqmlS4td/fyaum0EZRzamn9C8S79s50mr31Hth3Itct+g6t2MD7IoMiwcowVVJJ4HzPARcLjudbOp3u2p/2jqh3Z+v1GplzBbe98itVpqKY8SefDglIgtpdrbNYDLFocgzK0CqWIA1YgZgZgROx817X2yZbbVNnswILFUGdFRSQgHdmesmN6ir0j56GPfb6NcdTb7Ht7d03o2uWDwcmWf3wInbLbpU39HMR/qsrewx8rtZHG7wIMaH6C7urbJ80inJSQmm+a1fZKP2obbp4wjuyKq1LnLa0Xv0h2XKVMHFpZ7xiXzU+MQuyE0Jak+krL94++LjtlJxWSZ9HC4/ZYE+VYzqUSGQgkEMKEajcDHntYtlu7zNvT+1Xt8h/eXTdZpICFlGoIVWJGGm/flqTEdyiij6EjpnCTTcswLSo6xTuh8l/2girTVIyBxAZE+qarQEaa0rlrHq33OL4OTl1pWpQAa7jhoe7vpFTLHYaIiRMmLMokkNiD0VGrhZhUOCB8obxoAI0G6NmEQAzAGc5nLKu/XXtyiurf1olkZSak5AChNNdFHUO+H9k24AxcpKcsKkhVY08tOuJWG+UcWb2uCU2isc2TKabYwgdVOJStcQ1qPpLn2gkcIob26a82WTNxMW/OVRUYLhrjDAGsugPEdEUrEhfnpDZ1ZJcvBkalmoadmRr1RBLZZ0yXKll5aswrRgcUlRmXVhwWhKniozOnclHPHQK4yS9osMueoUzFAzOFRxYb2AyqOkePNEXLZ67hZZBeZ02GJydRwWvHPPrJiE2PulZjCZhpJk82Up3kZ4jxNTiJ4nqi122kxSlKqciTvHAD74sUqNMPSzfyEXz3PavMr9ptpZsali3D5PYRlTz7YY2y8WUibOmUK9EDKnUo4w6vG3S5VJUlccylFRffuH0jl26RAXjMlWZle1MJtof9HJFcCV3t1dZ13AxjynZJvl88/qWI7cLgvezd8fCZWIqUYagilRuYdRiubRmYomcmVCqswMpAoRoRpXTPuji7NonlFcREx5jABEpSlcyPkgdeeWYiYvVFxPymFUILVPRoRnXt9seg0WpV1fL5XUp217JfAyJbFNmHnMT1LU+ZoR4R7Ns6IpXCteuhNdxJ/lHN6XtMdmUGihiAN2uXNXmiG3wGYVxEDiDMIUHsGhi4+glEVaJruK5c3fSo5p6qDdDtrFXpPSu5aD2ZwSLBibCuOcVY1SUjNXqoBWmY4xbLs2Mts1QRI5EEA1mELTtXNge6OYHUhf0T2MpbSUBAMtsdTmRUU1+lSNiinbF7GvY5jTZk0OxQphUHCKkEmppXojcIuMdnAQQQQAEEEeEwAewQk1oQasviIjr0vpUAEsh5jZADMDtp7ITbfXVFykxkKpzeIoUvi9RJFBnMPRX7z1e2IBNn501i8ygJ1Lmp8Bp2RM3RdJU8rOOKac8/V/n7N0Q/pG23S7ZNFwtaZgPJIdBxmPT1B5nLiRR9TnrXuvyl3R/OXx/As+srTLFXXvl/58PxJSzbNSx0mZuoc0eWfnCF53NWYiSlCihxHcM9Sd5jDrB6TbylGvwnlBWtJiIw16gCB1AxfNhvSfPts82adKlg8lNflELLTAteia8eMWrOxqNmxRSXHK6/V8laHaU925tv8CSvvalbJM5CyFSyH887DFib5A7N9N+W4x3ZPSI4/SSVbrVivkaxDNcsk+qQeon76wxvG6xKlu4Y81S1CNabqiPQ16GmqtQUVhHmp9o22WOW55Zo9j2oSfZbRPVWTkVetaarLx5EHgRGCLkBGjXW/JbPT3Os53HbjmCX7AYzesKoik5Y8S7fJtR3dcfid1jXPQtYsNkmzjrOnvT6ssCWO6que+MemzcILHcCfAVj6G2Iu74PYLNKOqykLfWYYn/eYxxq5eykM0cfabHe0QrZZ+VfzUz/ANTGXpop35HzjYGFRQxl91SFV5suYAxTmqWNBUGlTHne0VjEjd0kuoy5REU5AjEQF+WWJwjrB48KwMpUKKAjXCpowpqyVOYFdO4V0h1tBdTWZJcwIXTCuCYoWqEqMjXJfYYrlzfnSwxkEmsya4pQDogCug1pvYj5IipKDh7xZi1PlClut7LNKoQ70pXD0RuWmlcySTvOkPbDd0yZVWzmDN3LEcnXRFYaZagb6D1TC1l5CUMUpS71wo7b23lRpQDMnrA3wiZOIlecMObgEYmJ9cA9/bxrlC9zfTgZhLqRtpshklnorqhpiIxy+ObbjmMj4mJ+5breY4Q/pZtDMJ/w06WA9Z6bcSUG6OZUoYBMKkIhpKlsM2INQXB1z55/ZHCL9spdJky8b5zZmbE6gHOnbvPX2RY09btlh+ZXus2r/f8AeB9OliRZyqCgRcvf98QVstU6fzZdJcugxTNS1dQo98WthXIxBWjZzGMHKlZWfNXJiD6pavR7ItazTTt2qHQp1zis7iqWi8llVlWNcUw9OaedQ9Z9ZurQeURsjZWYzGYec7Ztjzx9p3HrjSbDcUmUAFQUESCoBoAIZVo64R2+PUiVrbyUu5rvYuSJWF6KtWFAg9Yk6GvVrFotV3K8rk251BvpnxB6jwiEn7fWMOUVzMKmjYFZgvCpAIzofAxYbvtqT5YmS2DI2hHnHWn09dOdvVhZOUuWUGx+j6azF5kyVIBJOGSpZwDu5R8wezKJ+79hLHLOJkM5uM1i1f2cl8os8EWhQlZ7OksYUVVHBQAPAQrBBAAQQQQAEEUT+0LY56T9ygf7Yr9v2uSW7S5trIZTRlDMaHeDgqPdGT/FHL3Kpvy/c0HoFH37IrzNMvW9UkDnZsdFGp9w64rVtsFqtJDuKD1VJAA7jv7c4qV47TohwyG5R8sU7Mqv0ZeLMni5GWg4xD7TbYWyZZzJE8qr81mCgORTohhSgO/f1xc/hl+thuue1d0E+fN4+7uKX8Tp0tmypbn/AFY48ufvHl4bTWOTMaW0zEVOFigxJXeAw1poacIsdg2ssUmRysmYs+eeaqgMMBp6wYAgcTqdBGEvYmUZUIHD3RoPo+lJNsS4lBImTRWmfSqM9fWixouwdLVamk214/sV9d23qJVPpjpwWay7e2pcyyOODIPAYaH2xTdt70FstRmsig4EUgc7o13kZa6RN37dyy5LzEqCoyGo1A++KPWNydcYy6LJi02znFvc8fEQexId1Ow++Jj0NZ26c3Cxzz4lB/uiOY5HsMS3oYT89a24WUj7U1PdCLV7UV8S3W/Ym/h+TNErEVtTMpZZnXhHiwiUivbcTKWcAas48lJ9tI0beIMw6VmyPzJPaluRuKwy9DMMtiO1WmHzKxnNY0P0utya2Kzj1JTEjsCKvsaM5rGfR7mfE2r/AH8eA6u6x8vOkydeVmykP1Swx/uBo+mwIwb0V2LlbzlEioky5s3voJa/xWPdG9RU1UszwXNJHEM+IRm21VkwWqdlzZiBu3ECG8wY0mKLt4PzynjKHkx98ZWtjmrzNLTPEy32BA0iWCAQZaAgioIwjKkUu9ti5dn5SZIlYlfUEkiUK1JVBTEOGdV6xpZ9kZxaySi2oBXuViB5ARMQ2Vcbq1k4U5VyeDI0lEPjdsQoFTKgUdeep45eyHJUNMVABiXnMxr+bFKgVGmWZ6qCkW6/dncVZkkUbVk3NxK8D1aGKtZrDVhZ5S4XmGszIjCK6GuY4nsAjKsonCW1/uXY2xkskts1d/wibypH5mVkgPrHWp6/WPaBui8QhYbIsqWstBkop28SesmF41qKlXDHf3lGye95CCCELRakTpHM6DUnsH3w4WLw1vSzmZJmS1NGdGUHgSCB7YYzL8BJVaYhuJBP2Qfvgk2ua2it2mijuBFT26QAZTfNzWozgPgjc3TmVGVKiWV9tfCNS2Ru95MlsahC748A9XmqOwElScuPGFGWeTQAAccbe6C0S7XT828qv08RFO4VrCoVKLyNna5LAw2w2yl2EpLC8rPmVKy8WGijpTHahwoKHOm48CR7c+2Uuagachs9dGd5bSmqBTBNRiCM99M4qdp2Tt023TLRaEs7q+FaYmKlENUltUBll4gGYAZnXENXm0V71kuj2eWr9B3as2zoaDmvyeFwSCAFcJ0gdIaKNFVqiozB0j2M72ZslpQyDKmKLO7nBKBmHk5bFnABx4FwrlhwnMgVEaJAAQQQQAYtt9e09LOFlPgDsVdh0qEaK3q1oanXsjI7RIZFru0FPKPoq97jWYMMxAw4EVHb/OKjeXo6kzBRS6DgDUGhr61SO2LNM4bPiVroT3p9wtYClokSpjKDjlo3XUqK59tYpe1Ujk7QVHRoCo4VGfmDGjXfcjSpSpLAKpkANw1pTvin7cXe5mKwU5IcWWgU1z8Y1JTjKpS7+DDrrlXc4tPHOCpkVBEWb0Uv/wBNNXhOJ8ZafhisAxPeix6G1JwaWf8A3H+0RxD/AJY+f4DruaJeX4lt2hFbNO+ofIiM3BjS76FbPO/8beyMzEMv99CdJ7j+YTDzT2H2RN+h40NsPGXJXxmE/wC2IGeea31T7In/AESCi2o8eRHhjP3iK0lmyPz/ADLyeKbPl+RoFYgtoE5S0WOV8uctewug9hMTdYhycV6WUfIUv4ByPMCLmqeK2ZejjuuQ29L1qx3hhGkuVLXvNW9jCKVWJXa+0cpbbQ3/AHCo/YAX/bERFWpYgkadrzNv4mpeg+yf3uf9KVIX9kF2/ir9mNYikeiWx8nd8mozmcpPJ/8AI5Ev/wCMDwEXeMy15m2alUdsEgiibeP+fUcJQ82Pui9xmW1Np5S0zjuBEsfsDP8AeJjP1ssV48WXNMszLtsktLJJ7CfFiYl4Y3FLw2eSP+2nmIfRZrWIJfATN5kwjnAK1oK0pWmdOFY6gjs5CKza9rKsws8sTApoXLYUrvANDih/tdOZLFaGUVYSmpTsz8qxQL3sAKSkwnkBybqQMSsDLqVcA1BZmLYvpHgQQC1LtgcLCZKMqZiCjEaqxYVHJ73OmQFMxmcxDuxXdMfnTCVrrnzz2tu7B5Q22e2RlymlzpmcxFoi+pKBHRUaVHEUiwW63y5K45sxZa8WIA7BXUwAc2W75cvoqB17z2nfDoLEBaNtbvl9O1yV6i4B8NYdXZtLZLQwWRaZMxiKhUmKWIGtBWsGQwS1ICIZTr2kIxRpqBhqMQqOGLh3xG3pthZbORyj0WoBfIKCdBUkVPZENpdSUm+hPUiKa4pYM5lrWccTgkkE4Quh0FFUU6o9k7SWVgpWfLIbNTiFD/Ryh4LfLxYMYxDI9tAaV0rQjxiSDMZc1rrvAqssrKmhmQAASiAMUyXrRJgplQCvMJJB5up2a0LMRXQhkdQysNCCKgjuMRV72mxzEdJ8yTQHCwcrkSDlnvoT5xXbq2XexyOSe2TGsiE8mEHOoxJGJtMIxUwgEZddIALhYb2kT2dZM6VMaWaOEdWKHgwU805HXgYeR83bNWd7rtL2kOKyJriYuQEySTzqZaEGSw6yDH0bInK6q6mqsAykaEEVB8DAA1nWWmQNa+q2nbUZr2xH2mw03Z/1pTURODzhG2sMNCKk6D7+qIwBX7NJ1A7Ya3pYwVoRXUGuda6xLEcdflb++mohta1bo5EnSvtqN0OjZxhiJV85RQLdsXIc81TLPFDl9k1EebO7IfBWmYGxs+bE5VocgB1Vi7iTQZiEpS8/LeIsQtkmn4Fe2mMouPiVm9rOwlTAykcx930TGYWmzmXQMCCRWkb68nIxUr62ekzzz15wyBBIP/EPnqd0k2irTpNkWkzJbUeY31T7IsvorBEubX1mBHYop7SfCH9v9H7MCJc3I5HEMwN9CMie6Je5rlNnqAObhAFBw/4gjNStjg6ti46eeSUiFu1wbzmMdJcqnjh95iZEUmfbmlzbTMHrl17hkPP2RZ1z9jHiUOzV/Nz4IgJ87G7OfWZm8ST98JOpIovSOS9pyXzIgESWzMkPbLOp05QMf2KsPNV8YVN7Ytl2C3SSPoS4EWTKWUAaS1WWKCooihBp9WvfEuDEVcaihNRXQDfTjEnOOR8PHIe2Mc2Tm1TgiM50VSx7hWMgmzDVcWrEs3aasT4mNF22tfJ2Vl3zCEHf0v3QYzS8mYOqqM2qK8BkSfAe2MzXSzNRL2lj7LZa7HtPaCilRLVFUAVBNcORqajeN0XK5rdy8lJlKYq5bsiRUdRpFJ2d2bednMxLJripoXPVwHX4RoMqWFAVRQAUAGgA0EO0npH7UnwJv2LiJ1BBBF0rnE2WGUqwqrAgg6EHIgxSL3u17MZSBlaSZqhKk8ooBxcm2VGXImtRuFNSb1Ff2wsxdZJGizc+qqMFP2sPjABSbR6SpqTijKBTM1oRQ76AA0A52uYB3xGpddrvKe9ptLclJDMqA5tRSR+bWuFEqtaknFrvBiu3pc2Kc9eaQSpI52Jc1zUmqt2ZdUK3nfNtkygEngy1yJCBXUaAFhmB9IUPthTks4Y3a8ZRYp1w2SVMMsAFlUvMJwkoMqGYzAkFsyKmuRisX3Jky6T05ro4KMhEosRpnSgoMyae2hjltoMurOVFalGQtLLfKLqtST8sknOIu9ZImgTsNSpClSxYDIUIAIABJGmRrpWFpPOTp7cJIlJu1CYhWc4UA86WueI5s6szA4jmoLA4a4hWmGHuz9ltFvKSnwSLMARIWYszk5jDUIAwd2oSal+NOqIkWoqVJlocJxDmjEpXPEjUxKwpiFSQcJBB1gvKbiTCZjhgcVauRiGlVHD5WRy7DErAPJb53o7+DglecK4sncYTpVFWhFe89Zju5drhZ1aRMU1lY3xk6oWrWpzqCWGetBERc+2Fpw8mxM/KnPUv9mbrXqcHtMQlpkPyucvCDoScWLU0J4ZnI8TEtd6OV4Msluv2XPDll5JJjVCZCZhxAIcI6GJmAzprvoYv1zXups01J+JZEuWME1zUkCqtkoqFBoAaZ5xlcvZz4RaJjOSMJALE0HNWi+ZqB1RO7VyrLyYkpMrPNeUmqSMjk0t6EIZeQqtTp6sMrTSyyJtN4Qxvy0rNkyxZleZakxS8PNKTpWI4FaTXlGISYVqBpkdARquwK22VYJEubICuisuFnGJVDtyanPcmEccoYeiC24pLSvgwl8nQcuqYVnZkGrUGNgRXEKggg5aRoUdizlzCLWWu/PxHhuELgQEwARdokFdRXszr3awilND/APnq7ImFFcz3Dh/OPJslW6QB9vcd0AEJOSmunH3cYQkyQXBIzPl1RKiyEk4TzQcg2YJ39eXGOGs5BrhIpnxHcR98dKTXU4cMjeZJ/o++Ifka5kdnZFgUh68AKk6jshmEqTDdyYlRa6ka0kUyjixy8yeGXvh/aZWXWchBY7PkadWsSnyEl7I2m2NX1Uduh8opl+7LiYrLLIU7iQTqamvd7Y0VkoCSNx64jls9a+fbHcpt45FwrisvHUxa27L2mV/h4xxTneWvlEnsLdjNNaYVIw83MEUJzOvdGsy7COEP7LduI1I5vgcsvaPOCy5uGGTVQoz3IaXPWqgioJAoc4sLrmoHHjuGe/rpCcmyYOjTvAr4iFFJLZjQe05/+o8YqFwpXpBmkzpSbgjN3k//AF849sVyraZNcIq1AXJzQLrQa1MW68rslzwBMWtNDoR2GI2zbOtK/RWh1HAqrRm36Wcrd/VfPBbhclXt6MYDZbCebOmU+s1fbD/ZifMJnIWLy0YKjtmSc8QrvAy8YcrdLNlNnzHHyRRAe3CKkd8SUqUFAVQAoyAGQENo08oT3N8eAudmY46ncEEEXRAQja7OJiMjaMKdnAjrBoe6FoIAMh2xuuZKmcqoXEGpOBrShGTigJwtQdhqIirudJjFXUVpUA5140BFTu3RsV83QloWhyYAgNTcdQeIMZTeNyqlsly5rMJQDllLBVxgc1Qa5nnKwOdQp13c7E3k73vGBhel3qoLywFYUqAKK4JzVl0PUdYqtos5xuEwiTVTUmgyzoOqp8sovd07NrOEzE8hKMKYgB7D5g74abTbJ8nKabjkuqAkhZlQBvbC5rUDrbsiHBhGSXUpaW5aGi4jpiGIqK5fJyyJHeYc2C7eXLCpoBiPWWP/ACe4CEps4MAssrhGXOcZHfRSaDuEd3ZZpxnoEelVYsVoQqClSQNTVgADSpMcqPJ3KTZOrLSUgzVFA9YhQO9oQtUzGoVMLY6BChVq0OeGhIO/z7DP3PshMmUfFKlrvaawnTn62zFO4gDriyTdj7K0oFJy/CENZc8FVdTnRdahKnNamorxjtRFtlau/Y52UGealjzVU4ndty4a95L9EZkbxf8AZjYmTZhjmKsycd5AKp9GWDp1tqeoZCm3ffTSZNlvDG2KZMazzJRI5MAOwolMgtUJDZAA1yzjVbLa0mKGRgQQDkc8+IiUsEN5F4IIIkgI8pBBAB7BBBAB4BSPYIIAOVlgEkAVOppme2OeQX5I8BBBAByZC16K6HcI6ElRoo8BBBE5IwetKXgPAQm1mStcC1rwEewQZDB0JK/JHgI7VQNBTsggiCT2PAIIIAPYIIIACCCCAAggggAIIIIACI213ZJc8+TLb6yKfaI8ggAZzLks3zeT/pp7oT/sCy/NpH+kn4YIIAEv7Gs4b+7yd3+GnX1Q6Fx2b5vJ/wBJPdBBAB3/AGBZfm0j/Sl/hheVcVlp/dpH+knugggAWFz2f9RJ/wBNPdDiRZUToIq/VUD2R7BAArBBB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89431" y="174628"/>
            <a:ext cx="2695575" cy="169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078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b="1" dirty="0" smtClean="0">
                <a:latin typeface="Arial" pitchFamily="34" charset="0"/>
                <a:cs typeface="Arial" pitchFamily="34" charset="0"/>
              </a:rPr>
              <a:t>Recursos Materiales</a:t>
            </a:r>
            <a:endParaRPr lang="es-MX" sz="2400" b="1" dirty="0">
              <a:effectLst/>
              <a:latin typeface="Arial" pitchFamily="34" charset="0"/>
              <a:cs typeface="Arial" pitchFamily="34" charset="0"/>
            </a:endParaRPr>
          </a:p>
        </p:txBody>
      </p:sp>
      <p:sp>
        <p:nvSpPr>
          <p:cNvPr id="3" name="2 Marcador de contenido"/>
          <p:cNvSpPr>
            <a:spLocks noGrp="1"/>
          </p:cNvSpPr>
          <p:nvPr>
            <p:ph idx="1"/>
          </p:nvPr>
        </p:nvSpPr>
        <p:spPr>
          <a:xfrm>
            <a:off x="1763688" y="1371600"/>
            <a:ext cx="6851104" cy="4572000"/>
          </a:xfrm>
        </p:spPr>
        <p:txBody>
          <a:bodyPr>
            <a:normAutofit fontScale="55000" lnSpcReduction="20000"/>
          </a:bodyPr>
          <a:lstStyle/>
          <a:p>
            <a:pPr marL="64008" indent="0" algn="just">
              <a:buNone/>
            </a:pPr>
            <a:endParaRPr lang="es-MX" dirty="0" smtClean="0">
              <a:latin typeface="Arial" pitchFamily="34" charset="0"/>
              <a:cs typeface="Arial" pitchFamily="34" charset="0"/>
            </a:endParaRPr>
          </a:p>
          <a:p>
            <a:pPr marL="64008" indent="0" algn="just">
              <a:buNone/>
            </a:pPr>
            <a:r>
              <a:rPr lang="es-MX" dirty="0" smtClean="0">
                <a:latin typeface="Arial" pitchFamily="34" charset="0"/>
                <a:cs typeface="Arial" pitchFamily="34" charset="0"/>
              </a:rPr>
              <a:t>Los </a:t>
            </a:r>
            <a:r>
              <a:rPr lang="es-MX" dirty="0">
                <a:latin typeface="Arial" pitchFamily="34" charset="0"/>
                <a:cs typeface="Arial" pitchFamily="34" charset="0"/>
              </a:rPr>
              <a:t>recursos materiales son los bienes tangibles que la organización puede utilizar para el logro de sus objetivos. En los recursos materiales podemos encontrar los siguientes elementos</a:t>
            </a:r>
            <a:r>
              <a:rPr lang="es-MX" dirty="0" smtClean="0">
                <a:latin typeface="Arial" pitchFamily="34" charset="0"/>
                <a:cs typeface="Arial" pitchFamily="34" charset="0"/>
              </a:rPr>
              <a:t>:</a:t>
            </a:r>
          </a:p>
          <a:p>
            <a:pPr marL="64008" indent="0">
              <a:buNone/>
            </a:pPr>
            <a:endParaRPr lang="es-MX" dirty="0">
              <a:latin typeface="Arial" pitchFamily="34" charset="0"/>
              <a:cs typeface="Arial" pitchFamily="34" charset="0"/>
            </a:endParaRPr>
          </a:p>
          <a:p>
            <a:pPr marL="64008" indent="0">
              <a:buNone/>
            </a:pPr>
            <a:r>
              <a:rPr lang="es-MX" dirty="0">
                <a:latin typeface="Arial" pitchFamily="34" charset="0"/>
                <a:cs typeface="Arial" pitchFamily="34" charset="0"/>
              </a:rPr>
              <a:t>- Maquinarias</a:t>
            </a:r>
            <a:br>
              <a:rPr lang="es-MX" dirty="0">
                <a:latin typeface="Arial" pitchFamily="34" charset="0"/>
                <a:cs typeface="Arial" pitchFamily="34" charset="0"/>
              </a:rPr>
            </a:br>
            <a:r>
              <a:rPr lang="es-MX" dirty="0">
                <a:latin typeface="Arial" pitchFamily="34" charset="0"/>
                <a:cs typeface="Arial" pitchFamily="34" charset="0"/>
              </a:rPr>
              <a:t>- Inmuebles</a:t>
            </a:r>
            <a:br>
              <a:rPr lang="es-MX" dirty="0">
                <a:latin typeface="Arial" pitchFamily="34" charset="0"/>
                <a:cs typeface="Arial" pitchFamily="34" charset="0"/>
              </a:rPr>
            </a:br>
            <a:r>
              <a:rPr lang="es-MX" dirty="0">
                <a:latin typeface="Arial" pitchFamily="34" charset="0"/>
                <a:cs typeface="Arial" pitchFamily="34" charset="0"/>
              </a:rPr>
              <a:t>- Insumos</a:t>
            </a:r>
            <a:br>
              <a:rPr lang="es-MX" dirty="0">
                <a:latin typeface="Arial" pitchFamily="34" charset="0"/>
                <a:cs typeface="Arial" pitchFamily="34" charset="0"/>
              </a:rPr>
            </a:br>
            <a:r>
              <a:rPr lang="es-MX" dirty="0">
                <a:latin typeface="Arial" pitchFamily="34" charset="0"/>
                <a:cs typeface="Arial" pitchFamily="34" charset="0"/>
              </a:rPr>
              <a:t>- Productos terminados</a:t>
            </a:r>
            <a:br>
              <a:rPr lang="es-MX" dirty="0">
                <a:latin typeface="Arial" pitchFamily="34" charset="0"/>
                <a:cs typeface="Arial" pitchFamily="34" charset="0"/>
              </a:rPr>
            </a:br>
            <a:r>
              <a:rPr lang="es-MX" dirty="0">
                <a:latin typeface="Arial" pitchFamily="34" charset="0"/>
                <a:cs typeface="Arial" pitchFamily="34" charset="0"/>
              </a:rPr>
              <a:t>- Elementos de oficina</a:t>
            </a:r>
            <a:br>
              <a:rPr lang="es-MX" dirty="0">
                <a:latin typeface="Arial" pitchFamily="34" charset="0"/>
                <a:cs typeface="Arial" pitchFamily="34" charset="0"/>
              </a:rPr>
            </a:br>
            <a:r>
              <a:rPr lang="es-MX" dirty="0">
                <a:latin typeface="Arial" pitchFamily="34" charset="0"/>
                <a:cs typeface="Arial" pitchFamily="34" charset="0"/>
              </a:rPr>
              <a:t>- Instrumentos y herramientas</a:t>
            </a:r>
          </a:p>
          <a:p>
            <a:pPr marL="64008" indent="0">
              <a:buNone/>
            </a:pPr>
            <a:endParaRPr lang="es-MX" dirty="0" smtClean="0">
              <a:latin typeface="Arial" pitchFamily="34" charset="0"/>
              <a:cs typeface="Arial" pitchFamily="34" charset="0"/>
            </a:endParaRPr>
          </a:p>
          <a:p>
            <a:pPr marL="64008" indent="0">
              <a:buNone/>
            </a:pPr>
            <a:r>
              <a:rPr lang="es-MX" dirty="0" smtClean="0">
                <a:latin typeface="Arial" pitchFamily="34" charset="0"/>
                <a:cs typeface="Arial" pitchFamily="34" charset="0"/>
              </a:rPr>
              <a:t>Contar </a:t>
            </a:r>
            <a:r>
              <a:rPr lang="es-MX" dirty="0">
                <a:latin typeface="Arial" pitchFamily="34" charset="0"/>
                <a:cs typeface="Arial" pitchFamily="34" charset="0"/>
              </a:rPr>
              <a:t>con los recursos materiales adecuados es un elemento clave en la gestión de las organizaciones. </a:t>
            </a:r>
          </a:p>
          <a:p>
            <a:pPr marL="0" indent="0">
              <a:buNone/>
            </a:pPr>
            <a:r>
              <a:rPr lang="es-MX" dirty="0">
                <a:latin typeface="Arial" pitchFamily="34" charset="0"/>
                <a:cs typeface="Arial" pitchFamily="34" charset="0"/>
              </a:rPr>
              <a:t/>
            </a:r>
            <a:br>
              <a:rPr lang="es-MX" dirty="0">
                <a:latin typeface="Arial" pitchFamily="34" charset="0"/>
                <a:cs typeface="Arial" pitchFamily="34" charset="0"/>
              </a:rPr>
            </a:br>
            <a:endParaRPr lang="es-MX" dirty="0">
              <a:latin typeface="Arial" pitchFamily="34" charset="0"/>
              <a:cs typeface="Arial" pitchFamily="34" charset="0"/>
            </a:endParaRPr>
          </a:p>
        </p:txBody>
      </p:sp>
      <p:sp>
        <p:nvSpPr>
          <p:cNvPr id="4" name="AutoShape 2" descr="data:image/jpeg;base64,/9j/4AAQSkZJRgABAQAAAQABAAD/2wCEAAkGBxQQEBUUEhQSFBUVFBUUFhQXFxcVGBgVFxcXFxUVFRgYHCggGBolHBUUITEhJSkrLi4uFx8zODMsNygtLisBCgoKDg0OGxAQGywkHyUsLCwsLCwsLCwsLCwsLCwsLCwsLCwsLCwsLCwsLCwsLCwsLCwsNCwsLCwsLCw3LDcsOP/AABEIALwA8AMBIgACEQEDEQH/xAAcAAABBQEBAQAAAAAAAAAAAAAAAgMEBQYHAQj/xAA/EAABAwIEAwUFBwMCBgMAAAABAAIRAwQFEiExBkFREyJhcYEHMpGhsRQVI0JSYtEzcsEk4RaCkqLC8ENTY//EABoBAAIDAQEAAAAAAAAAAAAAAAAEAQIDBQb/xAAsEQACAgEEAAYBAgcAAAAAAAAAAQIDEQQSITEFEyJBUWEjFDIVM0JxgZGx/9oADAMBAAIRAxEAPwDMSiUjMiU2LC5SqbC4w0EnoBJTUruXBnDtK0t2ODQajmhznkSdRMDoNVWUtqLRjk4tc2z6TstRpa6AYIgwdkzKtMXunXt64iSalXK0b6TlaFI4zwIWNwKYMtcwOB+R+YUqQYKOUSkSiVJUXKJSJRKAFyiUiUSgBcolIlEoAXKJSJRKAFyiUiUZkALlEpEolAC5RKRKJQAuUSkSjMgBcolIlAKAFyiVcWPC1zWALaZAOxOipqrS1xadwSD6aKWmuyqkn0eyiUiUZlBYblErU2GPWTqDaVzawWiO0p7kdTPNV5tbOqfw67qWujarf/IaKu75LbSmldD4a4wqtptEzlhpB8Nv/fBZOrw1WjNTy1W9abg/6J/hm3y1XisHsa2m5ztNe70n1VZyjtyyV6eWaGi+2r3BrQ2k5ri/tGHQEfrY701BWf40x37bc5hGVjQxpHON3esp3ie6pOptdb+7UkO0gnLG/wAVmJVapRl6kyHNNcDkolNyiVsQOSvJSJRKAFypFlaPrOy02lx8P8qPRpl7g0buIA8zouvcLYdTtaYygT+rr1PqqSltJjHJS4N7NHPAdcVMv7WjVai29n1k0ahzj1JVkLxei7WLmzVRSK2v7P7Jw0a5viCs3jHsygE29XN+1wW3+1rw3aFJhhHC8Rw+pbvy1Glp+R8lfY5wsKNnRuaTzUD2gvkARO0eEyFveI7Knc0iHiSBM8/PzCxeAYgYqYbWykHOyk87h24A6g8lpvyU24ZjZRK9uaJpvLHbtJBTcrXvkoxyV5KRmU2ywqtW/p0nu8QDHxRkgiytJwZh1C4e5tV4a7TIHaA9fVRavCF40T2DyP2w76KZwvwbWuq0VG1KNNsFznNLT5NnmpjLbyUmlJYyQuLLVlG5cynlgATlMiVThy7T9w2dBuVtux8buf3ifMndUtzwXZ1XhwFWlrqxhkHykaKzbl6sFFOMfSZ5nFWIXNM06YJEQ5zGwfUrNXtlVpH8VjmzzI39V2tlsyjSFOixtJg5kgT4mdysdxxiFBtt2Qc19Qme6QY8VMUmiiniWEc7lEpEozLMZG5RKblGZBI9RrFhlji09WktPxC1WFYjc1KD3OD68EMAy5iP1EkCVj8y6rwRS7GgwbFwzHzdr9IWGorU4OPyDi5raZ67vGUzTpuZk7gMEdd9D6J20w+ndvDaRYXHYCPoVB9o9xnvPJgCi8Auy3zXSRDHnTyXN/hrjzGXAp+lw8ZLq/4LqUo7QMAPj3vQCZ8l6OCKoEst6tTxfUbS+AAJ+K6RhOFCo8VqhzR7jTsPHzV3Vts3NO1p18ZY7CpRXZxW44PeB36VSj4h4rM9YAcPmoVDgu5qasFNw8HD4rtjsJB3d8v91T3mFttnh7T3Ce8I0HUx5fRa72WcUc4wzg65o16b3hkNcCe9y5rbW9N7WgGO6APeC1X3O07wfT/dH3Mzw+H+6hyTJUcGa7UgwdE4KyRdFoqlsgHkDpp4dU62iqlhJrJLqye7BRK9RrTEy79Le874DZADd1dQ0+UAdSdAFzLieqWXtTKSHMc0Ajk5rW6/FdBdXlwcILs0U2jUZupI94+WgXOuLT/raw6Oj4ASVpX2VkWfFLBcUqV4wf1Blqgcqgif/fFZiVoeDrtr+0tKh7lwBkn8tUTlI89vgqS5sn082ZpAa7KXEGJ6StYJt7SjWeTUezfhsXtwXVATSpAF37ifdb8iuh37jbvcGw0SA0bNE6CfBZzA7s0LHLaFzHa5iAC81MpidDz5K0se1faOfdB+YHN3xBLQGu26A5ljPKlhl4425ROuMap0GTVrB5GsUxA9TJVRYe0O3fVyuD2A7PmR6grGcTcTNrAso+6d3REjoFlpW8MJdC0q23nJ9GNDarczHNeORGqoONMVdY2uamO+92UO6eK5hwpxJVtK7CHEsLgHNOxBMFdu4hwSnfW5pvmCJBG4PIhEpbcL2KKrPLOAXWJVapmpUe4+JKjZlP4iwd9lWNN5zc2u6hVkqW2axS7QuUSkSvJUFhEolNyiUASbSnnqNb+pwHxK6lY3IBgEeA8BsuY4Nctp12PfOUHWNfVaq1db9sK32inoI96Pl1Wc1kvEp+Mq2a8qeED5I4OfF0D0a4ny5qqxW77WvUeNnPJHlOnyhW/AbQ68AOxY8fEQrY4I9zvuG1B2YHRSw9Zm2qPouNJ3vt92fzs5Fvj4KbTxProfFZqKfRaTaLh1RVGMVQabx0aT/H1SKmIE6Nlx6BR7ZwfVayZGaXuGrczdW0weZnU+Slx2rkiOWzTUWw0A7gAfJLQCvVianPsUq1BXcQzPTkggiRIJ66Lw3dGBDKjTzAzj6GE5fNrMrvfTGZskFvqUt2KCNaLp59wH5hSQhlt3RMy2o7w/EP1MKBd06tYZWN7Knz2bp4xoPUq1Zig/+l08u4B8yq7ELetXH4hFKmN5IAjx5IATaBrMopHO891pGwG3c/lYPiS0z3Vao5zadIPyh7vzQADkG7jIOy2N3iLLel+BLqjhAcRrHUA7N8eawNTDde0uahPSTJPXK3kn9FpvMeZcIV1FuxY9xmzuWsdmZSdUiMrnSO9OhyhaXHKhqNZXqVMvd1pAT3vFuwnxWausV7uSkMjfmeklTeGqgqOdRedKugJP/wAg90+uyU8SioWKVb4O54NZGdTrksP/AKiBTxes3NkqOZmMkNJbr6J+24juaYIFZ5BBBDjmEHfdQL+3NN7mkQQYhRpVo2eat3uc7Uad0TcfYczIlNyiVohccDl0zAvaUadEMqNktESuX5kSrxklw1lGc693KeDQcW48b2sHxAAgeqo5TeZEqJSy8loR2rA5KJTcolVLCJRKblEoAclEpuUSgBeZaf2cib9g/a76LKytf7Lbdzr8OAOVjXZjyEjRZXWxrg5S6RaEXKWEdxxttN4AeAcus9PVYY8Y06lc06bS6JGfQtMfUKL7ROMjbkUaJaap79QuEtZTG5cPHaFlbCtTydtTpmm6oNGE6DxbOwK8jZO6380spP8AbydemEVwdS4dp/bqZe6q4NDi002NFPbqRqQpePYMAyaQyAD8sjKRs4QlcKsp2ts1heMx7z/7j/CuDiFI/navSU79i3diFm3c8FJgGOu/p1/eGgdyK0ocshi9vTa7PTcCPpPI+H0VrhN8coBMjbxHgVoVMTxHi32e8MPgxMHQHU8wlf8AGQIG0+bTPxWV9pdq+riEUwT+GDOwGp3KrbThxxEuL3Hw0Hkma6HJZF53KPBuf+NAOQ/7Qqa8x9lw+K1Qtb+0Fyg0+G6hHdbH1+aU7heqTzTEdPXF8swlqJyXCImJ8QtbLaLc0bPIWVubp1QkuJJWruMBcDAzQNvHxUGrgTzt/wBwCZkty2xeEZbnF5kjOSpFnUIdpMjURvI6KdWwCqNmk+LdQodHDqxfDGlzm6wIKQ1WnkoPJ0vD9XGN0WaDidza1KlcggGp3H9O0A1PkRqoV/a0avZU7OnUfWiXnNmDj4dOabNu4SxwgQHZT+U7H11Rw3iL7K8D6bQ47Qdo5z0XHhOUXhHq79PXOGZLOOikuCaZIcCHAkEHQg9CpNfF6bqApii1rwSe0BMnwT2OXn2u6qvIEudOggJdTCmU6eZ2i9fpqoQpUpnh75RVjjErxIieiJSJRK5djTk9vRtHrkclEpuUSqEjkryUiUSgBuUSkSiVBIuUSkSiUAOMBJAAknQDxXZ+H7dlhh2Zkdo5uZ7gM/e8QNSBroFzjgFo+2sc5rXNZ3jmMAeI6nRdMqYvRdTJoOYWgkEN0gzqCORXm/H7LfTBRe3PJ0NDVGT5Zz/EcEFasaz3QHnNUbObPHu5Hfo8OS9rV874Gw0gcvBLxzFACRoOgA1J8ArXg/gy4qPIqUXUGZRUFRzg7MXco3lZVVXXQTx10hxzrqeDyjh7qzT+NXYeRa9xHqJVJi+G39v3hVrVGfrY92n9wmQujuwCrb7gPb+pv+RuvKY/hYrxHVaOWLY5iTLS0XrMHhnIqN/dVJDalw6BqA5508dVseA8fumMcHgvZs0u3nm3xH0WkvaVOnTLWtDC8/k7p6zomWW8BpjeV6bwq16ut3SjiPt9nC1uKZqqLy/f6H7ezdXqFz9XHc/4Wtw7A2BuoUPArcBauizRNXXN8FaqkuWMU7JjR7oTFayaZgBTymax0WCbyaySKG5wxg3j01VTeWTYMME9Tr8lpK4UN1CU3CTQtOOejC3rXgwSfoPkqG9wsP1ZLH8iNPjC6BieG5gY0jn0WUquA0b5En/HRNqakhVx2sydmDSrZa8DNIM7kf4KfuMFgOLXlxdz206KXi9iKo197kfFQcExIyaVTRzdBPPwVKNPTGzdjkdt8R1Mq9m7grrl2QaAteBGYRr6K14YtLV1X/X1He5OWToTsCRzUjE7YOEiJ8dATyVS7Cok1M0zr5pTxzWbVGMX/o5yt2o9rYAK9at9iOalTaXjOdS0bweZWflWdW9fbtdTpvjNuQdY5hVMpLRym4Zl/gdok5RyxcolIlEps2FyiUiUSgkRKJSJRKAFyglIletfBB6GUAdFwt9CzsJy5q1XQNe2DIGryD+UA6eqruArKpe3HZMJbSac9WoNCW/pjqSqHiPHn3rw5wDYEADkIiB4KTwVjFe3uqbKD47WoxjmkAh2saz5lYutSypGim10dnwbgG2oXJrkuqO/I18EM8R1Pmtcx+Y6bDn49Aqp15Ejxj66pnEuIG2tGpWeB2dNgIj3if0x8PireXtXAZzyTMVcWiQQB4/ys9f1mU2jOWhxlw8Wjchc9q+1ivUf+JRpGkd2Cc0f3TutLxm9tWjb1mPApuE5Y7zgQC3XkB0WOq0j1UFSvd8/2LQ1CpbsfsuCDQvDcVjAJ6DwWss7ZpEPPoN/jsubUMScxwyd0TsOfmVusGvw8AjfmF3I0qFSqhwlwcPe5WOcu2ai2fk0ADR8Z9VZ0bpU1GtIT9N6RnUdGFpcGqma9ZMZ5IPVQbutqVnCvLJnYO1K6eouA1d8Oqp61wKertXcm9PF38KDcYxzJHiVv5Tl0ZK1Lss8ZrB0xoOi53jVfs6rYgBxiToPVXN7jQIgGVk8cPas15JumpwXIvbYpPgdNbOTtppuqLiC3IIqt3bv/KtbWAweSYqw6QdjosrPg0hyi5wxn2q1aSe9EB5Eg9WPB2PQqA3D3VHOY4kkMcWgn8wGgTXA+IGj2lB+xOZvpv8A4+Cm3F41lZj3TlDgXZd4nX5LyOrjKu7bngVsW2SOeF07olTMddTNzV7GeyL3Fk/pJUCV3oftR1l0LlEpEolXJFyiUiUSgBMolJQoAVKJSUIAVK3vsx4cp3DvtL6jpoVWxTaI1ADgXHp/CwC0PB/FDsOfUIZ2gqNALSYEgktd8ypA7sHd4E7TqonEuENubarRJDS9sB3IOGoPxWe4L4wbfhzXhrKzdcg2c082zufBaaoCRB7zTy5wtOyTjNHgC+dUydkAJ/qSCwDrPMLU8W/gijbtPdo0w0HqeZXS/trGsgAztsuV8bv/ANSZnYbrbSL8grq/5ZQtf3lp8HucqyAfqrixrQuhFcnNkb+zxI+at6N110XPaN9G3xV1bYmSQNXEwI5kqJ0J8lo344NzZVc5yjfcKsxG47IHm/5N/wB0xb4o2i+JBqZSXcw2BOXzVPi16Cc0yHjMD9fgUnCrM/oYnb6PsrLy9cXHU+JVbd3JI3SrisFW17gLpxj9CMpC6NaZSqzZafJVrbjUwrmxp5gZ6LK57Ua0rcV1u0lnhKXQty89GjVzuQC1VLAiykH1RkY7UHcn+0dVn8Zrz3WDKwbN6nq7qVzJ2bujowhjsqKTc+I02tOVroaOW+mq6TiPs4f2ZgseegJB9CuWVauS6ouHJzTp4OC+iqWPtMZ2PptOgecrmzyDi0nL6pLU1RbTaNqoRlnKPmbiDCXWtUtdMGSCd/EHxCrJXW/bph7W5KgEEvHzaZ+gXIoVoPg0awKlEq3tOF7ioJDMo/dofgomJYTVt/6jdORGoVsoMMhyvJXiEEGi+7x0R93jorVCw5Niq+7x0R93jorVCOQKr7vHRH3eOitUI5Ac4SZSt7plWtIa2SIH5uU+C6Rf4zSpUe1nO2QAGwSSeQXM17KvGe1YKtZOk4Nxja1ajKZZVa55ABcG5ZO0kOWY9rFDJeN/dTn4GFnQYMjQ9QmcVqPqd97nPPMucXH5pnS24t5F9XDNZWE6yp9tXUJtIuKsreyMLqb0pHL2NofZUJgDUkwB1KvnXH2RuVpmu4d48qQP5R+/qeSgZPsjZia7h3elJp5/3n5KqDjuSf8AJK1j+R/RjNOBcYZck1H6n+k/X0VvhFua9HId299n/k36LNYI+azh/wDk/wCi6Lwjby1pG+iz1U1BcGunr3mfuMEMbLNYlali7peYWzKToFzriU0aJkUxUd1f7o/5RuladY5cDF2kUUYqhZ1bgl7WgDYvPcYPMq2tcQo27Yae2fzcRFMH9oOrvVUeKYjUq++4kDZo0aPJo0CqLm41ACvY3LsrWlHo3lxjb6jBneXAbA7DyWcvbnMVVfaztKUypKV2oa3M8qUjUuGNbvy+q095xPWs2kPY57YIc2dCOY1Xvsvww3F86ppFJsyRIk6AEfFdHvOEKVZ3aXJpimzvOa0QCBr3yeSW1L9SQxpumzDcbXLq9lZCoDmdTFQg7wGw2fin+CuEKTWi4ui1rSRkDvqBzO3kvHPGKYk0NEUy4NaOlJvQcpATGO4lcC/qEAhlN3Z0wPytbpp09EsMHXMKdbHu0QyQNRHejrrqqHjzhilWoOe1jQdnQIkHYx1Cwdzx8KTYqlwe3Vj4MtcOh6HYjxXX7yp2lqSRGamD5SAUAfNjsNgwRtovPu8dFc3LgXuI2LnEeUptWIG86M6YzozoIH86M6YzozoAfzozpjOjOgB/OjOmM6M6AH869BB0Ox0UfOvWvUp4eSGsrDLDCbME7gEaEO0+C6FR4ZNCi2sSxxIBDeQJ2K5xSrhpDum469FY1OJnFoBcSBs2dB5J1ylNJoTUVBtMvsQwUuklzJOpJcN/FUbsGY0/iV2+TGlx+cBOWWMhw1Tr3Bx0V4XyjxkpOmMucBhDLenXAZTqPJa8ZnkAbH8rf5WxwLFSGiA1gjZohZnDbYdswjrHxBCurG1IEItnu7Jrg49Gqfi2YZSdDp5HksHxIcziCNiZV7Vt3Qq+9t+1af1tH/U3+Ql4eno3l6lyc0xGnJMaKrZRc0Eu8x/lbG8swq64oD0K38xmPlmfATmaGpRpZSUqhTzGTsFouFllHlvCOrezuvaWFlnq16YqVDmc0GXRybG8qr4v41N4Oyoh1OhznR1TzjZvgsXI6Be5lzZvc8j8Ftjg3HsraHXrid20XEecgLdXuDNL3PDA8O1ImHB3Vs6arlnA+MNtL2m95hhmm49A7ST5GF2xzY1GoOoKozRHPz7PhcXDX1WhlJpzFpILnRsIGgC1nGeJi2snu2MZWD9x0EeSsqtUU2l9QhjGiXOOgAXGuN+Kvt9YBkijTnIP1ExL3fBQgbKFpgL3OmM6M6uVGMyMyj50Z1bBBIzIzKPnRnRgCRmRmUfOjOjAEjMjMo+dGdGAJGZGdR86M6MAS21FX3tNzdRMfRPtenWPTVHwK3/JEw285LUWFxKzVbD5OZhg9OSetb00zDwQmPIeeTKN0WjoOG1oIPQgrW272hx8/rquY2WJiN1fNxmGtdP7T5jb5Jn9Hu6I87Bt7iqI5LP4hUjUGDKrTjsjdQbzEwealaHHZD1CHMQIqgubAd+ZvX9zf4WZrVYT11iGuh1HRQbmsamrgJ6jSfNZS02GQ70QapzuPRPAwkkwm3OSuol/Sjahc5Y9mRmUfOjOkhwkZlf4Txve2rMlOtmaNAHjPHgDusxnRnRgMl1jPENzeH/UVXPHJg7rB/yhVuZR86M6MASMyMyj50Z0YAYzrzOmMyMykqP50Z0zK8zIAfzozpmUSgB7OjOmZRmQA/nXmdMZl7mQA/nTjaiiApTSrwbRSSyWFOqnhUB3hVmcp6mV0K72uBGyldkvsG8gR5J6kSARmMHkfqo7SnQm43GHly+RQBH5ygkcySvCm3KXfgjym+2LNSNky+qm6hTLylLb5Pg3roSFPqJsvTbikSufY22PwjgezozpjMvcyzLj2de50xK8zIAfzr3Oo+ZGZAD+dGdMyvMy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88224" y="4869160"/>
            <a:ext cx="2286000" cy="179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4672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76200"/>
            <a:ext cx="8229600" cy="1399032"/>
          </a:xfrm>
        </p:spPr>
        <p:txBody>
          <a:bodyPr>
            <a:normAutofit/>
          </a:bodyPr>
          <a:lstStyle/>
          <a:p>
            <a:r>
              <a:rPr lang="es-ES" sz="2400" b="1" dirty="0" smtClean="0">
                <a:latin typeface="Arial" pitchFamily="34" charset="0"/>
                <a:cs typeface="Arial" pitchFamily="34" charset="0"/>
              </a:rPr>
              <a:t>Recursos Mercadológicos</a:t>
            </a:r>
            <a:endParaRPr lang="es-MX" sz="2400" b="1" dirty="0">
              <a:effectLst/>
              <a:latin typeface="Arial" pitchFamily="34" charset="0"/>
              <a:cs typeface="Arial" pitchFamily="34" charset="0"/>
            </a:endParaRPr>
          </a:p>
        </p:txBody>
      </p:sp>
      <p:sp>
        <p:nvSpPr>
          <p:cNvPr id="3" name="2 Marcador de contenido"/>
          <p:cNvSpPr>
            <a:spLocks noGrp="1"/>
          </p:cNvSpPr>
          <p:nvPr>
            <p:ph idx="1"/>
          </p:nvPr>
        </p:nvSpPr>
        <p:spPr>
          <a:xfrm>
            <a:off x="1331640" y="2359421"/>
            <a:ext cx="7355160" cy="4525963"/>
          </a:xfrm>
        </p:spPr>
        <p:txBody>
          <a:bodyPr>
            <a:normAutofit/>
          </a:bodyPr>
          <a:lstStyle/>
          <a:p>
            <a:pPr marL="64008" indent="0">
              <a:buNone/>
            </a:pPr>
            <a:endParaRPr lang="es-MX" sz="2800" dirty="0" smtClean="0">
              <a:latin typeface="Arial" pitchFamily="34" charset="0"/>
              <a:cs typeface="Arial" pitchFamily="34" charset="0"/>
            </a:endParaRPr>
          </a:p>
          <a:p>
            <a:pPr marL="64008" indent="0" algn="just">
              <a:buNone/>
            </a:pPr>
            <a:r>
              <a:rPr lang="es-MX" sz="2800" dirty="0" smtClean="0">
                <a:latin typeface="Arial" pitchFamily="34" charset="0"/>
                <a:cs typeface="Arial" pitchFamily="34" charset="0"/>
              </a:rPr>
              <a:t>Constituyen </a:t>
            </a:r>
            <a:r>
              <a:rPr lang="es-MX" sz="2800" dirty="0">
                <a:latin typeface="Arial" pitchFamily="34" charset="0"/>
                <a:cs typeface="Arial" pitchFamily="34" charset="0"/>
              </a:rPr>
              <a:t>los medios por los cuales las organizaciones, localizan entran en contacto e influyen en los clientes o usuarios. Promoción, publicidad, desarrollo de nuevos productos, fijación de precios, estudios de mercado, etc. </a:t>
            </a:r>
          </a:p>
        </p:txBody>
      </p:sp>
      <p:pic>
        <p:nvPicPr>
          <p:cNvPr id="14338" name="Picture 2" descr="https://encrypted-tbn3.gstatic.com/images?q=tbn:ANd9GcTqmlsAwd2RpnWFlofL_HLRwExjonb2Wcyg_LtLohPk6N1i7x9Dd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2160" y="1052736"/>
            <a:ext cx="2466975" cy="18478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4703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6200" y="0"/>
            <a:ext cx="8229600" cy="1399032"/>
          </a:xfrm>
        </p:spPr>
        <p:txBody>
          <a:bodyPr>
            <a:normAutofit/>
          </a:bodyPr>
          <a:lstStyle/>
          <a:p>
            <a:r>
              <a:rPr lang="es-ES" sz="2800" b="1" dirty="0" smtClean="0">
                <a:latin typeface="Arial" pitchFamily="34" charset="0"/>
                <a:cs typeface="Arial" pitchFamily="34" charset="0"/>
              </a:rPr>
              <a:t>Recursos Tecnológicos</a:t>
            </a:r>
            <a:endParaRPr lang="es-MX" sz="2800" b="1" dirty="0">
              <a:effectLst/>
              <a:latin typeface="Arial" pitchFamily="34" charset="0"/>
              <a:cs typeface="Arial" pitchFamily="34" charset="0"/>
            </a:endParaRPr>
          </a:p>
        </p:txBody>
      </p:sp>
      <p:sp>
        <p:nvSpPr>
          <p:cNvPr id="3" name="2 Marcador de contenido"/>
          <p:cNvSpPr>
            <a:spLocks noGrp="1"/>
          </p:cNvSpPr>
          <p:nvPr>
            <p:ph idx="1"/>
          </p:nvPr>
        </p:nvSpPr>
        <p:spPr>
          <a:xfrm>
            <a:off x="1403648" y="1412776"/>
            <a:ext cx="7355160" cy="4525963"/>
          </a:xfrm>
        </p:spPr>
        <p:txBody>
          <a:bodyPr>
            <a:noAutofit/>
          </a:bodyPr>
          <a:lstStyle/>
          <a:p>
            <a:pPr marL="0" indent="0">
              <a:buNone/>
            </a:pPr>
            <a:endParaRPr lang="es-MX" sz="2800" dirty="0" smtClean="0">
              <a:latin typeface="Arial" pitchFamily="34" charset="0"/>
              <a:cs typeface="Arial" pitchFamily="34" charset="0"/>
            </a:endParaRPr>
          </a:p>
          <a:p>
            <a:pPr marL="64008" indent="0" algn="just">
              <a:buNone/>
            </a:pPr>
            <a:r>
              <a:rPr lang="es-MX" sz="2800" dirty="0">
                <a:latin typeface="Arial" pitchFamily="34" charset="0"/>
                <a:cs typeface="Arial" pitchFamily="34" charset="0"/>
              </a:rPr>
              <a:t>Un recurso tecnológico, por lo tanto, es un medio que se vale de la tecnología para cumplir con su propósito. Los recursos tecnológicos pueden ser tangibles (como una computadora, una impresora u otra máquina) o intangibles (un sistema, una aplicación virtual</a:t>
            </a:r>
            <a:r>
              <a:rPr lang="es-MX" sz="2800" dirty="0" smtClean="0">
                <a:latin typeface="Arial" pitchFamily="34" charset="0"/>
                <a:cs typeface="Arial" pitchFamily="34" charset="0"/>
              </a:rPr>
              <a:t>).</a:t>
            </a:r>
          </a:p>
          <a:p>
            <a:pPr marL="64008" indent="0" algn="just">
              <a:buNone/>
            </a:pPr>
            <a:r>
              <a:rPr lang="es-MX" sz="2800" dirty="0">
                <a:latin typeface="Arial" pitchFamily="34" charset="0"/>
                <a:cs typeface="Arial" pitchFamily="34" charset="0"/>
              </a:rPr>
              <a:t/>
            </a:r>
            <a:br>
              <a:rPr lang="es-MX" sz="2800" dirty="0">
                <a:latin typeface="Arial" pitchFamily="34" charset="0"/>
                <a:cs typeface="Arial" pitchFamily="34" charset="0"/>
              </a:rPr>
            </a:br>
            <a:r>
              <a:rPr lang="es-MX" sz="2800" dirty="0">
                <a:latin typeface="Arial" pitchFamily="34" charset="0"/>
                <a:cs typeface="Arial" pitchFamily="34" charset="0"/>
              </a:rPr>
              <a:t/>
            </a:r>
            <a:br>
              <a:rPr lang="es-MX" sz="2800" dirty="0">
                <a:latin typeface="Arial" pitchFamily="34" charset="0"/>
                <a:cs typeface="Arial" pitchFamily="34" charset="0"/>
              </a:rPr>
            </a:br>
            <a:endParaRPr lang="es-MX" sz="2800" dirty="0">
              <a:latin typeface="Arial" pitchFamily="34" charset="0"/>
              <a:cs typeface="Arial" pitchFamily="34" charset="0"/>
            </a:endParaRPr>
          </a:p>
        </p:txBody>
      </p:sp>
      <p:sp>
        <p:nvSpPr>
          <p:cNvPr id="5" name="AutoShape 2" descr="data:image/jpeg;base64,/9j/4AAQSkZJRgABAQAAAQABAAD/2wCEAAkGBxQQEBQQEBQUDxUUFBQQFBUVFBQYFBUUFRUWFxUYFRQYHCogGBwlGxUVITEhJSkrLy4uFx8zODMtNygtLisBCgoKDg0OGxAQGy8mHyQsLCwsLCwuMC8sLCwsLCwsLCwsLCwsLCwsLC8sLCwsLCwsLCwsLCwsLCwsLCwsNywsLP/AABEIAOEA4QMBIgACEQEDEQH/xAAcAAABBQEBAQAAAAAAAAAAAAACAAEDBQYEBwj/xABOEAACAQIDBQMGCQYLCAMAAAABAgMAEQQSIQUGMUFREyJhBzJxgZGxFCNCUnOSobLRJTNicnTSFRdTY2SCoqPBwuEkNYOT0+Lw8UOks//EABkBAAIDAQAAAAAAAAAAAAAAAAABAgMEBf/EACsRAAICAQQBAgUEAwAAAAAAAAABAgMRBBIhMRNBUQUiMlJxFGGB4UKxwf/aAAwDAQACEQMRAD8A9IFEBTCiFZyweiAphRAUwHAohSFEBTAQFFSogKYhAUqe1PTFkYCntTgUVqYA2pWorU9AA2prUZ8dK5nx8Y4uPVc+6mot9Ii5Rj2ya1Naub+FIvnH6rfhUseLjbzXB9OnvqTrmu0RVsH0w7U1SEUJFQLALUxFHQkUhgEUNqkIoWFIZGRQEVIaEikABoTRmhNIAaVPSoAQohTCiFADijFMBRCmA4FGKYUQpiHFOKa1EBUhCAogKQFPagBU9OBRAUADauLF48J3V7zfYPxpbRxVu4vHmenh6apcdjEgUM5OpyqoF2ZuiqOJrTXVFLfPozTnOcvHUssnkLSG7kt7vUKcQVVYXbDtMkbJFDmNsrzL21vo1HHwNaRI6vhfGS+Uqu0dlTSs7f8AJm8btFUYoqmQi4J1tccQAqlmtexIFgdL30qXAYlZrgAqwF7HmAbEg87G1wbEXFwLisRvlhZBFckgRvaQeNlUX6nNme3SYMOJrQbm4ORWiVzmZVzMeNltIBc9DmiUHn2Rt5tZ46qbsx6HWu+FUx03kT5NTBI8fmm46HUf6VZ4fEh/A9Pw61zNFULR21GhHCr5wjP8nHhOVf4LQimNR4WfONdGHH8alIrDKLi8M3RkpLKAIpjRUxqJMjIoTUhFAaTGRmhNGaA1EBqVPSoAQohQijFABCiWhFGtSAIUQphT0xDijAoRRimIVEBQPIFFzVfPK7cyo6D8asrqciqdigWwFBO+RS3Th6eVUD4Xnxrow0RAsSSONrm3sq/9Olzkp/UN8YBSMnU6k6msjjZy8zSZshZ5II25xQwrmndf0iSBetXs3akUzmNSVkXUxyKySW6hWAzL4i4rqGyITxiT/wCTl/K/nPrW1qOpjKaSRq+H3Q08nKSy2YfZeLjw8sJkb4OHyyLGkSscj+YZ5m7xJ4m3CvQxHXDid3sPLIkjxgtGAF1IFl80EDQgeNWo425/bVNMZV5TL9dfXftlFPOOc/8AP7POPK86rFCgAzyOcxtqUjFwCeYzMDWk3DdZNnwyAAMVtIQNWdO4Sep7oqDfDco7RlSTt+xCJkC9nm1LEk3zDjp7Ks90N3jgIDAZO2GdpFOXLlDAXFrnmCfXUVu8rfoaLbKXoY1qXzJ5wdOIxMSHK8kaHozqDwvwJ6VyPtCH+Wi6/nE4Hhzqs2pudh8di55Z2ZSjQhbEAXEQINjz1ql2luBs2JGTO7P2bAKt2txYBiAbZmte/Gr/ACtHKdSZrg+Rgw1HvBq0PWq2CL4qP9RPuiu7C+YB009lO/DSkRp+VuIRpjRGhrKaQTQGjNC1IZGaA1IaA1EYNKlSoAQoxQijFABCjFAKkFSQDiiFMKgxGIy91dW91ThFyeEVzmorLOkuBxNqYTg8Ln1VxxQkm51PjXckVXuqK7KVZJ9EMgub+yq9tpQhsucX9Bt9a1qn3gJXDsV52B9BIBqhw5T4MxK3I0JtrmPA3rm6v4hOqzxV44ju5/0jbp9HGyHknnl44NGqX4ajjWV26+Kw20oJBIpwk2XDusmkcbG/EgaMx80niTlPKr3dNi0TA6hXKr6LAke0mrjFYRJUaKVRIjgqysLgg8Qa6Gl1flrjZjtGa7T+Kxw9jKbf3cVFRoM0YEiqAlycO7EKk0HHIAxXMg7rKWuOui2LO8uHjklQxSMozoQRlcaMNeVwbeFqodh7pz4THtNHinkw8i2aOUs73AsgDE/JHBuNhY341sAtW2SWMZyRUTL+ULbiYHASSPK+HZwYYXRMzCZkdksDoPMOp4Vm8PuRjTCu0Tj3G0fggjDdnCYghXMIz3bk6/nON9a328GzjicLNh0ZY2kjeNWZA4UspFyp48awkW7211UbLGKAwvwXL8LESdqr5cvYjv5rfp2vl531qhsmkX/ky3gXHbPjYSviJI1WKd3TK3a5QxHRrAgX5261rLVWbr7LbCYODDOyyNFGsbMiBFJUW0UdBYX52vVpSGZfeHZszT54EnGYLmeHEBASosMyM4tYcwDTw7qIy3xJaRjckLLIALixu1wZG6s2vorSyyqouxC8tSBr66hGJRjZXVj0DAn2A00DOcYdUUKoCgCwApomCgg6a3rocVySCrUtywUN7XkmNMa4u0K6j2V0xShxcesdKqnU48+hZXapPHqEaFqI0JqouANAaOgNRGDTUVNSAQoxQCjFABCpBUYqQVIQM0uRS3Th6eVcUKEgseOpv41JtE+YvUk+z/3XRho9LeFq2VLbXn3Mdr3WY9gMPAuVAQTdVJNze5Av3uP20OGUFATdic1ySSdGI4nwFSYTBzgKGkhAAAyiJzwFtWMgv7BTrs6ZUCrLECL8YXYG5J/lR1qh5NPBLg4s0bK93GeVNST3Q7AC51OlVzbsjVRK6oTcrZb/AFrVcbPgZI7PlLFnY5b5e8xbS+vOltGRkhkdNWWN2X0hSRpVNunqtw5rJZXdOv6GRYfsYMsCsiH5KFlzG/OxNyTXblrBFBJ3FAKnrrnJ+Ux+UTxuetazd5mMADHPleSNW45lRyo1PG1rX8KtiklhdEHy8sl2vtSHCQtPiHEUa2BJubk6AADUk9BVFF5QcE8YkidpbmxQIQ625srWsOnXXoapfLdio1wUUTE9q8ytEBwsgPaFvDK1vSy15fuuwzOPlEAjxAvf3imGD6PwmJWWNZEN1cBlPgfDlRyyqguxCjqTaqXcvGCXBx2AXJeIgcLrz9YIPtodu4Vi2fOuXkpaxFvmrzqdcVKWG8FVs3COUsnfDteNpOzFxc2DaZSa7mNgT0BNZAYJiL20AuSLG3srSbMZ2h7+pN8pJ1KkaFuh1Pqtzqy6uEeYsq09s5ZUkfLuM3gx22WSHFz9qqEuvcjUKSLHzFF9BzvQTYGbZjpjMLLleM91sqkqWBU6MCDoTxFXOyfJztjDyBxgyeRHbYfUf8yu/bm5e18QgQYIovE/HYf/AKlUGrg9M8lG3Z8ds4T4p+1k7WRM2VVuosRcKAOfSr3FYpSyjM2QZi7R8iBZVL+aCSb6n5NUHkq2BNgtm/B8XH2TmWRimZW7rADUqSNbHnU+8k08keHw8ORgrFJxa7rkIVWyjUArc6danlpFeE2W8MMjlghVgFSQZyASj5rNnS6nzTpb161zYPF2KyC4DAEg9DSSKRYkiQHRJIWdiFOSRgbqik+bY2uRxOlPiE0rRSnJNS6Mt7UWnHsuWoDQYR7xqfC3s0/wozWGSw8G6LykwKA0dAagTGpU1KkAhRioxRigAxRigo1qSA5NoDvRn9Ye234V3YWufFx5l04jUeqpME9xWyDzXj2Mcliz8nXjMdHh4zLM6xINCzGwueA9NUKeUHZ7Nl7e3K5jkC/WK2rM+U+ftJkw0hJj7MSBNQCxZhfTiRYeivP8XsOWNvNcoRccC48CBqPXWfVJ0wjPcufTPJs0F+kslZXcppx54WU/7PouKUOoZSGVgCCNQQeBBrKb9YHG4oxYTC2iglv8ImDd4KLdy3EAjpx4aDjB5LtqSTYd4pQ1oSiIWXKchU2XgL2tx8a1m0HkVC8WVioLFSpJcDXKpDCxOtib0oyUlkphNTW5J/z2VWB3UhiRI1aayqF1kPesLXJ4i/QEVdRRhFCqAqqLAAWAA4ACq5NuKQGEbkEXBD4fUafzviPbXTgNoLMXVVZclr3KEXN9LoxF9L26EHmKkTKLe/ciHackUk0ksZiRkURlLWcgknMp17ork3c8nGHwOIXExSzuyhlyuYypDCxuAoNXm9e1zhMOZEALkhEvwBN9T6ACa8txG3sS7Zmnlv8AouVH1VsKsjW5cnO1fxGGnltayz2gKBwFvVUOIwaSEM4uQLDU/wCBrGbi7zSyy/Bp27S6lkc2zArxDHmLc+OlbiVwqlm0CgsT4DU1CS2dmnT3w1EN0Tjk2PEeRHoY/wCNdkUYVQq6ACw9FYnbm8D/AAhOyJCNkA7xGt9bqDrxHGtzWPTa1ahyUel6+5plVsKnaW2Gik7KPDT4khFdjF2NlDFgoPaSLqcjcOlch25Nx/g/Gf8A1f8Ar1R76YmSPGfFSSx3jwyns5oowQ08im4k4mxNiOF7nSuDYM8k8hSbGYmFexne5xEBuyTZB5oNrLxvx4jSteSODeYfECWNJFuA6LIAeIDAEA2561FK1gT/AOGodhH/AGPDH+jw/wD5rTbQQkaAniDY626j/TWqtbdZTp5TqjmS6RCMVKaTfA3aBhf7Dx9dcuI4U8CqDcAgkcy3AeDcONM65iFHOr/hmpd+njZJpv1x+35M2qhtm4o7sCLRL6L+0k1KacCwAHIWoWNVTeW2bYLCSBNAaI0BqBMalSpqQCFEKAUQoAkFEKAUQpgSCoWGQ5hqOfh/pUoogashPayucFJEGM2dBiwpkHeS+SRTaRL2vlb1cKqTuSCxJxDWOvmLm9t7fZVxJhgdVJQ+HD1igySjgyn2j8aVul097Uprn9xVXW0Z2+vsdmytmx4ZMkV7E3Ysbsx4XJ/DSu3PVPab9D6x/dpik3VPrH8KujVCKwmsEJXSby0yqwM8ZRmXE5FV5VyiOQiNUcgIxBsCqogI5ZavtiiNYVaOTthJ8d2t79pn1DX5jLlA8AK5exm6p9Zv3aQw03VPrN+7UvHH7iLsl9rOza2DTExGJyRexBHEMOBF+Po8awmM3GlvaMxcRrmddNb9wg+HOtf8Gm6p9Zvwri2zPJhcPJiZLFIlzsFJLW8AQB9tTikv8jLqNPG/64M4txNiDDmSWZWWYExWPmhdDmU879fD01rcQVdGRuDKUPWzCx99Z7aWJfDrGz2IkljgXKSbNKbKTcDTrXccJN1T6zfhSlGEu2Tog6YKEYsqTuksesElzz7YZrdMpW1v/OFaqGSyqCcxAAJ6kDU2qq+CTdU+sfwpHCzdU+s37tZqdDp6ZOUOMmiV9ku0yq3p3flxU4lhkgUZY1Ilizm8cjOLHkDexHOqmDdDFRm4lwR7sia4a4tI+cm3UHQdBpWq+CzdU+s37tN8Em6p9Y/hWjxw+4j5Z/ayfARdlBFESGMcaRk9cihb/ZUOMF9VNiL6dfwofgsvVPrH8KQwDnznA9Fz76jdRTdW67HwyMZ2KWVE44gb5muWOgGllF+Atx5a+FWWGgy6nifsFSQYZU4DXqeNGTVFca6alTSsRRcoSlLfZ2NQGiJoKiXjE0BpzQGogKlSpUAMKcUAohQBIKIVGKod7t7YtmopkBkeS4iQEAsR1J4C5W58eZ0poDSqaIV4btPyt49ZAsUOHW+oUCSQ+s3GvqrS7jeVZcZOuFxcQw8rnKjqTkZ/msraoTy1OtSwxZPTxTigBoqADBogajFODTESU96AGnoAMGs95Qj+S8X9CfeKvqz/AJQP92Yv6I+8UALfI/E4T9twn3q0hasxvgfisL+24T71aS9ABXpr0NKgBUiazu/O3XwOF7eIKzdpGlmBtZr34Ea6VdwS5kVuGZQ1ulxegCW9CTSpjSAY0xrCb6eUI4B2gWA9qCCpl0ikjI8+NlNzroQbW1rEy+VfHE90YdR07Nj/AJ6i5IsUGz25jQmvKti+VOYWOLhjZDxeLMrr45CSGHgCD6a9MwOMWeJJozdXUMpuDofRSUk+glFx7JjQmnNCaCIqVNSoAEUQoAaIUgJBXn2/e7smN2lhwyFsMIk7VgwBBWSVrLrfXugkcAeWlb8VHiIrjNzHD0c6Um0uCUUm+TB4ntIcSmDwMOGwucEh2jdndUsZCuRcotcau19eGorh2jshsTtAII4XMU8EyyorrNEnaBgJGtkcEK4Gt+Ghr0KDDGRrqAWQWBNrgPxyk9ba+qoNlw5pS4FgOJ+cRfLrz4kiqYyeU8GlxWHyXt6Kor0YNajGGKe9AKcGmAd6e9BT0xBXqg3/AD+TMV9EfeKvb1Qb/H8mYr6I+8UANvgfisL+24T71aMms1vefisL+2YT71aK9ABXpE0N6VAGM8rf+7v+PF/mrV4H81H9Gn3RWG8sG00XDx4Uhi8riUG3dCxmxueveFbjAn4qP6NPuigZ0XoaVCTSAzm/uwlxmFswLNGyuoDWuMy5x61vXneC3PjlincJCHjewQtiSqdkT2yyXIYkWI0Atlr2SRcwKnmCPbVJgcO3aMgHe7zNqBe5sxPW99fTWe1tNYNNP0sw2C3cgxeAZo8PHE5XPC8bSESEC6/nLMASLEMPXzrZbhYWSHZ8Uc65HDTXW4NgZnI1GhFtfXXbFBYiMAKF7lgLAAdB0qxjQKABwFKvOWFzWEiLFEZWW4BKmwvrwrnwuJzXueSW9JBv7qhxkQINh3s17+GtQ4FTnAPLvewED31W7HvSJKpbGy1vSpqVajKADRg1ySKc1xzqDaWN7GJ5T8hSwv1A0HrNqp8nOMF3iys5Id496cPs9QZ2OZhdY0F5GHUDkPEkCsh/GzmbLBgy443ecKbeIVGA9tZHyhN8Ixq4iMl1xEcZUE6oyDI8Z6WIzf1786j2fCqKVXWxsx6nn+FXJZZDhI9gkxyKsEyXkw88ckgkzKHGRc9uzA17oc2vcZDpV3hWQopjIKEZlK6gg8wa8Rwm8TYWJIWBIgxceKiH6DLIk6XPJgw9ZatPuZtg4WK4Yy4YSGJ+ZiuT2cgHzWA1HUHna4oRT4JT3OCkz04GnvUKSggEEEEXBBFiDwo1a/CmVEoNVZxbnHiEN8WuGaRlsNXaVQhvx0COPWasb1S4C7bRxTfMhwsQ9JM0h+8tMC/Bp71GGogaBB3rP7+n8mYr6I+8Ve3qh39P5MxX0R94pgNvefisL+2YT71aK9Zze8/FYX9swn3q0JNABXpqG9IGkB4dvFHLjI5dpyOO5ifgvZ20VBbJkPrN/Teva8Cfio/o0+6K8nwWz5cRsvERQIZW/hDNlFr2AFzrXq2GUqiKeIVVPpAANNgTE016a9AXHUe2ojCJqv2niYoyucjO2YIAQGIVSzf1QFJJPC1Dtva6YWIyN3iTlRB5zueAFeUb07TeOWYzveZ4DARxEbSsmdV6BYg6m3N6TSa5J1puSSN1tXeA4LDYedow0+IQOsBlAVUKhmJkCE6d0ebxbjpXBhPKStx8Iw0kQPy4mWZR4kWVvYDWM2ntU4zEviDoiqsMI+bEgsAB42zHxY1mcXK8ErBCQp7wXlr4em9PbGK4BtyfJ6Jtjet0xUs2HkEkJykA6owyLew4g3v0rb7uzyS4dJp0WJ5BmCC/dU+be/MjW3KvPd0925cakGIlVBAzM7i/eZUJsCtuDEdeF69UJpSjHtC3SXAr0qampCABri21slcXEYmZ4wSGutuI4XB4jwrsBogaQzyffDd19nxCcsswzdmrAEMpYGxIOltLaHpVDs0WiXxFz6Tr/jXqXlKw3a7LxAHFAk31HUn+zmry3Z8qlQARwHuqyLyJ9B4vDiRbc+RrS+T+QJOuHkAZJ4jA6ngTbMPcw/rVQ5aPC7QWCWKTMLpIj6amwNzoPCpNC3PGDv3+wy7MliRGaQSKzjMQMoU2tpx41S7L31mwxYxInetfNcnS/AgjrXqib87NmNnlUcvjYnUW/WZbfbWA3z2LHBKs2GKSYecF42QhlVh5yBhpbUEeB8Kpsk0uS2pJvAS+VjGAWyQH0q371T7J8qRiMryYcSSSuHYq+VbKgRQFIPIfbWUy+FLL4VV5v2LfAjd/xxf0U/8ANH7tHD5Xsxt8Ft/xf+2sDl8K0m4OyYsVijFOmdeyZ7XK6gqBqpB5mnG3LSFKlKLZo4/KuLjNhmC88sgJt4AqAfbVnvDvTh8bhJsNhmeWaVBGiCKS5ZiOdrADmTpVhFuLgFIb4ODbWzPIw9YLWNaKOJV81VXloAK0ZRlKXfFWGHicBnEOIw8z5VLMER+8Qo1Nr305VX7U8o2EiQmIvOwbKFCsnXUs40Gnp8K1t64to7KgxCGOaJJFJzG4sb66gjUHU6+NGQMF/Gv/AEb+9/7aq5fLDNmOXDRBb6Zncn1kVtjuFgP5D+8l/erxgr4VXZZtLqq92clzu95Q5cEjpHDG4kkaYlma4LW0FuWlXq+WF8ljhlz2OokOUH5JykX6c6xGTwp8vhVXnLfAi9m8qGMa35sW6Jx9OtUmI3mZ2Z3UXYljY2Fz4UOTwr0Tc7B4TAQDFY54Y5JheNZCuZYuRVOJLcb24W8alCxyfCIzrUVydO5ezIhhU2pIS5EbyhDbKhUkXB5nu6emsBtGEzusjnUszuepbU/bW83o33wcuEkw+GclmsoAikVLZgWsSoHC/CsSrhhoQfXWhLPZQpNPKEotoNAKpt4V1VvAj3EVd5a5EjE+KwsI1LYiIEfol1DfZeiXQR7PbdiYP4PhoYBp2cSJ6wov9t66yadzUZNVjHvT0FKgAAaMGowacGkBz7aw3bYWeI/LhkT2oQPtrxyfZquBbum1hbh6xXtwNVrbvYYkkxC5N9CwHsB0qElLKcWWwlFJqSPE5dmSDlm9B/wqEwMOKsPUa9g2hu/CkseVQFkYRhbtobE3vfwq1XdvDW/NA/1m/GrFKa7wQar9MnhBXqPbV5ufhe2hx0PzETFKOQaNiHIHUoxHqFa3yp4BIsPhuzUIqyOth+koPH+rVN5JFDY6dDwbDsp9BZPxqcvmgQi8SyilMFN2NXE2EysVPFSVPpBtUfYVzMnSKvsa1nk1jtjCf5l/vJVP2FaTcKLLiif5tvetSg/mRCz6GejA0r0ANPet5zwr0r0N6V6AHY6V4GYK95Y6V422HrNqH0atN6lT2NLsatOwpfB6z5NJDsbZfb4iKHk7qp/VvdvsBqj21N2uNxMh1+OkVfBVcqg9AVQK9I3Bwd8XnPyEYj0my+4mvL5TeWU9ZHP9omtmlXDZj1L5wOEJ5E+qpFwjngjey3vr23Zuw4XwuGEsYZkgiS9yDYIONjrUe1N38OkTOqBcgLnVtQBw41a5yzwVJQ9TyCHZLnzzlHtNafc7Zq/DYLD82zSA+IRvx91bfZ+7eH7MF0DlgGvdhYEAgca78HsuGAlokCEixOpNump0qpqbfLLlKtReEdpNATSJoSamUj3pUN6VAAg04NADTg0hkgNEDXFtHaCYeMyymwHgSSbE2AHooFnkZAyNCMwDC5YixFxrUsCObeKfLNgR87E2/u21Phwq+vWH21iGSeL4TiYY3cmPDhM1g5y3LacL5Bc6XtWgwk8wA7WTDnrlzCm1wLJT+VSLNgVb5kyN7Vdf81ZTySn8oyfQN96OtFv9tdHwkmGJVpM0Tdy5UDPe5PI6Wt+kK8+2DtiXZ+J+ERKst1KMjaXU2JseIOgN6W9L5WSVbayjc7ZhAxEo/Tb7TeuHsxUj7SGKJxAUx9p3spNyvK1/VQ3rnS7Z0Y9IHsxV7ueoGIP6je8VSXq73QP+0H6NvetOv60Rs+hm2BpUN6V66Bzgr09BelegB2OleYyRivTGNeZsay6j0NWm9SPsxTiMU96e9ZjVg1G5EYBlb9Qe814sQS0gHEuwHpJNb+fe58AjRwxCWSTvKzHuJbTVRq3HhcVh9nqVdXcZvjFcgc+8CQPTW6majDkxXVylNtH0Mi5VCjkAo9QtVZvPLkwWJbU2hkOnHzTQYbbKzhmieMKGKd7MGuOq6Wqr29jJEiaSaeCKBdXyZs5+aBxJOa2gq5LkoL/Zz3giPWKM/wBgVKTWe2E03YoY5oJYioaM97NkOoHL7a7sZtQYcp27IFc5QVzE3sTw6acaGh5LImhJpX9dCTURj3p6C9KkANPQA0VRGQ4zARzKUlUOp4qdQfVQNsxDzYeuuqnBqWRFXNu5E5Ba5Km6k8QfCgfdmM/Lf21cA0V6eQwZyXcqBzdiSeFz0FJtyMObXubaajlWjvT3o7ApYN1IVAUEgDgOVdC7uQjqas7096W1ew9z9yvXYMA+SDXRhtmRRnMihTwuONq6L096NqDc/cMGnvQXpXqREO9K9BelekA7C/Gq9tiQfMAruvSvSaT7Gm10VrbAhPybVG27cR6irW9K9G1ew9z9zPYnc2CQ3a7W4XFRNuPhyALmw1A5CtLemvRhCyzPw7oRILKzKOOnjx51Md2YiMpZmB0IPA1c3pr08iwVsOw40AVSwAAAA4ADgBRy7IicAOucAhhm1sRwI8a7r0xNLIwVQDhT3pU16QD3pqalSGDRClSoAcU9KlQIenFKlUgHFPSpUwHFKlSoEPSpUqAFSpUqAFT01KgBUqVKgBCmNKlQAqalSoGMaY0qVIBqY01KkwEaY01KkMVKlSo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0192" y="4581128"/>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8131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p:cNvSpPr>
          <p:nvPr>
            <p:ph type="title"/>
          </p:nvPr>
        </p:nvSpPr>
        <p:spPr/>
        <p:txBody>
          <a:bodyPr/>
          <a:lstStyle/>
          <a:p>
            <a:pPr eaLnBrk="1" hangingPunct="1"/>
            <a:r>
              <a:rPr dirty="0" smtClean="0"/>
              <a:t>Bibliografía</a:t>
            </a:r>
          </a:p>
        </p:txBody>
      </p:sp>
      <p:sp>
        <p:nvSpPr>
          <p:cNvPr id="3" name="Rectangle 2"/>
          <p:cNvSpPr>
            <a:spLocks noGrp="1"/>
          </p:cNvSpPr>
          <p:nvPr>
            <p:ph idx="1"/>
          </p:nvPr>
        </p:nvSpPr>
        <p:spPr/>
        <p:txBody>
          <a:bodyPr rtlCol="0">
            <a:normAutofit/>
          </a:bodyPr>
          <a:lstStyle/>
          <a:p>
            <a:pPr marL="400050" lvl="1" indent="0">
              <a:buNone/>
              <a:defRPr/>
            </a:pPr>
            <a:endParaRPr lang="es-ES_tradnl" sz="1400" dirty="0">
              <a:latin typeface="Arial" pitchFamily="34" charset="0"/>
              <a:cs typeface="Arial" pitchFamily="34" charset="0"/>
            </a:endParaRPr>
          </a:p>
          <a:p>
            <a:pPr marL="0" indent="0">
              <a:buNone/>
              <a:defRPr/>
            </a:pPr>
            <a:endParaRPr lang="es-ES_tradnl" sz="1400" dirty="0" smtClean="0">
              <a:latin typeface="Arial" pitchFamily="34" charset="0"/>
              <a:cs typeface="Arial" pitchFamily="34" charset="0"/>
            </a:endParaRPr>
          </a:p>
          <a:p>
            <a:pPr>
              <a:defRPr/>
            </a:pPr>
            <a:endParaRPr lang="es-ES_tradnl" sz="1400" dirty="0" smtClean="0">
              <a:latin typeface="Arial" pitchFamily="34" charset="0"/>
              <a:cs typeface="Arial" pitchFamily="34" charset="0"/>
            </a:endParaRPr>
          </a:p>
          <a:p>
            <a:pPr>
              <a:defRPr/>
            </a:pPr>
            <a:endParaRPr lang="es-ES_tradnl" sz="1400" dirty="0" smtClean="0">
              <a:latin typeface="Arial" pitchFamily="34" charset="0"/>
              <a:cs typeface="Arial" pitchFamily="34" charset="0"/>
            </a:endParaRPr>
          </a:p>
          <a:p>
            <a:pPr marL="0" indent="0">
              <a:buNone/>
              <a:defRPr/>
            </a:pPr>
            <a:endParaRPr lang="es-ES_tradnl" sz="1400" dirty="0" smtClean="0">
              <a:latin typeface="Arial" pitchFamily="34" charset="0"/>
              <a:cs typeface="Arial" pitchFamily="34" charset="0"/>
            </a:endParaRPr>
          </a:p>
          <a:p>
            <a:pPr>
              <a:defRPr/>
            </a:pPr>
            <a:endParaRPr lang="es-ES_tradnl" sz="1400" dirty="0" smtClean="0">
              <a:latin typeface="Arial" pitchFamily="34" charset="0"/>
              <a:cs typeface="Arial" pitchFamily="34" charset="0"/>
            </a:endParaRPr>
          </a:p>
        </p:txBody>
      </p:sp>
      <p:sp>
        <p:nvSpPr>
          <p:cNvPr id="4" name="Rectangle 1"/>
          <p:cNvSpPr txBox="1">
            <a:spLocks/>
          </p:cNvSpPr>
          <p:nvPr/>
        </p:nvSpPr>
        <p:spPr>
          <a:xfrm>
            <a:off x="1486134" y="3582144"/>
            <a:ext cx="744358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pPr algn="l">
              <a:defRPr/>
            </a:pPr>
            <a:r>
              <a:rPr lang="es-MX" sz="1800" dirty="0">
                <a:effectLst/>
                <a:latin typeface="Arial" pitchFamily="34" charset="0"/>
                <a:cs typeface="Arial" pitchFamily="34" charset="0"/>
              </a:rPr>
              <a:t>Hernández y Rodríguez, Jorge Sergio.                                  </a:t>
            </a:r>
          </a:p>
          <a:p>
            <a:pPr marL="114300" algn="l">
              <a:defRPr/>
            </a:pPr>
            <a:r>
              <a:rPr lang="es-MX" sz="1800" i="1" dirty="0">
                <a:effectLst/>
                <a:latin typeface="Arial" pitchFamily="34" charset="0"/>
                <a:cs typeface="Arial" pitchFamily="34" charset="0"/>
              </a:rPr>
              <a:t>Administración: teoría, proceso, áreas funcionales y estrategias para la competitividad , </a:t>
            </a:r>
            <a:r>
              <a:rPr lang="es-MX" sz="1800" dirty="0">
                <a:effectLst/>
                <a:latin typeface="Arial" pitchFamily="34" charset="0"/>
                <a:cs typeface="Arial" pitchFamily="34" charset="0"/>
              </a:rPr>
              <a:t>México, D.F., McGraw-Hill, 2013</a:t>
            </a:r>
          </a:p>
          <a:p>
            <a:pPr algn="l">
              <a:defRPr/>
            </a:pPr>
            <a:endParaRPr lang="es-MX" sz="1800" dirty="0" smtClean="0">
              <a:effectLst/>
              <a:latin typeface="Arial" pitchFamily="34" charset="0"/>
              <a:cs typeface="Arial" pitchFamily="34" charset="0"/>
            </a:endParaRPr>
          </a:p>
          <a:p>
            <a:pPr algn="l">
              <a:defRPr/>
            </a:pPr>
            <a:r>
              <a:rPr lang="es-MX" sz="1800" dirty="0" smtClean="0">
                <a:effectLst/>
                <a:latin typeface="Arial" pitchFamily="34" charset="0"/>
                <a:cs typeface="Arial" pitchFamily="34" charset="0"/>
              </a:rPr>
              <a:t>Münch </a:t>
            </a:r>
            <a:r>
              <a:rPr lang="es-MX" sz="1800" dirty="0">
                <a:effectLst/>
                <a:latin typeface="Arial" pitchFamily="34" charset="0"/>
                <a:cs typeface="Arial" pitchFamily="34" charset="0"/>
              </a:rPr>
              <a:t>Galindo, Lourdes.                                                        </a:t>
            </a:r>
          </a:p>
          <a:p>
            <a:pPr marL="114300" algn="l">
              <a:defRPr/>
            </a:pPr>
            <a:r>
              <a:rPr lang="es-MX" sz="1800" i="1" dirty="0">
                <a:effectLst/>
                <a:latin typeface="Arial" pitchFamily="34" charset="0"/>
                <a:cs typeface="Arial" pitchFamily="34" charset="0"/>
              </a:rPr>
              <a:t>Administración: escuelas, proceso administrativo, áreas funcionales y desarrollo emprendedor, </a:t>
            </a:r>
            <a:r>
              <a:rPr lang="es-MX" sz="1800" dirty="0">
                <a:effectLst/>
                <a:latin typeface="Arial" pitchFamily="34" charset="0"/>
                <a:cs typeface="Arial" pitchFamily="34" charset="0"/>
              </a:rPr>
              <a:t>México, D. F.: Pearson Educación, 2007</a:t>
            </a:r>
            <a:r>
              <a:rPr lang="es-MX" sz="1800" dirty="0" smtClean="0">
                <a:effectLst/>
                <a:latin typeface="Arial" pitchFamily="34" charset="0"/>
                <a:cs typeface="Arial" pitchFamily="34" charset="0"/>
              </a:rPr>
              <a:t>.</a:t>
            </a:r>
          </a:p>
          <a:p>
            <a:pPr marL="114300" algn="l">
              <a:defRPr/>
            </a:pPr>
            <a:endParaRPr lang="es-MX" sz="1800" dirty="0">
              <a:effectLst/>
              <a:latin typeface="Arial" pitchFamily="34" charset="0"/>
              <a:cs typeface="Arial" pitchFamily="34" charset="0"/>
            </a:endParaRPr>
          </a:p>
          <a:p>
            <a:pPr marL="114300" algn="l">
              <a:defRPr/>
            </a:pPr>
            <a:r>
              <a:rPr lang="es-MX" sz="1800" dirty="0" smtClean="0">
                <a:effectLst/>
                <a:latin typeface="Arial" pitchFamily="34" charset="0"/>
                <a:cs typeface="Arial" pitchFamily="34" charset="0"/>
              </a:rPr>
              <a:t>La empresa y su entorno</a:t>
            </a:r>
          </a:p>
          <a:p>
            <a:pPr marL="114300" algn="l">
              <a:defRPr/>
            </a:pPr>
            <a:r>
              <a:rPr lang="es-MX" sz="1800" dirty="0" smtClean="0">
                <a:effectLst/>
                <a:latin typeface="Arial" pitchFamily="34" charset="0"/>
                <a:cs typeface="Arial" pitchFamily="34" charset="0"/>
              </a:rPr>
              <a:t> Consultado desde: </a:t>
            </a:r>
            <a:r>
              <a:rPr lang="es-MX" sz="1400" dirty="0" smtClean="0">
                <a:effectLst/>
                <a:latin typeface="Arial" pitchFamily="34" charset="0"/>
                <a:cs typeface="Arial" pitchFamily="34" charset="0"/>
              </a:rPr>
              <a:t>http</a:t>
            </a:r>
            <a:r>
              <a:rPr lang="es-MX" sz="1400" dirty="0">
                <a:effectLst/>
                <a:latin typeface="Arial" pitchFamily="34" charset="0"/>
                <a:cs typeface="Arial" pitchFamily="34" charset="0"/>
              </a:rPr>
              <a:t>://www.mcgraw-hill.es/bcv/guide/capitulo/8448169565.pdf</a:t>
            </a:r>
            <a:endParaRPr lang="es-MX" sz="1800" dirty="0" smtClean="0">
              <a:effectLst/>
              <a:latin typeface="Arial" pitchFamily="34" charset="0"/>
              <a:cs typeface="Arial" pitchFamily="34" charset="0"/>
            </a:endParaRPr>
          </a:p>
          <a:p>
            <a:pPr marL="114300" algn="l">
              <a:defRPr/>
            </a:pPr>
            <a:endParaRPr lang="es-MX" sz="1800" dirty="0" smtClean="0">
              <a:effectLst/>
              <a:latin typeface="Arial" pitchFamily="34" charset="0"/>
              <a:cs typeface="Arial" pitchFamily="34" charset="0"/>
            </a:endParaRPr>
          </a:p>
          <a:p>
            <a:pPr marL="114300" algn="l">
              <a:defRPr/>
            </a:pPr>
            <a:r>
              <a:rPr lang="es-MX" sz="1800" dirty="0" smtClean="0">
                <a:effectLst/>
                <a:latin typeface="Arial" pitchFamily="34" charset="0"/>
                <a:cs typeface="Arial" pitchFamily="34" charset="0"/>
              </a:rPr>
              <a:t>INEGI, 2009. Consultado desde www.inegi.gob.mx</a:t>
            </a:r>
          </a:p>
          <a:p>
            <a:pPr marL="114300" algn="l">
              <a:defRPr/>
            </a:pPr>
            <a:endParaRPr lang="es-MX" sz="1800" dirty="0">
              <a:effectLst/>
              <a:latin typeface="Arial" pitchFamily="34" charset="0"/>
              <a:cs typeface="Arial" pitchFamily="34" charset="0"/>
            </a:endParaRPr>
          </a:p>
          <a:p>
            <a:pPr marL="114300" algn="l">
              <a:defRPr/>
            </a:pPr>
            <a:endParaRPr lang="es-MX" sz="1800" dirty="0" smtClean="0">
              <a:effectLst/>
              <a:latin typeface="Arial" pitchFamily="34" charset="0"/>
              <a:cs typeface="Arial" pitchFamily="34" charset="0"/>
            </a:endParaRPr>
          </a:p>
          <a:p>
            <a:pPr marL="114300" algn="l">
              <a:defRPr/>
            </a:pPr>
            <a:endParaRPr lang="es-MX" sz="1800" dirty="0" smtClean="0">
              <a:effectLst/>
              <a:latin typeface="Arial" pitchFamily="34" charset="0"/>
              <a:cs typeface="Arial" pitchFamily="34" charset="0"/>
            </a:endParaRPr>
          </a:p>
          <a:p>
            <a:pPr marL="114300" algn="l">
              <a:defRPr/>
            </a:pPr>
            <a:endParaRPr lang="es-ES_tradnl" sz="1800" dirty="0">
              <a:effectLst/>
              <a:latin typeface="Arial" pitchFamily="34" charset="0"/>
              <a:cs typeface="Arial" pitchFamily="34" charset="0"/>
            </a:endParaRPr>
          </a:p>
          <a:p>
            <a:pPr algn="l"/>
            <a:endParaRPr lang="es-MX" sz="1800" dirty="0" smtClean="0">
              <a:effectLst/>
              <a:latin typeface="Arial" pitchFamily="34" charset="0"/>
              <a:cs typeface="Arial" pitchFamily="34" charset="0"/>
            </a:endParaRPr>
          </a:p>
        </p:txBody>
      </p:sp>
    </p:spTree>
    <p:extLst>
      <p:ext uri="{BB962C8B-B14F-4D97-AF65-F5344CB8AC3E}">
        <p14:creationId xmlns:p14="http://schemas.microsoft.com/office/powerpoint/2010/main" xmlns="" val="3842545201"/>
      </p:ext>
    </p:extLst>
  </p:cSld>
  <p:clrMapOvr>
    <a:masterClrMapping/>
  </p:clrMapOvr>
  <mc:AlternateContent xmlns:mc="http://schemas.openxmlformats.org/markup-compatibility/2006">
    <mc:Choice xmlns:p14="http://schemas.microsoft.com/office/powerpoint/2010/main" xmlns="" Requires="p14">
      <p:transition spd="slow" p14:dur="1500">
        <p:newsflash/>
      </p:transition>
    </mc:Choice>
    <mc:Fallback>
      <p:transition spd="slow">
        <p:newsflash/>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1547664" y="980728"/>
            <a:ext cx="7338392" cy="5021263"/>
          </a:xfrm>
        </p:spPr>
        <p:txBody>
          <a:bodyPr rtlCol="0">
            <a:normAutofit fontScale="70000" lnSpcReduction="20000"/>
          </a:bodyPr>
          <a:lstStyle/>
          <a:p>
            <a:pPr marL="0" indent="0" algn="just">
              <a:buNone/>
            </a:pPr>
            <a:r>
              <a:rPr lang="es-MX" b="1" dirty="0" smtClean="0">
                <a:latin typeface="Arial" pitchFamily="34" charset="0"/>
                <a:cs typeface="Arial" pitchFamily="34" charset="0"/>
              </a:rPr>
              <a:t>Surgimiento </a:t>
            </a:r>
            <a:r>
              <a:rPr lang="es-MX" b="1" dirty="0">
                <a:latin typeface="Arial" pitchFamily="34" charset="0"/>
                <a:cs typeface="Arial" pitchFamily="34" charset="0"/>
              </a:rPr>
              <a:t>de la </a:t>
            </a:r>
            <a:r>
              <a:rPr lang="es-MX" b="1" dirty="0" smtClean="0">
                <a:latin typeface="Arial" pitchFamily="34" charset="0"/>
                <a:cs typeface="Arial" pitchFamily="34" charset="0"/>
              </a:rPr>
              <a:t>Administración</a:t>
            </a:r>
            <a:endParaRPr lang="es-MX" dirty="0" smtClean="0">
              <a:latin typeface="Arial" pitchFamily="34" charset="0"/>
              <a:cs typeface="Arial" pitchFamily="34" charset="0"/>
            </a:endParaRPr>
          </a:p>
          <a:p>
            <a:pPr algn="just"/>
            <a:endParaRPr lang="es-MX" dirty="0">
              <a:latin typeface="Arial" pitchFamily="34" charset="0"/>
              <a:cs typeface="Arial" pitchFamily="34" charset="0"/>
            </a:endParaRPr>
          </a:p>
          <a:p>
            <a:pPr marL="0" indent="0" algn="just">
              <a:buNone/>
            </a:pPr>
            <a:r>
              <a:rPr lang="es-MX" sz="3400" dirty="0">
                <a:latin typeface="Arial" pitchFamily="34" charset="0"/>
                <a:cs typeface="Arial" pitchFamily="34" charset="0"/>
              </a:rPr>
              <a:t>Desde que el hombre apareció en el planeta ha trabajado para poder subsistir, tratando de lograr en sus actividades la mayor efectividad posible. En la época primitiva, los humanos trabajaban en actividades de caza, pesca y </a:t>
            </a:r>
            <a:r>
              <a:rPr lang="es-MX" sz="3400" dirty="0" smtClean="0">
                <a:latin typeface="Arial" pitchFamily="34" charset="0"/>
                <a:cs typeface="Arial" pitchFamily="34" charset="0"/>
              </a:rPr>
              <a:t>recolección.</a:t>
            </a:r>
          </a:p>
          <a:p>
            <a:pPr marL="0" indent="0" algn="just">
              <a:buNone/>
            </a:pPr>
            <a:endParaRPr lang="es-MX" sz="3400" dirty="0">
              <a:latin typeface="Arial" pitchFamily="34" charset="0"/>
              <a:cs typeface="Arial" pitchFamily="34" charset="0"/>
            </a:endParaRPr>
          </a:p>
          <a:p>
            <a:pPr marL="0" indent="0" algn="just">
              <a:buNone/>
            </a:pPr>
            <a:r>
              <a:rPr lang="es-MX" sz="3400" dirty="0" smtClean="0">
                <a:latin typeface="Arial" pitchFamily="34" charset="0"/>
                <a:cs typeface="Arial" pitchFamily="34" charset="0"/>
              </a:rPr>
              <a:t>Los </a:t>
            </a:r>
            <a:r>
              <a:rPr lang="es-MX" sz="3400" dirty="0">
                <a:latin typeface="Arial" pitchFamily="34" charset="0"/>
                <a:cs typeface="Arial" pitchFamily="34" charset="0"/>
              </a:rPr>
              <a:t>jefes de familia ejercían su autoridad para tomar decisiones y la división del trabajo estaba originada en la capacidad de los sexos y las edades de los individuos integrantes de la sociedad, por lo que al trabajar en equipo surge de manera incipiente la Administración como una asociación de esfuerzos para lograr un fin determinado.</a:t>
            </a:r>
            <a:endParaRPr lang="es-ES_tradnl" sz="3400" dirty="0" smtClean="0">
              <a:latin typeface="Arial" pitchFamily="34" charset="0"/>
              <a:cs typeface="Arial" pitchFamily="34" charset="0"/>
            </a:endParaRPr>
          </a:p>
        </p:txBody>
      </p:sp>
    </p:spTree>
    <p:extLst>
      <p:ext uri="{BB962C8B-B14F-4D97-AF65-F5344CB8AC3E}">
        <p14:creationId xmlns:p14="http://schemas.microsoft.com/office/powerpoint/2010/main" xmlns="" val="4010575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1331640" y="990600"/>
            <a:ext cx="7560840" cy="5021263"/>
          </a:xfrm>
        </p:spPr>
        <p:txBody>
          <a:bodyPr rtlCol="0">
            <a:normAutofit/>
          </a:bodyPr>
          <a:lstStyle/>
          <a:p>
            <a:pPr marL="0" indent="0" algn="just">
              <a:buNone/>
            </a:pPr>
            <a:endParaRPr lang="es-MX" sz="2800" dirty="0" smtClean="0">
              <a:latin typeface="Arial" pitchFamily="34" charset="0"/>
              <a:cs typeface="Arial" pitchFamily="34" charset="0"/>
            </a:endParaRPr>
          </a:p>
          <a:p>
            <a:pPr marL="0" indent="0" algn="just">
              <a:buNone/>
            </a:pPr>
            <a:r>
              <a:rPr lang="es-MX" sz="2800" b="1" dirty="0" smtClean="0">
                <a:latin typeface="Arial" pitchFamily="34" charset="0"/>
                <a:cs typeface="Arial" pitchFamily="34" charset="0"/>
              </a:rPr>
              <a:t>Administración Empírica</a:t>
            </a:r>
            <a:r>
              <a:rPr lang="es-MX" sz="2800" dirty="0" smtClean="0">
                <a:latin typeface="Arial" pitchFamily="34" charset="0"/>
                <a:cs typeface="Arial" pitchFamily="34" charset="0"/>
              </a:rPr>
              <a:t>:</a:t>
            </a:r>
          </a:p>
          <a:p>
            <a:pPr marL="0" indent="0" algn="just">
              <a:buNone/>
            </a:pPr>
            <a:endParaRPr lang="es-MX" sz="2800" dirty="0" smtClean="0">
              <a:latin typeface="Arial" pitchFamily="34" charset="0"/>
              <a:cs typeface="Arial" pitchFamily="34" charset="0"/>
            </a:endParaRPr>
          </a:p>
          <a:p>
            <a:pPr marL="0" indent="0" algn="just">
              <a:buNone/>
            </a:pPr>
            <a:r>
              <a:rPr lang="es-MX" sz="2800" dirty="0" smtClean="0">
                <a:latin typeface="Arial" pitchFamily="34" charset="0"/>
                <a:cs typeface="Arial" pitchFamily="34" charset="0"/>
              </a:rPr>
              <a:t>Es </a:t>
            </a:r>
            <a:r>
              <a:rPr lang="es-MX" sz="2800" dirty="0">
                <a:latin typeface="Arial" pitchFamily="34" charset="0"/>
                <a:cs typeface="Arial" pitchFamily="34" charset="0"/>
              </a:rPr>
              <a:t>la administración que ejecuta tareas basándose en el pasado reciente, la costumbre o la tradición. Sus principales ideólogos son Peter Drucker, Ernest Dale y Lawrence Appley, quienes realizaron sus estudios basados en experiencias prácticas.</a:t>
            </a:r>
          </a:p>
        </p:txBody>
      </p:sp>
    </p:spTree>
    <p:extLst>
      <p:ext uri="{BB962C8B-B14F-4D97-AF65-F5344CB8AC3E}">
        <p14:creationId xmlns:p14="http://schemas.microsoft.com/office/powerpoint/2010/main" xmlns="" val="4061454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1613520" y="692696"/>
            <a:ext cx="7278960" cy="5319167"/>
          </a:xfrm>
        </p:spPr>
        <p:txBody>
          <a:bodyPr rtlCol="0">
            <a:normAutofit fontScale="77500" lnSpcReduction="20000"/>
          </a:bodyPr>
          <a:lstStyle/>
          <a:p>
            <a:pPr marL="0" indent="0" algn="just">
              <a:buNone/>
            </a:pPr>
            <a:endParaRPr lang="es-MX" dirty="0" smtClean="0">
              <a:latin typeface="Arial" pitchFamily="34" charset="0"/>
              <a:cs typeface="Arial" pitchFamily="34" charset="0"/>
            </a:endParaRPr>
          </a:p>
          <a:p>
            <a:pPr marL="0" indent="0">
              <a:buNone/>
            </a:pPr>
            <a:r>
              <a:rPr lang="es-MX" b="1" dirty="0">
                <a:latin typeface="Arial" pitchFamily="34" charset="0"/>
                <a:cs typeface="Arial" pitchFamily="34" charset="0"/>
              </a:rPr>
              <a:t>Administración </a:t>
            </a:r>
            <a:r>
              <a:rPr lang="es-MX" b="1" dirty="0" smtClean="0">
                <a:latin typeface="Arial" pitchFamily="34" charset="0"/>
                <a:cs typeface="Arial" pitchFamily="34" charset="0"/>
              </a:rPr>
              <a:t>Científica</a:t>
            </a:r>
            <a:endParaRPr lang="es-MX" dirty="0" smtClean="0">
              <a:latin typeface="Arial" pitchFamily="34" charset="0"/>
              <a:cs typeface="Arial" pitchFamily="34" charset="0"/>
            </a:endParaRPr>
          </a:p>
          <a:p>
            <a:pPr marL="0" indent="0">
              <a:buNone/>
            </a:pPr>
            <a:endParaRPr lang="es-MX" dirty="0" smtClean="0">
              <a:latin typeface="Arial" pitchFamily="34" charset="0"/>
              <a:cs typeface="Arial" pitchFamily="34" charset="0"/>
            </a:endParaRPr>
          </a:p>
          <a:p>
            <a:pPr marL="0" indent="0">
              <a:buNone/>
            </a:pPr>
            <a:r>
              <a:rPr lang="es-MX" dirty="0">
                <a:latin typeface="Arial" pitchFamily="34" charset="0"/>
                <a:cs typeface="Arial" pitchFamily="34" charset="0"/>
              </a:rPr>
              <a:t>E</a:t>
            </a:r>
            <a:r>
              <a:rPr lang="es-MX" dirty="0" smtClean="0">
                <a:latin typeface="Arial" pitchFamily="34" charset="0"/>
                <a:cs typeface="Arial" pitchFamily="34" charset="0"/>
              </a:rPr>
              <a:t>s </a:t>
            </a:r>
            <a:r>
              <a:rPr lang="es-MX" dirty="0">
                <a:latin typeface="Arial" pitchFamily="34" charset="0"/>
                <a:cs typeface="Arial" pitchFamily="34" charset="0"/>
              </a:rPr>
              <a:t>obtener los resultados utilizando los siguientes pasos</a:t>
            </a:r>
            <a:r>
              <a:rPr lang="es-MX" dirty="0" smtClean="0">
                <a:latin typeface="Arial" pitchFamily="34" charset="0"/>
                <a:cs typeface="Arial" pitchFamily="34" charset="0"/>
              </a:rPr>
              <a:t>:</a:t>
            </a:r>
          </a:p>
          <a:p>
            <a:pPr marL="0" indent="0">
              <a:buNone/>
            </a:pPr>
            <a:endParaRPr lang="es-MX" dirty="0">
              <a:latin typeface="Arial" pitchFamily="34" charset="0"/>
              <a:cs typeface="Arial" pitchFamily="34" charset="0"/>
            </a:endParaRPr>
          </a:p>
          <a:p>
            <a:pPr marL="0" indent="0">
              <a:buNone/>
            </a:pPr>
            <a:r>
              <a:rPr lang="es-MX" dirty="0">
                <a:latin typeface="Arial" pitchFamily="34" charset="0"/>
                <a:cs typeface="Arial" pitchFamily="34" charset="0"/>
              </a:rPr>
              <a:t>1. Identificar el objetivo.</a:t>
            </a:r>
          </a:p>
          <a:p>
            <a:pPr marL="0" indent="0">
              <a:buNone/>
            </a:pPr>
            <a:r>
              <a:rPr lang="es-MX" dirty="0">
                <a:latin typeface="Arial" pitchFamily="34" charset="0"/>
                <a:cs typeface="Arial" pitchFamily="34" charset="0"/>
              </a:rPr>
              <a:t>2. Adquirir información por medio de la observación.</a:t>
            </a:r>
          </a:p>
          <a:p>
            <a:pPr marL="0" indent="0">
              <a:buNone/>
            </a:pPr>
            <a:r>
              <a:rPr lang="es-MX" dirty="0">
                <a:latin typeface="Arial" pitchFamily="34" charset="0"/>
                <a:cs typeface="Arial" pitchFamily="34" charset="0"/>
              </a:rPr>
              <a:t>3. Formulación de una hipótesis.</a:t>
            </a:r>
          </a:p>
          <a:p>
            <a:pPr marL="0" indent="0">
              <a:buNone/>
            </a:pPr>
            <a:r>
              <a:rPr lang="es-MX" dirty="0">
                <a:latin typeface="Arial" pitchFamily="34" charset="0"/>
                <a:cs typeface="Arial" pitchFamily="34" charset="0"/>
              </a:rPr>
              <a:t>4. Investigar el objetivo y fijar prioridades.</a:t>
            </a:r>
          </a:p>
          <a:p>
            <a:pPr marL="0" indent="0">
              <a:buNone/>
            </a:pPr>
            <a:r>
              <a:rPr lang="es-MX" dirty="0">
                <a:latin typeface="Arial" pitchFamily="34" charset="0"/>
                <a:cs typeface="Arial" pitchFamily="34" charset="0"/>
              </a:rPr>
              <a:t>5. Mostrar respuesta tentativa al objetivo.</a:t>
            </a:r>
          </a:p>
          <a:p>
            <a:pPr marL="0" indent="0">
              <a:buNone/>
            </a:pPr>
            <a:r>
              <a:rPr lang="es-MX" dirty="0">
                <a:latin typeface="Arial" pitchFamily="34" charset="0"/>
                <a:cs typeface="Arial" pitchFamily="34" charset="0"/>
              </a:rPr>
              <a:t>6. Implementación de la respuesta.</a:t>
            </a:r>
          </a:p>
          <a:p>
            <a:pPr marL="0" indent="0">
              <a:buNone/>
            </a:pPr>
            <a:r>
              <a:rPr lang="es-MX" dirty="0">
                <a:latin typeface="Arial" pitchFamily="34" charset="0"/>
                <a:cs typeface="Arial" pitchFamily="34" charset="0"/>
              </a:rPr>
              <a:t> </a:t>
            </a:r>
            <a:endParaRPr lang="es-MX" dirty="0">
              <a:effectLst/>
              <a:latin typeface="Arial" pitchFamily="34" charset="0"/>
              <a:cs typeface="Arial" pitchFamily="34" charset="0"/>
            </a:endParaRPr>
          </a:p>
        </p:txBody>
      </p:sp>
    </p:spTree>
    <p:extLst>
      <p:ext uri="{BB962C8B-B14F-4D97-AF65-F5344CB8AC3E}">
        <p14:creationId xmlns:p14="http://schemas.microsoft.com/office/powerpoint/2010/main" xmlns="" val="24933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1691680" y="990600"/>
            <a:ext cx="6766520" cy="5021263"/>
          </a:xfrm>
        </p:spPr>
        <p:txBody>
          <a:bodyPr rtlCol="0">
            <a:normAutofit fontScale="92500" lnSpcReduction="20000"/>
          </a:bodyPr>
          <a:lstStyle/>
          <a:p>
            <a:pPr marL="0" indent="0" algn="just">
              <a:buNone/>
            </a:pPr>
            <a:endParaRPr lang="es-MX" dirty="0" smtClean="0">
              <a:latin typeface="Arial" pitchFamily="34" charset="0"/>
              <a:cs typeface="Arial" pitchFamily="34" charset="0"/>
            </a:endParaRPr>
          </a:p>
          <a:p>
            <a:pPr marL="0" indent="0" algn="just">
              <a:buNone/>
            </a:pPr>
            <a:r>
              <a:rPr lang="es-MX" dirty="0">
                <a:latin typeface="Arial" pitchFamily="34" charset="0"/>
                <a:cs typeface="Arial" pitchFamily="34" charset="0"/>
              </a:rPr>
              <a:t>Frederick W. Taylor es llamado el padre de la Administración Científica. Creía que la Administración era la solución potencial a los problemas de las empresas</a:t>
            </a:r>
            <a:r>
              <a:rPr lang="es-MX" dirty="0" smtClean="0">
                <a:latin typeface="Arial" pitchFamily="34" charset="0"/>
                <a:cs typeface="Arial" pitchFamily="34" charset="0"/>
              </a:rPr>
              <a:t>.</a:t>
            </a:r>
          </a:p>
          <a:p>
            <a:pPr marL="0" indent="0" algn="just">
              <a:buNone/>
            </a:pPr>
            <a:r>
              <a:rPr lang="es-MX" dirty="0">
                <a:latin typeface="Arial" pitchFamily="34" charset="0"/>
                <a:cs typeface="Arial" pitchFamily="34" charset="0"/>
              </a:rPr>
              <a:t> </a:t>
            </a:r>
          </a:p>
          <a:p>
            <a:pPr marL="0" indent="0" algn="just">
              <a:buNone/>
            </a:pPr>
            <a:r>
              <a:rPr lang="es-MX" dirty="0">
                <a:latin typeface="Arial" pitchFamily="34" charset="0"/>
                <a:cs typeface="Arial" pitchFamily="34" charset="0"/>
              </a:rPr>
              <a:t>La Administración Científica tiene su esencia en el desarrollo de una mente inquisitiva con la búsqueda inteligente de más hechos y conocimientos que la enriquezcan. </a:t>
            </a:r>
            <a:endParaRPr lang="es-MX" dirty="0">
              <a:effectLst/>
              <a:latin typeface="Arial" pitchFamily="34" charset="0"/>
              <a:cs typeface="Arial" pitchFamily="34" charset="0"/>
            </a:endParaRPr>
          </a:p>
        </p:txBody>
      </p:sp>
    </p:spTree>
    <p:extLst>
      <p:ext uri="{BB962C8B-B14F-4D97-AF65-F5344CB8AC3E}">
        <p14:creationId xmlns:p14="http://schemas.microsoft.com/office/powerpoint/2010/main" xmlns="" val="345333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1691680" y="1288057"/>
            <a:ext cx="6962707" cy="5021263"/>
          </a:xfrm>
        </p:spPr>
        <p:txBody>
          <a:bodyPr rtlCol="0">
            <a:normAutofit fontScale="55000" lnSpcReduction="20000"/>
          </a:bodyPr>
          <a:lstStyle/>
          <a:p>
            <a:pPr marL="0" indent="0" algn="just">
              <a:buNone/>
            </a:pPr>
            <a:r>
              <a:rPr lang="es-MX" dirty="0">
                <a:latin typeface="Arial" pitchFamily="34" charset="0"/>
                <a:cs typeface="Arial" pitchFamily="34" charset="0"/>
              </a:rPr>
              <a:t> </a:t>
            </a:r>
          </a:p>
          <a:p>
            <a:pPr marL="0" indent="0" algn="just">
              <a:buNone/>
            </a:pPr>
            <a:r>
              <a:rPr lang="es-MX" dirty="0">
                <a:latin typeface="Arial" pitchFamily="34" charset="0"/>
                <a:cs typeface="Arial" pitchFamily="34" charset="0"/>
              </a:rPr>
              <a:t>Para llevar a cabo el proceso de administración debemos entenderlo, y para ello tendremos que distinguir sus características.</a:t>
            </a:r>
          </a:p>
          <a:p>
            <a:pPr marL="0" indent="0" algn="just">
              <a:buNone/>
            </a:pPr>
            <a:r>
              <a:rPr lang="es-MX" dirty="0">
                <a:latin typeface="Arial" pitchFamily="34" charset="0"/>
                <a:cs typeface="Arial" pitchFamily="34" charset="0"/>
              </a:rPr>
              <a:t> </a:t>
            </a:r>
          </a:p>
          <a:p>
            <a:pPr marL="0" indent="0" algn="just">
              <a:buNone/>
            </a:pPr>
            <a:r>
              <a:rPr lang="es-MX" dirty="0">
                <a:latin typeface="Arial" pitchFamily="34" charset="0"/>
                <a:cs typeface="Arial" pitchFamily="34" charset="0"/>
              </a:rPr>
              <a:t>1.- </a:t>
            </a:r>
            <a:r>
              <a:rPr lang="es-MX" b="1" dirty="0">
                <a:latin typeface="Arial" pitchFamily="34" charset="0"/>
                <a:cs typeface="Arial" pitchFamily="34" charset="0"/>
              </a:rPr>
              <a:t>Universalidad</a:t>
            </a:r>
            <a:r>
              <a:rPr lang="es-MX" dirty="0">
                <a:latin typeface="Arial" pitchFamily="34" charset="0"/>
                <a:cs typeface="Arial" pitchFamily="34" charset="0"/>
              </a:rPr>
              <a:t>: Es el proceso global de tomas de decisiones orientado a conseguir los objetivos organizativos de forma eficaz y eficiente, mediante la planificación, organización, integración, dirección y control. Se puede decir que la Administración es universal, ya que se aplica en todo organismo social y en todos los sistemas políticos existentes.</a:t>
            </a:r>
          </a:p>
          <a:p>
            <a:pPr marL="0" indent="0" algn="just">
              <a:buNone/>
            </a:pPr>
            <a:r>
              <a:rPr lang="es-MX" dirty="0">
                <a:latin typeface="Arial" pitchFamily="34" charset="0"/>
                <a:cs typeface="Arial" pitchFamily="34" charset="0"/>
              </a:rPr>
              <a:t> </a:t>
            </a:r>
          </a:p>
          <a:p>
            <a:pPr marL="0" indent="0" algn="just">
              <a:buNone/>
            </a:pPr>
            <a:r>
              <a:rPr lang="es-MX" dirty="0">
                <a:latin typeface="Arial" pitchFamily="34" charset="0"/>
                <a:cs typeface="Arial" pitchFamily="34" charset="0"/>
              </a:rPr>
              <a:t>2.- </a:t>
            </a:r>
            <a:r>
              <a:rPr lang="es-MX" b="1" dirty="0">
                <a:latin typeface="Arial" pitchFamily="34" charset="0"/>
                <a:cs typeface="Arial" pitchFamily="34" charset="0"/>
              </a:rPr>
              <a:t>Importancia:</a:t>
            </a:r>
            <a:r>
              <a:rPr lang="es-MX" dirty="0">
                <a:latin typeface="Arial" pitchFamily="34" charset="0"/>
                <a:cs typeface="Arial" pitchFamily="34" charset="0"/>
              </a:rPr>
              <a:t> </a:t>
            </a:r>
            <a:r>
              <a:rPr lang="es-MX" dirty="0" smtClean="0">
                <a:latin typeface="Arial" pitchFamily="34" charset="0"/>
                <a:cs typeface="Arial" pitchFamily="34" charset="0"/>
              </a:rPr>
              <a:t>La Administración es un medio para alcanzar un fin y se aplica en todos los niveles de un organismo o empresa haciendo uso de principios, procesos, procedimientos y métodos relacionado con la eficiencia en el trabajo, </a:t>
            </a:r>
            <a:r>
              <a:rPr lang="es-MX" dirty="0">
                <a:latin typeface="Arial" pitchFamily="34" charset="0"/>
                <a:cs typeface="Arial" pitchFamily="34" charset="0"/>
              </a:rPr>
              <a:t>y haciéndolos adaptables a las diferentes necesidades de la empresa.</a:t>
            </a:r>
          </a:p>
          <a:p>
            <a:pPr marL="0" indent="0" algn="just">
              <a:buNone/>
            </a:pPr>
            <a:r>
              <a:rPr lang="es-MX" dirty="0">
                <a:latin typeface="Arial" pitchFamily="34" charset="0"/>
                <a:cs typeface="Arial" pitchFamily="34" charset="0"/>
              </a:rPr>
              <a:t> </a:t>
            </a:r>
            <a:endParaRPr lang="es-MX" dirty="0">
              <a:effectLst/>
              <a:latin typeface="Arial" pitchFamily="34" charset="0"/>
              <a:cs typeface="Arial" pitchFamily="34" charset="0"/>
            </a:endParaRPr>
          </a:p>
        </p:txBody>
      </p:sp>
      <p:sp>
        <p:nvSpPr>
          <p:cNvPr id="4" name="3 CuadroTexto"/>
          <p:cNvSpPr txBox="1"/>
          <p:nvPr/>
        </p:nvSpPr>
        <p:spPr>
          <a:xfrm>
            <a:off x="1419293" y="544846"/>
            <a:ext cx="7518468" cy="8679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fontAlgn="auto">
              <a:lnSpc>
                <a:spcPct val="90000"/>
              </a:lnSpc>
              <a:spcBef>
                <a:spcPts val="0"/>
              </a:spcBef>
              <a:spcAft>
                <a:spcPts val="0"/>
              </a:spcAft>
              <a:defRPr/>
            </a:pPr>
            <a:r>
              <a:rPr lang="fr-FR" sz="2800" b="1" dirty="0" smtClean="0">
                <a:solidFill>
                  <a:srgbClr val="6A221D"/>
                </a:solidFill>
                <a:latin typeface="Arial" pitchFamily="34" charset="0"/>
                <a:cs typeface="Arial" pitchFamily="34" charset="0"/>
              </a:rPr>
              <a:t>Tema: Características de la </a:t>
            </a:r>
            <a:r>
              <a:rPr lang="es-MX" sz="2800" b="1" dirty="0" smtClean="0">
                <a:solidFill>
                  <a:srgbClr val="6A221D"/>
                </a:solidFill>
                <a:latin typeface="Arial" pitchFamily="34" charset="0"/>
                <a:cs typeface="Arial" pitchFamily="34" charset="0"/>
              </a:rPr>
              <a:t>Administración</a:t>
            </a:r>
          </a:p>
          <a:p>
            <a:pPr fontAlgn="auto">
              <a:lnSpc>
                <a:spcPct val="90000"/>
              </a:lnSpc>
              <a:spcBef>
                <a:spcPts val="0"/>
              </a:spcBef>
              <a:spcAft>
                <a:spcPts val="0"/>
              </a:spcAft>
              <a:defRPr/>
            </a:pPr>
            <a:r>
              <a:rPr lang="fr-FR" sz="2800" b="1" dirty="0" smtClean="0">
                <a:solidFill>
                  <a:srgbClr val="6A221D"/>
                </a:solidFill>
                <a:latin typeface="Arial" pitchFamily="34" charset="0"/>
                <a:cs typeface="Arial" pitchFamily="34" charset="0"/>
              </a:rPr>
              <a:t> </a:t>
            </a:r>
            <a:endParaRPr lang="fr-FR" sz="2800" b="1" dirty="0">
              <a:solidFill>
                <a:srgbClr val="6A221D"/>
              </a:solidFill>
              <a:latin typeface="Arial" pitchFamily="34" charset="0"/>
              <a:cs typeface="Arial" pitchFamily="34" charset="0"/>
            </a:endParaRPr>
          </a:p>
        </p:txBody>
      </p:sp>
    </p:spTree>
    <p:extLst>
      <p:ext uri="{BB962C8B-B14F-4D97-AF65-F5344CB8AC3E}">
        <p14:creationId xmlns:p14="http://schemas.microsoft.com/office/powerpoint/2010/main" xmlns="" val="1131630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1893</Words>
  <Application>Microsoft Office PowerPoint</Application>
  <PresentationFormat>Presentación en pantalla (4:3)</PresentationFormat>
  <Paragraphs>263</Paragraphs>
  <Slides>46</Slides>
  <Notes>8</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UNIVERSIDAD AUTÓNOMA DEL ESTADO DE HIDALGO</vt:lpstr>
      <vt:lpstr>Diapositiva 2</vt:lpstr>
      <vt:lpstr>Tema: Introducción a la Administración y la Empresa </vt:lpstr>
      <vt:lpstr>A principios de siglo XX, la misión de las empresas privadas era exclusivamente económica. Debido en parte a las interdependencias de los grupos que componen la sociedad, en la actualidad se ha incrementado enormemente la participación social de las empresas. Y aunque originalmente se asociaba con mayor frecuencia a gobiernos, universidades, organizaciones no lucrativas, etcétera, ahora hemos de referirnos a la Administración como una disciplina social de las empresas. </vt:lpstr>
      <vt:lpstr>Diapositiva 5</vt:lpstr>
      <vt:lpstr>Diapositiva 6</vt:lpstr>
      <vt:lpstr>Diapositiva 7</vt:lpstr>
      <vt:lpstr>Diapositiva 8</vt:lpstr>
      <vt:lpstr>Diapositiva 9</vt:lpstr>
      <vt:lpstr>Diapositiva 10</vt:lpstr>
      <vt:lpstr>Tema:  Marco conceptual de la administración y su relación con la mercadotecnia</vt:lpstr>
      <vt:lpstr>Conceptos básico de Administración </vt:lpstr>
      <vt:lpstr>Ciencia, Arte o Ciencia</vt:lpstr>
      <vt:lpstr>Tema: La administración y su relación con otras ciencias</vt:lpstr>
      <vt:lpstr>Diapositiva 15</vt:lpstr>
      <vt:lpstr>Tema: La administración y su relación con la mercadotecnia</vt:lpstr>
      <vt:lpstr>Diapositiva 17</vt:lpstr>
      <vt:lpstr>Diapositiva 18</vt:lpstr>
      <vt:lpstr>Tema: El enfoque multidisciplinario de la administración</vt:lpstr>
      <vt:lpstr>Diapositiva 20</vt:lpstr>
      <vt:lpstr>Tema: Aplicaciones generales de la administración</vt:lpstr>
      <vt:lpstr>Diapositiva 22</vt:lpstr>
      <vt:lpstr>Tema: Clasificación de la Empresa</vt:lpstr>
      <vt:lpstr>Por su tamaño</vt:lpstr>
      <vt:lpstr>Por su finalidad </vt:lpstr>
      <vt:lpstr>Por su actividad económica </vt:lpstr>
      <vt:lpstr>Por su filosofía y valores</vt:lpstr>
      <vt:lpstr>Diapositiva 28</vt:lpstr>
      <vt:lpstr>Empresas orgánicas</vt:lpstr>
      <vt:lpstr>Diapositiva 30</vt:lpstr>
      <vt:lpstr> Otras: Por su forma jurídica</vt:lpstr>
      <vt:lpstr>Diapositiva 32</vt:lpstr>
      <vt:lpstr>Por su  sector de actividad</vt:lpstr>
      <vt:lpstr>Por su ámbito de actividad</vt:lpstr>
      <vt:lpstr>Diapositiva 35</vt:lpstr>
      <vt:lpstr>Por su propiedad de capital</vt:lpstr>
      <vt:lpstr>Por el destino de los beneficios</vt:lpstr>
      <vt:lpstr>Tema: Conformación de una empresa</vt:lpstr>
      <vt:lpstr>Recursos de una empresa</vt:lpstr>
      <vt:lpstr>Recursos Humanos (Capital intelectual)</vt:lpstr>
      <vt:lpstr>Diapositiva 41</vt:lpstr>
      <vt:lpstr>Recursos Financieros</vt:lpstr>
      <vt:lpstr>Recursos Materiales</vt:lpstr>
      <vt:lpstr>Recursos Mercadológicos</vt:lpstr>
      <vt:lpstr>Recursos Tecnológicos</vt:lpstr>
      <vt:lpstr>Bibliografía</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JHP</cp:lastModifiedBy>
  <cp:revision>62</cp:revision>
  <dcterms:created xsi:type="dcterms:W3CDTF">2014-12-12T16:57:31Z</dcterms:created>
  <dcterms:modified xsi:type="dcterms:W3CDTF">2015-06-30T18:32:40Z</dcterms:modified>
</cp:coreProperties>
</file>