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6DD4-449D-4E26-8579-AE1F64CE509C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9013-9C02-4C27-9F94-2A679E303AF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237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93FCD-784D-4F45-A1F2-EFA2DFC6314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367716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6D33-C1B3-4C60-846E-49A7387FA7FC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134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FCCA3-4324-4419-9C40-A4AF90E5E86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132535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30/06/2015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QQzrEXRWuHrQgA2cPhxtE08r5_jdC7F5nGUw_jIFoq0ufhQeLwn_n8bXDrbA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088" y="5105400"/>
            <a:ext cx="4608512" cy="15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REVOLUCIÓN INDUSTRIAL</a:t>
            </a:r>
            <a:endParaRPr lang="es-MX" dirty="0"/>
          </a:p>
        </p:txBody>
      </p:sp>
      <p:sp>
        <p:nvSpPr>
          <p:cNvPr id="4" name="7 CuadroTexto"/>
          <p:cNvSpPr txBox="1">
            <a:spLocks noGrp="1"/>
          </p:cNvSpPr>
          <p:nvPr>
            <p:ph idx="1"/>
          </p:nvPr>
        </p:nvSpPr>
        <p:spPr>
          <a:xfrm>
            <a:off x="1500166" y="1484784"/>
            <a:ext cx="7110434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Inicia en </a:t>
            </a:r>
            <a:r>
              <a:rPr lang="es-ES" sz="2800" dirty="0">
                <a:solidFill>
                  <a:schemeClr val="tx1"/>
                </a:solidFill>
              </a:rPr>
              <a:t>I</a:t>
            </a:r>
            <a:r>
              <a:rPr lang="es-ES" sz="2800" dirty="0" smtClean="0">
                <a:solidFill>
                  <a:schemeClr val="tx1"/>
                </a:solidFill>
              </a:rPr>
              <a:t>nglaterra con la invención de la máquina de vapor (James Watt), la locomotora y las máquinas herramientas.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Aparece en normas  rígidas de trabajo.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Producción en masa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La explotación  inhumana del trabajador.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La administración  crece mediante bases científicas.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Transportes eficientes y más baratos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3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Q6fxr623LWZxloVIxLHZ55aNeCZ7AV8fDBh7xDZZtv4Ht7HhaK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3096"/>
            <a:ext cx="28090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r>
              <a:rPr lang="es-ES" dirty="0" smtClean="0"/>
              <a:t>SIGLO XXI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834227"/>
            <a:ext cx="7712742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Desarrollo tecnológico e industrial.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Surge la administración científica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(Frederick Taylor).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Se aplicó el método científico para definir la mejor manera de hacer un trabajo.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 administración se tornó indispensable en una empresa.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Se logra la optimización de los recursos. 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295630"/>
            <a:ext cx="2428228" cy="13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6347713" cy="1320800"/>
          </a:xfrm>
        </p:spPr>
        <p:txBody>
          <a:bodyPr/>
          <a:lstStyle/>
          <a:p>
            <a:pPr algn="ctr"/>
            <a:r>
              <a:rPr lang="es-ES" dirty="0" smtClean="0"/>
              <a:t>AMÉRICA LATINA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981200"/>
            <a:ext cx="7091386" cy="3880773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La administración tuvo gran importancia en la organización social económica y política.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Los Incas desarrollaron un sistema de organización bastante complej0, basado en el trueque.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La conquista de pueblos originaron múltiples técnicas para una adecuada administración.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Los Aztecas tenían un sistema administrativo complejo por las numerosas provincias que poseían. 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pPr algn="ctr" eaLnBrk="1" hangingPunct="1"/>
            <a:r>
              <a:rPr dirty="0" smtClean="0"/>
              <a:t>BIBLIOGRAFÍA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>
              <a:defRPr/>
            </a:pPr>
            <a:endParaRPr lang="es-ES_tradnl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_tradnl" dirty="0">
                <a:solidFill>
                  <a:schemeClr val="tx1"/>
                </a:solidFill>
              </a:rPr>
              <a:t>Chiavenato, Idalberto. (2014).</a:t>
            </a:r>
            <a:r>
              <a:rPr lang="es-ES_tradnl" i="1" dirty="0">
                <a:solidFill>
                  <a:schemeClr val="tx1"/>
                </a:solidFill>
              </a:rPr>
              <a:t> Introducción a la Teoría General de la Administración. </a:t>
            </a:r>
            <a:r>
              <a:rPr lang="es-ES_tradnl" dirty="0">
                <a:solidFill>
                  <a:schemeClr val="tx1"/>
                </a:solidFill>
              </a:rPr>
              <a:t>8ª. Reimpresión. 8ª Edición. México: Editorial McGraw Hill.</a:t>
            </a:r>
          </a:p>
          <a:p>
            <a:pPr algn="just">
              <a:defRPr/>
            </a:pPr>
            <a:endParaRPr lang="es-ES_tradnl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_tradnl" dirty="0" smtClean="0">
                <a:solidFill>
                  <a:schemeClr val="tx1"/>
                </a:solidFill>
              </a:rPr>
              <a:t>Münch</a:t>
            </a:r>
            <a:r>
              <a:rPr lang="es-ES_tradnl" dirty="0">
                <a:solidFill>
                  <a:schemeClr val="tx1"/>
                </a:solidFill>
              </a:rPr>
              <a:t>, Lourdes (</a:t>
            </a:r>
            <a:r>
              <a:rPr lang="es-ES_tradnl" dirty="0" smtClean="0">
                <a:solidFill>
                  <a:schemeClr val="tx1"/>
                </a:solidFill>
              </a:rPr>
              <a:t>2012). </a:t>
            </a:r>
            <a:r>
              <a:rPr lang="es-ES_tradnl" i="1" dirty="0" smtClean="0">
                <a:solidFill>
                  <a:schemeClr val="tx1"/>
                </a:solidFill>
              </a:rPr>
              <a:t>Fundamentos de  </a:t>
            </a:r>
            <a:r>
              <a:rPr lang="es-ES_tradnl" i="1" dirty="0">
                <a:solidFill>
                  <a:schemeClr val="tx1"/>
                </a:solidFill>
              </a:rPr>
              <a:t>Administración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r>
              <a:rPr lang="es-ES_tradnl" dirty="0" smtClean="0">
                <a:solidFill>
                  <a:schemeClr val="tx1"/>
                </a:solidFill>
              </a:rPr>
              <a:t>9ª Edición, México: </a:t>
            </a:r>
            <a:r>
              <a:rPr lang="es-ES_tradnl" dirty="0">
                <a:solidFill>
                  <a:schemeClr val="tx1"/>
                </a:solidFill>
              </a:rPr>
              <a:t>Editorial </a:t>
            </a:r>
            <a:r>
              <a:rPr lang="es-ES_tradnl" dirty="0" smtClean="0">
                <a:solidFill>
                  <a:schemeClr val="tx1"/>
                </a:solidFill>
              </a:rPr>
              <a:t>Trillas.</a:t>
            </a:r>
            <a:endParaRPr lang="es-ES_tradnl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s-ES_tradnl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_tradnl" dirty="0" smtClean="0">
                <a:solidFill>
                  <a:schemeClr val="tx1"/>
                </a:solidFill>
              </a:rPr>
              <a:t>Robbins, Sthephen &amp; DeCenzo, David (2009). </a:t>
            </a:r>
            <a:r>
              <a:rPr lang="es-ES_tradnl" i="1" dirty="0" smtClean="0">
                <a:solidFill>
                  <a:schemeClr val="tx1"/>
                </a:solidFill>
              </a:rPr>
              <a:t>Fundamentos de Administración. </a:t>
            </a:r>
            <a:r>
              <a:rPr lang="es-ES_tradnl" dirty="0" smtClean="0">
                <a:solidFill>
                  <a:schemeClr val="tx1"/>
                </a:solidFill>
              </a:rPr>
              <a:t>6ª Edición. México: Editorial Pearson Prentice Hall</a:t>
            </a:r>
          </a:p>
          <a:p>
            <a:pPr algn="just">
              <a:defRPr/>
            </a:pPr>
            <a:endParaRPr lang="es-ES_tradnl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es-ES_trad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1074738"/>
          </a:xfrm>
        </p:spPr>
        <p:txBody>
          <a:bodyPr/>
          <a:lstStyle/>
          <a:p>
            <a:pPr eaLnBrk="1" hangingPunct="1"/>
            <a:r>
              <a:rPr sz="2000" dirty="0" smtClean="0"/>
              <a:t>Área Académica</a:t>
            </a:r>
          </a:p>
        </p:txBody>
      </p:sp>
      <p:sp>
        <p:nvSpPr>
          <p:cNvPr id="11267" name="Rectangle 2"/>
          <p:cNvSpPr>
            <a:spLocks noGrp="1"/>
          </p:cNvSpPr>
          <p:nvPr>
            <p:ph idx="1"/>
          </p:nvPr>
        </p:nvSpPr>
        <p:spPr>
          <a:xfrm>
            <a:off x="1785918" y="1219200"/>
            <a:ext cx="8077200" cy="609600"/>
          </a:xfrm>
        </p:spPr>
        <p:txBody>
          <a:bodyPr/>
          <a:lstStyle/>
          <a:p>
            <a:pPr eaLnBrk="1" hangingPunct="1">
              <a:buNone/>
            </a:pPr>
            <a:r>
              <a:rPr sz="2400" dirty="0" smtClean="0">
                <a:solidFill>
                  <a:srgbClr val="003366"/>
                </a:solidFill>
              </a:rPr>
              <a:t>Contaduría</a:t>
            </a:r>
          </a:p>
        </p:txBody>
      </p:sp>
      <p:sp>
        <p:nvSpPr>
          <p:cNvPr id="11268" name="Rectangle 1"/>
          <p:cNvSpPr txBox="1">
            <a:spLocks/>
          </p:cNvSpPr>
          <p:nvPr/>
        </p:nvSpPr>
        <p:spPr bwMode="auto">
          <a:xfrm>
            <a:off x="1781212" y="1261257"/>
            <a:ext cx="8077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dirty="0">
                <a:solidFill>
                  <a:schemeClr val="tx2"/>
                </a:solidFill>
                <a:latin typeface="Bookman Old Style" pitchFamily="18" charset="0"/>
              </a:rPr>
              <a:t>Asignatura</a:t>
            </a:r>
          </a:p>
        </p:txBody>
      </p:sp>
      <p:sp>
        <p:nvSpPr>
          <p:cNvPr id="11269" name="Rectangle 2"/>
          <p:cNvSpPr txBox="1">
            <a:spLocks/>
          </p:cNvSpPr>
          <p:nvPr/>
        </p:nvSpPr>
        <p:spPr bwMode="auto">
          <a:xfrm>
            <a:off x="1352584" y="2362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Segoe Condensed"/>
              </a:rPr>
              <a:t>Teoría General de la Administración</a:t>
            </a:r>
            <a:endParaRPr lang="es-ES" sz="2400" dirty="0">
              <a:solidFill>
                <a:schemeClr val="tx2"/>
              </a:solidFill>
              <a:latin typeface="Segoe Condensed"/>
            </a:endParaRPr>
          </a:p>
        </p:txBody>
      </p:sp>
      <p:sp>
        <p:nvSpPr>
          <p:cNvPr id="11270" name="Rectangle 1"/>
          <p:cNvSpPr txBox="1">
            <a:spLocks/>
          </p:cNvSpPr>
          <p:nvPr/>
        </p:nvSpPr>
        <p:spPr bwMode="auto">
          <a:xfrm>
            <a:off x="1781212" y="3048000"/>
            <a:ext cx="807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dirty="0">
                <a:solidFill>
                  <a:schemeClr val="tx2"/>
                </a:solidFill>
                <a:latin typeface="Bookman Old Style" pitchFamily="18" charset="0"/>
              </a:rPr>
              <a:t>Tema</a:t>
            </a:r>
          </a:p>
        </p:txBody>
      </p:sp>
      <p:sp>
        <p:nvSpPr>
          <p:cNvPr id="11271" name="Rectangle 2"/>
          <p:cNvSpPr txBox="1">
            <a:spLocks/>
          </p:cNvSpPr>
          <p:nvPr/>
        </p:nvSpPr>
        <p:spPr bwMode="auto">
          <a:xfrm>
            <a:off x="1352584" y="3581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Segoe Condensed"/>
              </a:rPr>
              <a:t>Antecedentes históricos de la administración</a:t>
            </a:r>
            <a:endParaRPr lang="es-ES" sz="2400" dirty="0">
              <a:solidFill>
                <a:schemeClr val="tx2"/>
              </a:solidFill>
              <a:latin typeface="Segoe Condensed"/>
            </a:endParaRPr>
          </a:p>
        </p:txBody>
      </p:sp>
      <p:sp>
        <p:nvSpPr>
          <p:cNvPr id="11272" name="Rectangle 1"/>
          <p:cNvSpPr txBox="1">
            <a:spLocks/>
          </p:cNvSpPr>
          <p:nvPr/>
        </p:nvSpPr>
        <p:spPr bwMode="auto">
          <a:xfrm>
            <a:off x="1709774" y="4114800"/>
            <a:ext cx="8077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dirty="0" smtClean="0">
                <a:solidFill>
                  <a:schemeClr val="tx2"/>
                </a:solidFill>
                <a:latin typeface="Bookman Old Style" pitchFamily="18" charset="0"/>
              </a:rPr>
              <a:t>Catedrática</a:t>
            </a:r>
            <a:endParaRPr lang="es-ES" sz="2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1273" name="Rectangle 2"/>
          <p:cNvSpPr txBox="1">
            <a:spLocks/>
          </p:cNvSpPr>
          <p:nvPr/>
        </p:nvSpPr>
        <p:spPr bwMode="auto">
          <a:xfrm>
            <a:off x="1352584" y="4800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Segoe Condensed"/>
              </a:rPr>
              <a:t>M.G.A. Xóchitl Argüelles Gutiérrez</a:t>
            </a:r>
            <a:endParaRPr lang="es-ES" sz="2400" dirty="0">
              <a:solidFill>
                <a:schemeClr val="tx2"/>
              </a:solidFill>
              <a:latin typeface="Segoe Condensed"/>
            </a:endParaRPr>
          </a:p>
        </p:txBody>
      </p:sp>
      <p:sp>
        <p:nvSpPr>
          <p:cNvPr id="11274" name="Rectangle 1"/>
          <p:cNvSpPr txBox="1">
            <a:spLocks/>
          </p:cNvSpPr>
          <p:nvPr/>
        </p:nvSpPr>
        <p:spPr bwMode="auto">
          <a:xfrm>
            <a:off x="1781212" y="5410200"/>
            <a:ext cx="807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dirty="0">
                <a:solidFill>
                  <a:schemeClr val="tx2"/>
                </a:solidFill>
                <a:latin typeface="Bookman Old Style" pitchFamily="18" charset="0"/>
              </a:rPr>
              <a:t>Periodo</a:t>
            </a:r>
          </a:p>
        </p:txBody>
      </p:sp>
      <p:sp>
        <p:nvSpPr>
          <p:cNvPr id="11275" name="Rectangle 2"/>
          <p:cNvSpPr txBox="1">
            <a:spLocks/>
          </p:cNvSpPr>
          <p:nvPr/>
        </p:nvSpPr>
        <p:spPr bwMode="auto">
          <a:xfrm>
            <a:off x="1352584" y="5943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Segoe Condensed"/>
              </a:rPr>
              <a:t>Enero-Junio 2015</a:t>
            </a:r>
            <a:endParaRPr lang="es-ES" sz="2400" dirty="0">
              <a:solidFill>
                <a:schemeClr val="tx2"/>
              </a:solidFill>
              <a:latin typeface="Segoe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1000148"/>
            <a:ext cx="7272808" cy="57150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Tema </a:t>
            </a:r>
            <a:r>
              <a:rPr lang="es-MX" sz="2400" dirty="0" smtClean="0"/>
              <a:t>:  Antecedentes históricos de la administración</a:t>
            </a:r>
          </a:p>
          <a:p>
            <a:pPr marL="0" indent="0" algn="just">
              <a:buNone/>
            </a:pPr>
            <a:endParaRPr lang="es-MX" sz="1400" dirty="0"/>
          </a:p>
          <a:p>
            <a:pPr algn="ctr">
              <a:buNone/>
            </a:pPr>
            <a:r>
              <a:rPr lang="es-MX" sz="2400" dirty="0" smtClean="0"/>
              <a:t>Abstract</a:t>
            </a:r>
            <a:endParaRPr lang="es-MX" sz="2400" dirty="0"/>
          </a:p>
          <a:p>
            <a:pPr marL="0" indent="0" algn="just">
              <a:buNone/>
            </a:pPr>
            <a:r>
              <a:rPr lang="en-US" sz="2000" dirty="0"/>
              <a:t>Since it appears the man arises the need to manage resources to survive. </a:t>
            </a:r>
          </a:p>
          <a:p>
            <a:pPr marL="0" indent="0" algn="just">
              <a:buNone/>
            </a:pPr>
            <a:r>
              <a:rPr lang="en-US" sz="2000" dirty="0"/>
              <a:t>Depending on the socio-historical times, people look for different ways of organizing and managing resources to it at the time, to meet your needs. Because we live in a changing world, these resources tend to change, reduce, increase and / or disappear so people looking manage efficiently.</a:t>
            </a:r>
            <a:endParaRPr lang="es-MX" sz="1400" dirty="0" smtClean="0"/>
          </a:p>
          <a:p>
            <a:pPr marL="0" indent="0" algn="just">
              <a:buNone/>
            </a:pPr>
            <a:r>
              <a:rPr lang="es-MX" sz="1400" dirty="0" smtClean="0"/>
              <a:t> </a:t>
            </a:r>
            <a:endParaRPr lang="es-MX" sz="1400" dirty="0"/>
          </a:p>
          <a:p>
            <a:pPr marL="1343025" indent="-1343025" algn="just">
              <a:buNone/>
            </a:pPr>
            <a:r>
              <a:rPr lang="es-MX" sz="2000" u="sng" dirty="0" smtClean="0"/>
              <a:t>Keywords:</a:t>
            </a:r>
            <a:r>
              <a:rPr lang="es-MX" sz="1600" dirty="0" smtClean="0"/>
              <a:t> </a:t>
            </a:r>
            <a:r>
              <a:rPr lang="es-MX" sz="2000" dirty="0" smtClean="0"/>
              <a:t>e</a:t>
            </a:r>
            <a:r>
              <a:rPr lang="en-US" sz="2000" dirty="0" smtClean="0"/>
              <a:t>arly </a:t>
            </a:r>
            <a:r>
              <a:rPr lang="en-US" sz="2000" dirty="0"/>
              <a:t>period, agricultural season, Greco-Roman antiquity, feudal, industrial revolution, </a:t>
            </a:r>
            <a:r>
              <a:rPr lang="en-US" sz="2000" dirty="0" smtClean="0"/>
              <a:t>XXI </a:t>
            </a:r>
            <a:r>
              <a:rPr lang="en-US" sz="2000" dirty="0"/>
              <a:t>century, Latin </a:t>
            </a:r>
            <a:r>
              <a:rPr lang="en-US" sz="2000" dirty="0" smtClean="0"/>
              <a:t>America</a:t>
            </a:r>
            <a:r>
              <a:rPr lang="en-US" sz="1800" dirty="0" smtClean="0"/>
              <a:t>.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="" val="17146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357826"/>
            <a:ext cx="4019552" cy="13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EPOCA PRIMITIVA</a:t>
            </a:r>
            <a:endParaRPr lang="es-MX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1115616" y="1772816"/>
            <a:ext cx="75711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s-ES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s-ES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solidFill>
                  <a:schemeClr val="tx1"/>
                </a:solidFill>
              </a:rPr>
              <a:t>Realizaban actividades de caza, pesca y recolección.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solidFill>
                  <a:schemeClr val="tx1"/>
                </a:solidFill>
              </a:rPr>
              <a:t>Los jefes de familia tomaban las decisiones más importantes.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solidFill>
                  <a:schemeClr val="tx1"/>
                </a:solidFill>
              </a:rPr>
              <a:t>División natural del trabajo por sexo y edad.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solidFill>
                  <a:schemeClr val="tx1"/>
                </a:solidFill>
              </a:rPr>
              <a:t>Administración incipiente.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solidFill>
                  <a:schemeClr val="tx1"/>
                </a:solidFill>
              </a:rPr>
              <a:t>Trabajo cooperativo.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05006"/>
            <a:ext cx="248876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2366" y="2794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É</a:t>
            </a:r>
            <a:r>
              <a:rPr lang="es-ES" sz="4000" dirty="0" smtClean="0"/>
              <a:t>POCA AGRÍCOLA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2366" y="1700808"/>
            <a:ext cx="5241842" cy="417052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Aparición de la agricultura y la vida sedentaria.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Organización de tipo patriarcal.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Prevalece la división natural del trabajo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Aparece el Estado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Control de trabajo colectivo</a:t>
            </a:r>
            <a:r>
              <a:rPr lang="es-MX" sz="2800" dirty="0" smtClean="0">
                <a:solidFill>
                  <a:schemeClr val="tx1"/>
                </a:solidFill>
              </a:rPr>
              <a:t> y el pago de tributo.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880" y="857232"/>
            <a:ext cx="2438400" cy="16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-142900"/>
            <a:ext cx="6347713" cy="1320800"/>
          </a:xfrm>
        </p:spPr>
        <p:txBody>
          <a:bodyPr/>
          <a:lstStyle/>
          <a:p>
            <a:pPr algn="ctr"/>
            <a:r>
              <a:rPr lang="es-ES" dirty="0" smtClean="0"/>
              <a:t>ANTIGÜEDAD GRECOLATINA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85211"/>
            <a:ext cx="6489768" cy="39811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Aparición del esclavismo.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Supervisión estricta y sanción corporal en la administración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Los esclavos carecían de derechos.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Bajo rendimiento productivo.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Trato inhumano a los esclavos.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Todo esto fue causa de la caída del imperio romano.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INFLUENCIA DE LA ORGANIZACIÓN DE LA IGLESIA CATÓLICA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Se convirtió en la organización más grande de su época.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Las normas administrativas y los principios de organización pública fueron transferidos a la Iglesia romana.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Cuenta con una organización simple y eficiente que funciona efectivamente bajo el mando de una sola persona.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 S</a:t>
            </a:r>
            <a:r>
              <a:rPr lang="es-MX" sz="2400" dirty="0" smtClean="0">
                <a:solidFill>
                  <a:schemeClr val="tx1"/>
                </a:solidFill>
              </a:rPr>
              <a:t>irvió de modelo para muchas organizaciones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Las organizaciones incorporaron los principios y normas que utilizaba.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s://encrypted-tbn3.gstatic.com/images?q=tbn:ANd9GcQIm6CsAATZSoWFUV3WqNg82yV3QtF5qTfLU2tsOSF177Ky8tNt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15162"/>
            <a:ext cx="1825625" cy="12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95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INFLUENCIA DE LA ORGANIZACIÓN MILITAR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507" y="1844824"/>
            <a:ext cx="735516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Tuvo gran influencia en las teorías administrativas.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Sun Tzu escribió un libro “El arte de la guerra” que habla de planes, tácticas, estrategias, puntos fuertes o débiles del enemigo y de la organización.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Federico II, el Grande creo el estado mayor (staff) para asesorar al mando (línea)militar.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Se observan perfectamente definidas las líneas de autoridad y responsabilidad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escuela-militar.com/blog/wp-content/uploads/2011/12/1323204271_milita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1444625" cy="10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69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5144"/>
            <a:ext cx="3473946" cy="187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ÉPOCA FEUDAL</a:t>
            </a:r>
            <a:endParaRPr lang="es-MX" dirty="0"/>
          </a:p>
        </p:txBody>
      </p:sp>
      <p:sp>
        <p:nvSpPr>
          <p:cNvPr id="4" name="2 Subtítulo"/>
          <p:cNvSpPr>
            <a:spLocks noGrp="1"/>
          </p:cNvSpPr>
          <p:nvPr>
            <p:ph idx="1"/>
          </p:nvPr>
        </p:nvSpPr>
        <p:spPr>
          <a:xfrm>
            <a:off x="1412193" y="1417638"/>
            <a:ext cx="735516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 administración estaba sujeta a criterios del señor feudal.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Relaciones sociales de servidumbre.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Aparecen los talleres artesanales.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Aparición de gremios (antecedentes de sindicatos)  que regulaban los horarios y sueldos.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Un gran número de siervos se convierten en trabajadores independientes.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Aparecen nuevas estructuras de autoridad.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Las relaciones sociales se caracterizan por un régimen de servidumbre.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3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687</Words>
  <Application>Microsoft Office PowerPoint</Application>
  <PresentationFormat>Presentación en pantalla (4:3)</PresentationFormat>
  <Paragraphs>85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UNIVERSIDAD AUTÓNOMA DEL ESTADO DE HIDALGO</vt:lpstr>
      <vt:lpstr>Área Académica</vt:lpstr>
      <vt:lpstr>Diapositiva 3</vt:lpstr>
      <vt:lpstr>EPOCA PRIMITIVA</vt:lpstr>
      <vt:lpstr>ÉPOCA AGRÍCOLA</vt:lpstr>
      <vt:lpstr>ANTIGÜEDAD GRECOLATINA</vt:lpstr>
      <vt:lpstr>INFLUENCIA DE LA ORGANIZACIÓN DE LA IGLESIA CATÓLICA</vt:lpstr>
      <vt:lpstr>INFLUENCIA DE LA ORGANIZACIÓN MILITAR</vt:lpstr>
      <vt:lpstr>ÉPOCA FEUDAL</vt:lpstr>
      <vt:lpstr>REVOLUCIÓN INDUSTRIAL</vt:lpstr>
      <vt:lpstr>SIGLO XXI</vt:lpstr>
      <vt:lpstr>AMÉRICA LATINA </vt:lpstr>
      <vt:lpstr>BIBLIOGRAFÍA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JHP</cp:lastModifiedBy>
  <cp:revision>27</cp:revision>
  <dcterms:created xsi:type="dcterms:W3CDTF">2014-12-12T16:57:31Z</dcterms:created>
  <dcterms:modified xsi:type="dcterms:W3CDTF">2015-06-30T17:51:39Z</dcterms:modified>
</cp:coreProperties>
</file>