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9" r:id="rId4"/>
    <p:sldId id="285" r:id="rId5"/>
    <p:sldId id="262" r:id="rId6"/>
    <p:sldId id="264" r:id="rId7"/>
    <p:sldId id="260" r:id="rId8"/>
    <p:sldId id="263" r:id="rId9"/>
    <p:sldId id="266" r:id="rId10"/>
    <p:sldId id="261" r:id="rId11"/>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086" autoAdjust="0"/>
  </p:normalViewPr>
  <p:slideViewPr>
    <p:cSldViewPr>
      <p:cViewPr varScale="1">
        <p:scale>
          <a:sx n="86" d="100"/>
          <a:sy n="86" d="100"/>
        </p:scale>
        <p:origin x="-148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t>23/06/2015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3373363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t>23/06/2015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1006831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64A01B9-89BD-4F1B-8A83-0DCC119A1F26}" type="datetimeFigureOut">
              <a:rPr lang="es-MX" smtClean="0"/>
              <a:t>23/06/2015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3327132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164A01B9-89BD-4F1B-8A83-0DCC119A1F26}" type="datetimeFigureOut">
              <a:rPr lang="es-MX" smtClean="0"/>
              <a:t>23/06/2015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3005001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164A01B9-89BD-4F1B-8A83-0DCC119A1F26}" type="datetimeFigureOut">
              <a:rPr lang="es-MX" smtClean="0"/>
              <a:t>23/06/2015</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3677006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164A01B9-89BD-4F1B-8A83-0DCC119A1F26}" type="datetimeFigureOut">
              <a:rPr lang="es-MX" smtClean="0"/>
              <a:t>23/06/2015</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2103821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64A01B9-89BD-4F1B-8A83-0DCC119A1F26}" type="datetimeFigureOut">
              <a:rPr lang="es-MX" smtClean="0"/>
              <a:t>23/06/2015</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3557695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64A01B9-89BD-4F1B-8A83-0DCC119A1F26}" type="datetimeFigureOut">
              <a:rPr lang="es-MX" smtClean="0"/>
              <a:t>23/06/2015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2694939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64A01B9-89BD-4F1B-8A83-0DCC119A1F26}" type="datetimeFigureOut">
              <a:rPr lang="es-MX" smtClean="0"/>
              <a:t>23/06/2015</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3273453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t>23/06/2015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2252879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t>23/06/2015</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DADF92F4-2C5B-4A34-8D52-C3695820C8FE}" type="slidenum">
              <a:rPr lang="es-MX" smtClean="0"/>
              <a:t>‹Nº›</a:t>
            </a:fld>
            <a:endParaRPr lang="es-MX"/>
          </a:p>
        </p:txBody>
      </p:sp>
    </p:spTree>
    <p:extLst>
      <p:ext uri="{BB962C8B-B14F-4D97-AF65-F5344CB8AC3E}">
        <p14:creationId xmlns:p14="http://schemas.microsoft.com/office/powerpoint/2010/main" val="2166628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23/06/2015</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69241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23/06/2015</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93334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23/06/2015</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6151432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23/06/2015</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951253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23/06/2015</a:t>
            </a:fld>
            <a:endParaRPr lang="es-MX">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MX">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1101322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23/06/2015</a:t>
            </a:fld>
            <a:endParaRPr lang="es-MX">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MX">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5042647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23/06/2015</a:t>
            </a:fld>
            <a:endParaRPr lang="es-MX">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MX">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5517504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23/06/2015</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4957916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23/06/2015</a:t>
            </a:fld>
            <a:endParaRPr lang="es-MX">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MX">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9135193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23/06/2015</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002702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164A01B9-89BD-4F1B-8A83-0DCC119A1F26}" type="datetimeFigureOut">
              <a:rPr lang="es-MX" smtClean="0">
                <a:solidFill>
                  <a:prstClr val="black">
                    <a:tint val="75000"/>
                  </a:prstClr>
                </a:solidFill>
              </a:rPr>
              <a:pPr/>
              <a:t>23/06/2015</a:t>
            </a:fld>
            <a:endParaRPr lang="es-MX">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MX">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958761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A01B9-89BD-4F1B-8A83-0DCC119A1F26}" type="datetimeFigureOut">
              <a:rPr lang="es-MX" smtClean="0"/>
              <a:t>23/06/2015</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DF92F4-2C5B-4A34-8D52-C3695820C8FE}" type="slidenum">
              <a:rPr lang="es-MX" smtClean="0"/>
              <a:t>‹Nº›</a:t>
            </a:fld>
            <a:endParaRPr lang="es-MX"/>
          </a:p>
        </p:txBody>
      </p:sp>
    </p:spTree>
    <p:extLst>
      <p:ext uri="{BB962C8B-B14F-4D97-AF65-F5344CB8AC3E}">
        <p14:creationId xmlns:p14="http://schemas.microsoft.com/office/powerpoint/2010/main" val="1719912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A01B9-89BD-4F1B-8A83-0DCC119A1F26}" type="datetimeFigureOut">
              <a:rPr lang="es-MX" smtClean="0">
                <a:solidFill>
                  <a:prstClr val="black">
                    <a:tint val="75000"/>
                  </a:prstClr>
                </a:solidFill>
              </a:rPr>
              <a:pPr/>
              <a:t>23/06/2015</a:t>
            </a:fld>
            <a:endParaRPr lang="es-MX">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DF92F4-2C5B-4A34-8D52-C3695820C8FE}"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1117761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MX" dirty="0" smtClean="0">
                <a:latin typeface="Arial" pitchFamily="34" charset="0"/>
                <a:cs typeface="Arial" pitchFamily="34" charset="0"/>
              </a:rPr>
              <a:t>Trasformadores</a:t>
            </a:r>
            <a:endParaRPr lang="es-MX" dirty="0">
              <a:latin typeface="Arial" pitchFamily="34" charset="0"/>
              <a:cs typeface="Arial" pitchFamily="34" charset="0"/>
            </a:endParaRPr>
          </a:p>
        </p:txBody>
      </p:sp>
      <p:sp>
        <p:nvSpPr>
          <p:cNvPr id="4" name="3 Subtítulo"/>
          <p:cNvSpPr txBox="1">
            <a:spLocks noGrp="1"/>
          </p:cNvSpPr>
          <p:nvPr>
            <p:ph type="subTitle" idx="1"/>
          </p:nvPr>
        </p:nvSpPr>
        <p:spPr>
          <a:xfrm>
            <a:off x="539552" y="3573016"/>
            <a:ext cx="8280920" cy="2619179"/>
          </a:xfrm>
          <a:prstGeom prst="rect">
            <a:avLst/>
          </a:prstGeom>
          <a:noFill/>
        </p:spPr>
        <p:txBody>
          <a:bodyPr wrap="square" rtlCol="0">
            <a:spAutoFit/>
          </a:bodyPr>
          <a:lstStyle/>
          <a:p>
            <a:pPr algn="l"/>
            <a:r>
              <a:rPr lang="es-MX" sz="2500" b="1" dirty="0" smtClean="0">
                <a:solidFill>
                  <a:schemeClr val="tx1"/>
                </a:solidFill>
                <a:latin typeface="Arial" pitchFamily="34" charset="0"/>
                <a:cs typeface="Arial" pitchFamily="34" charset="0"/>
              </a:rPr>
              <a:t>Área Académica: </a:t>
            </a:r>
            <a:r>
              <a:rPr lang="es-MX" sz="2500" dirty="0" smtClean="0">
                <a:solidFill>
                  <a:schemeClr val="tx1"/>
                </a:solidFill>
                <a:latin typeface="Arial" pitchFamily="34" charset="0"/>
                <a:cs typeface="Arial" pitchFamily="34" charset="0"/>
              </a:rPr>
              <a:t>Licenciatura en Ingeniería Industrial </a:t>
            </a:r>
          </a:p>
          <a:p>
            <a:pPr algn="l"/>
            <a:endParaRPr lang="es-MX" sz="2500" b="1" dirty="0" smtClean="0">
              <a:solidFill>
                <a:schemeClr val="tx1"/>
              </a:solidFill>
              <a:latin typeface="Arial" pitchFamily="34" charset="0"/>
              <a:cs typeface="Arial" pitchFamily="34" charset="0"/>
            </a:endParaRPr>
          </a:p>
          <a:p>
            <a:pPr algn="l"/>
            <a:endParaRPr lang="es-MX" sz="800" b="1" dirty="0" smtClean="0">
              <a:solidFill>
                <a:schemeClr val="tx1"/>
              </a:solidFill>
              <a:latin typeface="Arial" pitchFamily="34" charset="0"/>
              <a:cs typeface="Arial" pitchFamily="34" charset="0"/>
            </a:endParaRPr>
          </a:p>
          <a:p>
            <a:pPr algn="l"/>
            <a:r>
              <a:rPr lang="es-MX" sz="2500" b="1" dirty="0" smtClean="0">
                <a:solidFill>
                  <a:schemeClr val="tx1"/>
                </a:solidFill>
                <a:latin typeface="Arial" pitchFamily="34" charset="0"/>
                <a:cs typeface="Arial" pitchFamily="34" charset="0"/>
              </a:rPr>
              <a:t>Profesor(a): </a:t>
            </a:r>
            <a:r>
              <a:rPr lang="es-MX" sz="2500" b="1" dirty="0" smtClean="0">
                <a:solidFill>
                  <a:schemeClr val="tx1"/>
                </a:solidFill>
                <a:latin typeface="Arial" pitchFamily="34" charset="0"/>
                <a:cs typeface="Arial" pitchFamily="34" charset="0"/>
              </a:rPr>
              <a:t>Ing. Juan </a:t>
            </a:r>
            <a:r>
              <a:rPr lang="es-MX" sz="2500" b="1" dirty="0" smtClean="0">
                <a:solidFill>
                  <a:schemeClr val="tx1"/>
                </a:solidFill>
                <a:latin typeface="Arial" pitchFamily="34" charset="0"/>
                <a:cs typeface="Arial" pitchFamily="34" charset="0"/>
              </a:rPr>
              <a:t>Carlos Fernández Ángeles </a:t>
            </a:r>
            <a:endParaRPr lang="es-MX" sz="2500" dirty="0" smtClean="0">
              <a:solidFill>
                <a:schemeClr val="tx1"/>
              </a:solidFill>
              <a:latin typeface="Arial" pitchFamily="34" charset="0"/>
              <a:cs typeface="Arial" pitchFamily="34" charset="0"/>
            </a:endParaRPr>
          </a:p>
          <a:p>
            <a:pPr algn="l"/>
            <a:endParaRPr lang="es-MX" sz="2500" b="1" dirty="0" smtClean="0">
              <a:solidFill>
                <a:schemeClr val="tx1"/>
              </a:solidFill>
              <a:latin typeface="Arial" pitchFamily="34" charset="0"/>
              <a:cs typeface="Arial" pitchFamily="34" charset="0"/>
            </a:endParaRPr>
          </a:p>
          <a:p>
            <a:pPr algn="l"/>
            <a:endParaRPr lang="es-MX" sz="800" b="1" dirty="0" smtClean="0">
              <a:solidFill>
                <a:schemeClr val="tx1"/>
              </a:solidFill>
              <a:latin typeface="Arial" pitchFamily="34" charset="0"/>
              <a:cs typeface="Arial" pitchFamily="34" charset="0"/>
            </a:endParaRPr>
          </a:p>
          <a:p>
            <a:pPr algn="l"/>
            <a:r>
              <a:rPr lang="es-MX" sz="2500" b="1" dirty="0" smtClean="0">
                <a:solidFill>
                  <a:schemeClr val="tx1"/>
                </a:solidFill>
                <a:latin typeface="Arial" pitchFamily="34" charset="0"/>
                <a:cs typeface="Arial" pitchFamily="34" charset="0"/>
              </a:rPr>
              <a:t>Periodo:  </a:t>
            </a:r>
            <a:r>
              <a:rPr lang="es-MX" sz="2500" dirty="0" smtClean="0">
                <a:solidFill>
                  <a:schemeClr val="tx1"/>
                </a:solidFill>
                <a:latin typeface="Arial" pitchFamily="34" charset="0"/>
                <a:cs typeface="Arial" pitchFamily="34" charset="0"/>
              </a:rPr>
              <a:t>Enero – Junio - 2015</a:t>
            </a:r>
            <a:endParaRPr lang="es-MX" sz="25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0994278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8229600" cy="1143000"/>
          </a:xfrm>
        </p:spPr>
        <p:txBody>
          <a:bodyPr/>
          <a:lstStyle/>
          <a:p>
            <a:r>
              <a:rPr lang="es-MX" dirty="0" smtClean="0">
                <a:latin typeface="Arial" pitchFamily="34" charset="0"/>
                <a:cs typeface="Arial" pitchFamily="34" charset="0"/>
              </a:rPr>
              <a:t>Trasformadores</a:t>
            </a:r>
            <a:endParaRPr lang="es-MX" dirty="0">
              <a:latin typeface="Arial" pitchFamily="34" charset="0"/>
              <a:cs typeface="Arial" pitchFamily="34" charset="0"/>
            </a:endParaRPr>
          </a:p>
        </p:txBody>
      </p:sp>
      <p:sp>
        <p:nvSpPr>
          <p:cNvPr id="3" name="2 Marcador de contenido"/>
          <p:cNvSpPr>
            <a:spLocks noGrp="1"/>
          </p:cNvSpPr>
          <p:nvPr>
            <p:ph idx="1"/>
          </p:nvPr>
        </p:nvSpPr>
        <p:spPr>
          <a:xfrm>
            <a:off x="251520" y="1196752"/>
            <a:ext cx="8424936" cy="4392488"/>
          </a:xfrm>
        </p:spPr>
        <p:txBody>
          <a:bodyPr>
            <a:noAutofit/>
          </a:bodyPr>
          <a:lstStyle/>
          <a:p>
            <a:pPr marL="0" indent="0" algn="ctr">
              <a:buNone/>
            </a:pPr>
            <a:r>
              <a:rPr lang="es-MX" sz="2500" b="1" dirty="0" smtClean="0">
                <a:latin typeface="Arial" pitchFamily="34" charset="0"/>
                <a:cs typeface="Arial" pitchFamily="34" charset="0"/>
              </a:rPr>
              <a:t>Resumen</a:t>
            </a:r>
            <a:endParaRPr lang="es-MX" sz="2500" b="1" dirty="0">
              <a:latin typeface="Arial" pitchFamily="34" charset="0"/>
              <a:cs typeface="Arial" pitchFamily="34" charset="0"/>
            </a:endParaRPr>
          </a:p>
          <a:p>
            <a:pPr marL="0" indent="0" algn="just">
              <a:buNone/>
            </a:pPr>
            <a:r>
              <a:rPr lang="es-MX" sz="2800" dirty="0"/>
              <a:t>El magnetismo tiene muchas aplicaciones en nuestra vida diaria como por ejemplo en un transformador, por lo que en la siguiente presentación definiéremos al magnetismo para su mayor comprensión.</a:t>
            </a:r>
          </a:p>
          <a:p>
            <a:pPr marL="0" indent="0" algn="just">
              <a:buNone/>
            </a:pPr>
            <a:r>
              <a:rPr lang="es-MX" sz="2800" dirty="0"/>
              <a:t>Los transformadores eléctricos han sido uno de los inventos más relevantes de la tecnología eléctrica. Sin la existencia de los transformadores, sería imposible la distribución de la energía eléctrica tal y como la conocemos hoy en día. </a:t>
            </a:r>
          </a:p>
        </p:txBody>
      </p:sp>
    </p:spTree>
    <p:extLst>
      <p:ext uri="{BB962C8B-B14F-4D97-AF65-F5344CB8AC3E}">
        <p14:creationId xmlns:p14="http://schemas.microsoft.com/office/powerpoint/2010/main" val="28627176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476672"/>
            <a:ext cx="8424936" cy="5184576"/>
          </a:xfrm>
        </p:spPr>
        <p:txBody>
          <a:bodyPr>
            <a:noAutofit/>
          </a:bodyPr>
          <a:lstStyle/>
          <a:p>
            <a:pPr marL="0" indent="0" algn="ctr">
              <a:buNone/>
            </a:pPr>
            <a:r>
              <a:rPr lang="es-MX" sz="2500" b="1" dirty="0" err="1" smtClean="0">
                <a:latin typeface="Arial" pitchFamily="34" charset="0"/>
                <a:cs typeface="Arial" pitchFamily="34" charset="0"/>
              </a:rPr>
              <a:t>Abstract</a:t>
            </a:r>
            <a:endParaRPr lang="es-MX" sz="2500" b="1" dirty="0" smtClean="0">
              <a:latin typeface="Arial" pitchFamily="34" charset="0"/>
              <a:cs typeface="Arial" pitchFamily="34" charset="0"/>
            </a:endParaRPr>
          </a:p>
          <a:p>
            <a:pPr marL="0" indent="0" algn="ctr">
              <a:buNone/>
            </a:pPr>
            <a:endParaRPr lang="es-MX" sz="2500" b="1" dirty="0">
              <a:latin typeface="Arial" pitchFamily="34" charset="0"/>
              <a:cs typeface="Arial" pitchFamily="34" charset="0"/>
            </a:endParaRPr>
          </a:p>
          <a:p>
            <a:pPr marL="0" indent="0" algn="just">
              <a:buNone/>
            </a:pPr>
            <a:r>
              <a:rPr lang="en-US" sz="2500" dirty="0">
                <a:latin typeface="Arial" pitchFamily="34" charset="0"/>
                <a:cs typeface="Arial" pitchFamily="34" charset="0"/>
              </a:rPr>
              <a:t>Magnetism has many applications in our daily life such as in a transformer, so in the next presentation </a:t>
            </a:r>
            <a:r>
              <a:rPr lang="en-US" sz="2500" dirty="0" smtClean="0">
                <a:latin typeface="Arial" pitchFamily="34" charset="0"/>
                <a:cs typeface="Arial" pitchFamily="34" charset="0"/>
              </a:rPr>
              <a:t>magnetism </a:t>
            </a:r>
            <a:r>
              <a:rPr lang="en-US" sz="2500" dirty="0">
                <a:latin typeface="Arial" pitchFamily="34" charset="0"/>
                <a:cs typeface="Arial" pitchFamily="34" charset="0"/>
              </a:rPr>
              <a:t>for greater understanding.</a:t>
            </a:r>
          </a:p>
          <a:p>
            <a:pPr marL="0" indent="0" algn="just">
              <a:buNone/>
            </a:pPr>
            <a:r>
              <a:rPr lang="en-US" sz="2500" dirty="0">
                <a:latin typeface="Arial" pitchFamily="34" charset="0"/>
                <a:cs typeface="Arial" pitchFamily="34" charset="0"/>
              </a:rPr>
              <a:t>Electrical transformers have been one of the most important inventions of electric technology. Without the existence of transformers it would be impossible to distribute electrical energy as we know it today.</a:t>
            </a:r>
            <a:endParaRPr lang="es-MX" sz="2500" dirty="0" smtClean="0">
              <a:latin typeface="Arial" pitchFamily="34" charset="0"/>
              <a:cs typeface="Arial" pitchFamily="34" charset="0"/>
            </a:endParaRPr>
          </a:p>
          <a:p>
            <a:pPr marL="0" indent="0" algn="just">
              <a:buNone/>
            </a:pPr>
            <a:endParaRPr lang="es-MX" sz="2500" dirty="0" smtClean="0">
              <a:latin typeface="Arial" pitchFamily="34" charset="0"/>
              <a:cs typeface="Arial" pitchFamily="34" charset="0"/>
            </a:endParaRPr>
          </a:p>
          <a:p>
            <a:pPr marL="0" indent="0">
              <a:buNone/>
            </a:pPr>
            <a:r>
              <a:rPr lang="es-MX" sz="2500" b="1" dirty="0" err="1" smtClean="0">
                <a:latin typeface="Arial" pitchFamily="34" charset="0"/>
                <a:cs typeface="Arial" pitchFamily="34" charset="0"/>
              </a:rPr>
              <a:t>Keywords</a:t>
            </a:r>
            <a:r>
              <a:rPr lang="es-MX" sz="2500" dirty="0">
                <a:latin typeface="Arial" pitchFamily="34" charset="0"/>
                <a:cs typeface="Arial" pitchFamily="34" charset="0"/>
              </a:rPr>
              <a:t>: </a:t>
            </a:r>
            <a:r>
              <a:rPr lang="en-US" sz="2500" dirty="0" smtClean="0">
                <a:latin typeface="Arial" pitchFamily="34" charset="0"/>
                <a:cs typeface="Arial" pitchFamily="34" charset="0"/>
              </a:rPr>
              <a:t>transformers, electrical, </a:t>
            </a:r>
            <a:r>
              <a:rPr lang="en-US" sz="2500" dirty="0">
                <a:latin typeface="Arial" pitchFamily="34" charset="0"/>
                <a:cs typeface="Arial" pitchFamily="34" charset="0"/>
              </a:rPr>
              <a:t>energy </a:t>
            </a:r>
            <a:endParaRPr lang="es-MX" sz="2500" dirty="0"/>
          </a:p>
        </p:txBody>
      </p:sp>
    </p:spTree>
    <p:extLst>
      <p:ext uri="{BB962C8B-B14F-4D97-AF65-F5344CB8AC3E}">
        <p14:creationId xmlns:p14="http://schemas.microsoft.com/office/powerpoint/2010/main" val="33764292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4" name="3 Rectángulo"/>
          <p:cNvSpPr/>
          <p:nvPr/>
        </p:nvSpPr>
        <p:spPr>
          <a:xfrm>
            <a:off x="533507" y="188640"/>
            <a:ext cx="8352928" cy="4047262"/>
          </a:xfrm>
          <a:prstGeom prst="rect">
            <a:avLst/>
          </a:prstGeom>
        </p:spPr>
        <p:txBody>
          <a:bodyPr wrap="square">
            <a:spAutoFit/>
          </a:bodyPr>
          <a:lstStyle/>
          <a:p>
            <a:pPr algn="just"/>
            <a:endParaRPr lang="es-MX" sz="2500" dirty="0" smtClean="0">
              <a:latin typeface="Arial" pitchFamily="34" charset="0"/>
              <a:cs typeface="Arial" pitchFamily="34" charset="0"/>
            </a:endParaRPr>
          </a:p>
          <a:p>
            <a:pPr algn="just"/>
            <a:r>
              <a:rPr lang="es-MX" sz="4500" b="1" dirty="0" smtClean="0">
                <a:solidFill>
                  <a:prstClr val="black"/>
                </a:solidFill>
                <a:latin typeface="Arial" pitchFamily="34" charset="0"/>
                <a:ea typeface="+mj-ea"/>
                <a:cs typeface="Arial" pitchFamily="34" charset="0"/>
              </a:rPr>
              <a:t>Trasformador </a:t>
            </a:r>
            <a:endParaRPr lang="es-MX" sz="4500" dirty="0" smtClean="0">
              <a:latin typeface="Arial" pitchFamily="34" charset="0"/>
              <a:cs typeface="Arial" pitchFamily="34" charset="0"/>
            </a:endParaRPr>
          </a:p>
          <a:p>
            <a:pPr algn="just"/>
            <a:endParaRPr lang="es-MX" sz="2500" dirty="0">
              <a:latin typeface="Arial" pitchFamily="34" charset="0"/>
              <a:cs typeface="Arial" pitchFamily="34" charset="0"/>
            </a:endParaRPr>
          </a:p>
          <a:p>
            <a:pPr algn="just"/>
            <a:r>
              <a:rPr lang="es-MX" sz="2500" dirty="0" smtClean="0">
                <a:latin typeface="Arial" pitchFamily="34" charset="0"/>
                <a:cs typeface="Arial" pitchFamily="34" charset="0"/>
              </a:rPr>
              <a:t>Inductor o bobina.</a:t>
            </a:r>
          </a:p>
          <a:p>
            <a:pPr algn="just"/>
            <a:r>
              <a:rPr lang="es-MX" sz="2800" dirty="0">
                <a:latin typeface="Arial" panose="020B0604020202020204" pitchFamily="34" charset="0"/>
                <a:cs typeface="Arial" panose="020B0604020202020204" pitchFamily="34" charset="0"/>
              </a:rPr>
              <a:t>Es un componente </a:t>
            </a:r>
            <a:r>
              <a:rPr lang="es-MX" sz="2800" dirty="0" smtClean="0">
                <a:latin typeface="Arial" panose="020B0604020202020204" pitchFamily="34" charset="0"/>
                <a:cs typeface="Arial" panose="020B0604020202020204" pitchFamily="34" charset="0"/>
              </a:rPr>
              <a:t>pasivo de </a:t>
            </a:r>
            <a:r>
              <a:rPr lang="es-MX" sz="2800" dirty="0">
                <a:latin typeface="Arial" panose="020B0604020202020204" pitchFamily="34" charset="0"/>
                <a:cs typeface="Arial" panose="020B0604020202020204" pitchFamily="34" charset="0"/>
              </a:rPr>
              <a:t>un circuito eléctrico que, almacena energía en forma de campo magnético</a:t>
            </a:r>
            <a:r>
              <a:rPr lang="es-MX" sz="2800" dirty="0" smtClean="0">
                <a:latin typeface="Arial" panose="020B0604020202020204" pitchFamily="34" charset="0"/>
                <a:cs typeface="Arial" panose="020B0604020202020204" pitchFamily="34" charset="0"/>
              </a:rPr>
              <a:t>.</a:t>
            </a:r>
          </a:p>
          <a:p>
            <a:pPr algn="just"/>
            <a:endParaRPr lang="es-MX" sz="2800" dirty="0">
              <a:latin typeface="Arial" panose="020B0604020202020204" pitchFamily="34" charset="0"/>
              <a:cs typeface="Arial" panose="020B0604020202020204" pitchFamily="34" charset="0"/>
            </a:endParaRPr>
          </a:p>
          <a:p>
            <a:pPr algn="just"/>
            <a:endParaRPr lang="es-MX" sz="2500" dirty="0">
              <a:latin typeface="Arial" pitchFamily="34" charset="0"/>
              <a:cs typeface="Arial" pitchFamily="34" charset="0"/>
            </a:endParaRPr>
          </a:p>
        </p:txBody>
      </p:sp>
      <p:sp>
        <p:nvSpPr>
          <p:cNvPr id="2" name="Rectángulo 1"/>
          <p:cNvSpPr/>
          <p:nvPr/>
        </p:nvSpPr>
        <p:spPr>
          <a:xfrm>
            <a:off x="9468406" y="10278915"/>
            <a:ext cx="521590" cy="1200329"/>
          </a:xfrm>
          <a:prstGeom prst="rect">
            <a:avLst/>
          </a:prstGeom>
        </p:spPr>
        <p:txBody>
          <a:bodyPr wrap="square">
            <a:spAutoFit/>
          </a:bodyPr>
          <a:lstStyle/>
          <a:p>
            <a:r>
              <a:rPr lang="es-MX" sz="1200" dirty="0"/>
              <a:t>http://img.directindustry.es/</a:t>
            </a:r>
          </a:p>
        </p:txBody>
      </p:sp>
      <p:pic>
        <p:nvPicPr>
          <p:cNvPr id="1026" name="Picture 2" descr="http://img.directindustry.es/images_di/photo-g/bobina-puesta-a-tierra-7208-300322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8144" y="3645024"/>
            <a:ext cx="2372203" cy="159333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5652120" y="5373216"/>
            <a:ext cx="2276264" cy="307777"/>
          </a:xfrm>
          <a:prstGeom prst="rect">
            <a:avLst/>
          </a:prstGeom>
        </p:spPr>
        <p:txBody>
          <a:bodyPr wrap="none">
            <a:spAutoFit/>
          </a:bodyPr>
          <a:lstStyle/>
          <a:p>
            <a:r>
              <a:rPr lang="es-MX" sz="1400" dirty="0"/>
              <a:t>http://img.directindustry.es/</a:t>
            </a:r>
          </a:p>
        </p:txBody>
      </p:sp>
      <p:pic>
        <p:nvPicPr>
          <p:cNvPr id="1028" name="Picture 4" descr="http://www.elementosmagneticos.com/sites/g/files/g326496/f/styles/media_gallery_thumbnail/public/bobina07.png?itok=8vKr-Cu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696" y="3645023"/>
            <a:ext cx="1920701" cy="1551229"/>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1259632" y="5373216"/>
            <a:ext cx="2713243" cy="276999"/>
          </a:xfrm>
          <a:prstGeom prst="rect">
            <a:avLst/>
          </a:prstGeom>
        </p:spPr>
        <p:txBody>
          <a:bodyPr wrap="none">
            <a:spAutoFit/>
          </a:bodyPr>
          <a:lstStyle/>
          <a:p>
            <a:r>
              <a:rPr lang="es-MX" sz="1200" dirty="0"/>
              <a:t>http://www.elementosmagneticos.com/</a:t>
            </a:r>
          </a:p>
        </p:txBody>
      </p:sp>
    </p:spTree>
    <p:extLst>
      <p:ext uri="{BB962C8B-B14F-4D97-AF65-F5344CB8AC3E}">
        <p14:creationId xmlns:p14="http://schemas.microsoft.com/office/powerpoint/2010/main" val="26030420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260648"/>
            <a:ext cx="8496944" cy="5328592"/>
          </a:xfrm>
        </p:spPr>
        <p:txBody>
          <a:bodyPr>
            <a:normAutofit/>
          </a:bodyPr>
          <a:lstStyle/>
          <a:p>
            <a:pPr marL="0" indent="0" algn="just">
              <a:buNone/>
            </a:pPr>
            <a:endParaRPr lang="es-MX" sz="2500" smtClean="0">
              <a:latin typeface="Arial" pitchFamily="34" charset="0"/>
              <a:cs typeface="Arial" pitchFamily="34" charset="0"/>
            </a:endParaRPr>
          </a:p>
          <a:p>
            <a:pPr marL="0" lvl="0" indent="0" algn="just">
              <a:spcBef>
                <a:spcPts val="0"/>
              </a:spcBef>
              <a:buNone/>
            </a:pPr>
            <a:r>
              <a:rPr lang="es-MX" sz="4500" b="1" smtClean="0">
                <a:solidFill>
                  <a:prstClr val="black"/>
                </a:solidFill>
                <a:latin typeface="Arial" pitchFamily="34" charset="0"/>
                <a:cs typeface="Arial" pitchFamily="34" charset="0"/>
              </a:rPr>
              <a:t>Trasformador </a:t>
            </a:r>
            <a:endParaRPr lang="es-MX" sz="4500" smtClean="0">
              <a:solidFill>
                <a:prstClr val="black"/>
              </a:solidFill>
              <a:latin typeface="Arial" pitchFamily="34" charset="0"/>
              <a:cs typeface="Arial" pitchFamily="34" charset="0"/>
            </a:endParaRPr>
          </a:p>
          <a:p>
            <a:pPr marL="0" indent="0" algn="just">
              <a:buNone/>
            </a:pPr>
            <a:endParaRPr lang="es-MX" sz="2500" smtClean="0">
              <a:latin typeface="Arial" pitchFamily="34" charset="0"/>
              <a:cs typeface="Arial" pitchFamily="34" charset="0"/>
            </a:endParaRPr>
          </a:p>
          <a:p>
            <a:pPr algn="just"/>
            <a:r>
              <a:rPr lang="es-MX" sz="2800" smtClean="0"/>
              <a:t>Dispositivo eléctrico que permite aumentar o disminuir la tensión en un circuito eléctrico de corriente alterna, manteniendo la potencia.</a:t>
            </a:r>
          </a:p>
          <a:p>
            <a:pPr marL="0" indent="0" algn="just">
              <a:buNone/>
            </a:pPr>
            <a:endParaRPr lang="es-MX" sz="2800" dirty="0"/>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9718" y="3227040"/>
            <a:ext cx="3229290" cy="2002160"/>
          </a:xfrm>
          <a:prstGeom prst="rect">
            <a:avLst/>
          </a:prstGeom>
        </p:spPr>
      </p:pic>
      <p:sp>
        <p:nvSpPr>
          <p:cNvPr id="2" name="Rectángulo 1"/>
          <p:cNvSpPr/>
          <p:nvPr/>
        </p:nvSpPr>
        <p:spPr>
          <a:xfrm>
            <a:off x="3131840" y="5307594"/>
            <a:ext cx="4572000" cy="307777"/>
          </a:xfrm>
          <a:prstGeom prst="rect">
            <a:avLst/>
          </a:prstGeom>
        </p:spPr>
        <p:txBody>
          <a:bodyPr>
            <a:spAutoFit/>
          </a:bodyPr>
          <a:lstStyle/>
          <a:p>
            <a:r>
              <a:rPr lang="es-MX" sz="1400" dirty="0"/>
              <a:t>https://tecnoblogsanmartin.files.wordpress.com</a:t>
            </a:r>
          </a:p>
        </p:txBody>
      </p:sp>
    </p:spTree>
    <p:extLst>
      <p:ext uri="{BB962C8B-B14F-4D97-AF65-F5344CB8AC3E}">
        <p14:creationId xmlns:p14="http://schemas.microsoft.com/office/powerpoint/2010/main" val="11473443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marL="0" indent="0" algn="l"/>
            <a:r>
              <a:rPr lang="es-MX" sz="4500" b="1" dirty="0" smtClean="0">
                <a:latin typeface="Arial" pitchFamily="34" charset="0"/>
                <a:cs typeface="Arial" pitchFamily="34" charset="0"/>
              </a:rPr>
              <a:t>Trasformador</a:t>
            </a:r>
            <a:endParaRPr lang="es-MX" sz="4500" b="1" dirty="0">
              <a:latin typeface="Arial" pitchFamily="34" charset="0"/>
              <a:cs typeface="Arial" pitchFamily="34" charset="0"/>
            </a:endParaRPr>
          </a:p>
        </p:txBody>
      </p:sp>
      <p:sp>
        <p:nvSpPr>
          <p:cNvPr id="3" name="2 Marcador de contenido"/>
          <p:cNvSpPr>
            <a:spLocks noGrp="1"/>
          </p:cNvSpPr>
          <p:nvPr>
            <p:ph idx="1"/>
          </p:nvPr>
        </p:nvSpPr>
        <p:spPr>
          <a:xfrm>
            <a:off x="395536" y="1417638"/>
            <a:ext cx="8229600" cy="4243611"/>
          </a:xfrm>
        </p:spPr>
        <p:txBody>
          <a:bodyPr>
            <a:normAutofit/>
          </a:bodyPr>
          <a:lstStyle/>
          <a:p>
            <a:pPr marL="0" indent="0" algn="just">
              <a:buNone/>
            </a:pPr>
            <a:r>
              <a:rPr lang="es-MX" sz="2400" dirty="0">
                <a:latin typeface="Arial" pitchFamily="34" charset="0"/>
                <a:cs typeface="Arial" pitchFamily="34" charset="0"/>
              </a:rPr>
              <a:t>El transformador está constituido por dos bobinas de material conductor, devanadas sobre un núcleo cerrado de material ferromagnético.</a:t>
            </a:r>
          </a:p>
          <a:p>
            <a:pPr marL="0" indent="0" algn="just">
              <a:buNone/>
            </a:pPr>
            <a:endParaRPr lang="es-MX" sz="2400" dirty="0" smtClean="0">
              <a:latin typeface="Arial" pitchFamily="34" charset="0"/>
              <a:cs typeface="Arial" pitchFamily="34" charset="0"/>
            </a:endParaRPr>
          </a:p>
          <a:p>
            <a:pPr marL="0" indent="0" algn="ctr">
              <a:buNone/>
            </a:pPr>
            <a:endParaRPr lang="es-MX" sz="2400" b="1" dirty="0">
              <a:latin typeface="Arial" pitchFamily="34" charset="0"/>
              <a:cs typeface="Arial" pitchFamily="34" charset="0"/>
            </a:endParaRPr>
          </a:p>
        </p:txBody>
      </p:sp>
      <p:sp>
        <p:nvSpPr>
          <p:cNvPr id="7" name="Rectángulo 6"/>
          <p:cNvSpPr/>
          <p:nvPr/>
        </p:nvSpPr>
        <p:spPr>
          <a:xfrm>
            <a:off x="3419872" y="5384250"/>
            <a:ext cx="4572000" cy="276999"/>
          </a:xfrm>
          <a:prstGeom prst="rect">
            <a:avLst/>
          </a:prstGeom>
        </p:spPr>
        <p:txBody>
          <a:bodyPr>
            <a:spAutoFit/>
          </a:bodyPr>
          <a:lstStyle/>
          <a:p>
            <a:r>
              <a:rPr lang="es-MX" sz="1200" dirty="0"/>
              <a:t>http://imagenes.unicrom.com/transformador.gif</a:t>
            </a:r>
          </a:p>
        </p:txBody>
      </p:sp>
      <p:pic>
        <p:nvPicPr>
          <p:cNvPr id="2050" name="Picture 2" descr="http://imagenes.unicrom.com/transformado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7891" y="2852936"/>
            <a:ext cx="3877352"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54114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260648"/>
            <a:ext cx="8229600" cy="5472608"/>
          </a:xfrm>
        </p:spPr>
        <p:txBody>
          <a:bodyPr>
            <a:normAutofit fontScale="92500" lnSpcReduction="20000"/>
          </a:bodyPr>
          <a:lstStyle/>
          <a:p>
            <a:pPr marL="0" indent="0">
              <a:buNone/>
            </a:pPr>
            <a:r>
              <a:rPr lang="es-MX" sz="4400" b="1" dirty="0" smtClean="0">
                <a:latin typeface="Arial" panose="020B0604020202020204" pitchFamily="34" charset="0"/>
                <a:cs typeface="Arial" panose="020B0604020202020204" pitchFamily="34" charset="0"/>
              </a:rPr>
              <a:t>Trasformador </a:t>
            </a:r>
            <a:endParaRPr lang="es-MX" sz="4400" dirty="0" smtClean="0">
              <a:latin typeface="Arial" pitchFamily="34" charset="0"/>
              <a:cs typeface="Arial" pitchFamily="34" charset="0"/>
            </a:endParaRPr>
          </a:p>
          <a:p>
            <a:pPr marL="0" indent="0" algn="just">
              <a:buNone/>
            </a:pPr>
            <a:r>
              <a:rPr lang="es-MX" sz="2700" dirty="0">
                <a:latin typeface="Arial" pitchFamily="34" charset="0"/>
                <a:cs typeface="Arial" pitchFamily="34" charset="0"/>
              </a:rPr>
              <a:t>La relación de transformación indica el aumento o decremento que sufre el valor de la tensión de salida con respecto a la tensión de </a:t>
            </a:r>
            <a:r>
              <a:rPr lang="es-MX" sz="2700" dirty="0" smtClean="0">
                <a:latin typeface="Arial" pitchFamily="34" charset="0"/>
                <a:cs typeface="Arial" pitchFamily="34" charset="0"/>
              </a:rPr>
              <a:t>entrada</a:t>
            </a:r>
            <a:endParaRPr lang="es-MX" sz="2700" dirty="0">
              <a:latin typeface="Arial" pitchFamily="34" charset="0"/>
              <a:cs typeface="Arial" pitchFamily="34" charset="0"/>
            </a:endParaRPr>
          </a:p>
          <a:p>
            <a:pPr marL="0" indent="0" algn="just">
              <a:buNone/>
            </a:pPr>
            <a:r>
              <a:rPr lang="es-MX" sz="2700" dirty="0">
                <a:latin typeface="Arial" pitchFamily="34" charset="0"/>
                <a:cs typeface="Arial" pitchFamily="34" charset="0"/>
              </a:rPr>
              <a:t>𝑵𝒑/𝑵𝒔=𝑽𝒑/𝑽𝒔=𝑰𝒔/𝑰𝒑=</a:t>
            </a:r>
            <a:r>
              <a:rPr lang="es-MX" sz="2700" dirty="0" smtClean="0">
                <a:latin typeface="Arial" pitchFamily="34" charset="0"/>
                <a:cs typeface="Arial" pitchFamily="34" charset="0"/>
              </a:rPr>
              <a:t>𝒎</a:t>
            </a:r>
          </a:p>
          <a:p>
            <a:pPr marL="0" indent="0" algn="just">
              <a:buNone/>
            </a:pPr>
            <a:endParaRPr lang="es-MX" sz="2700" dirty="0">
              <a:latin typeface="Arial" pitchFamily="34" charset="0"/>
              <a:cs typeface="Arial" pitchFamily="34" charset="0"/>
            </a:endParaRPr>
          </a:p>
          <a:p>
            <a:pPr marL="0" indent="0" algn="just">
              <a:buNone/>
            </a:pPr>
            <a:r>
              <a:rPr lang="es-MX" sz="2700" dirty="0">
                <a:latin typeface="Arial" pitchFamily="34" charset="0"/>
                <a:cs typeface="Arial" pitchFamily="34" charset="0"/>
              </a:rPr>
              <a:t>Donde:</a:t>
            </a:r>
          </a:p>
          <a:p>
            <a:pPr marL="0" indent="0" algn="just">
              <a:buNone/>
            </a:pPr>
            <a:r>
              <a:rPr lang="es-MX" sz="2700" dirty="0">
                <a:latin typeface="Arial" pitchFamily="34" charset="0"/>
                <a:cs typeface="Arial" pitchFamily="34" charset="0"/>
              </a:rPr>
              <a:t>𝑵𝒑=𝑁𝑢𝑚𝑒𝑟𝑜 𝑑𝑒 𝑣𝑢𝑒𝑙𝑡𝑎𝑠 𝑑𝑒𝑙 𝑝𝑟𝑖𝑚𝑒𝑟 𝑑𝑒𝑣𝑎𝑛𝑎𝑑𝑜 </a:t>
            </a:r>
          </a:p>
          <a:p>
            <a:pPr marL="0" indent="0" algn="just">
              <a:buNone/>
            </a:pPr>
            <a:r>
              <a:rPr lang="es-MX" sz="2700" dirty="0">
                <a:latin typeface="Arial" pitchFamily="34" charset="0"/>
                <a:cs typeface="Arial" pitchFamily="34" charset="0"/>
              </a:rPr>
              <a:t>𝑵𝒔=𝑁𝑢𝑚𝑒𝑟𝑜 𝑑𝑒 𝑣𝑢𝑒𝑙𝑡𝑎𝑠 𝑑𝑒𝑙 𝑠𝑒𝑔𝑢𝑛𝑑𝑜 𝑑𝑒𝑣𝑎𝑛𝑎𝑑𝑜</a:t>
            </a:r>
          </a:p>
          <a:p>
            <a:pPr marL="0" indent="0" algn="just">
              <a:buNone/>
            </a:pPr>
            <a:r>
              <a:rPr lang="es-MX" sz="2700" dirty="0">
                <a:latin typeface="Arial" pitchFamily="34" charset="0"/>
                <a:cs typeface="Arial" pitchFamily="34" charset="0"/>
              </a:rPr>
              <a:t>𝑽𝒑=𝑉𝑜𝑙𝑡𝑎𝑗𝑒 𝑑𝑒𝑙 𝑝𝑟𝑖𝑚𝑒𝑟 𝑑𝑒𝑣𝑎𝑛𝑎𝑑𝑜 </a:t>
            </a:r>
          </a:p>
          <a:p>
            <a:pPr marL="0" indent="0" algn="just">
              <a:buNone/>
            </a:pPr>
            <a:r>
              <a:rPr lang="es-MX" sz="2700" dirty="0">
                <a:latin typeface="Arial" pitchFamily="34" charset="0"/>
                <a:cs typeface="Arial" pitchFamily="34" charset="0"/>
              </a:rPr>
              <a:t>𝑽𝒔=𝑉𝑜𝑙𝑡𝑎𝑗𝑒 𝑑𝑒𝑙 𝑠𝑒𝑔𝑢𝑛𝑑𝑜 𝑑𝑒𝑣𝑎𝑛𝑎𝑑𝑜</a:t>
            </a:r>
          </a:p>
          <a:p>
            <a:pPr marL="0" indent="0" algn="just">
              <a:buNone/>
            </a:pPr>
            <a:r>
              <a:rPr lang="es-MX" sz="2700" dirty="0">
                <a:latin typeface="Arial" pitchFamily="34" charset="0"/>
                <a:cs typeface="Arial" pitchFamily="34" charset="0"/>
              </a:rPr>
              <a:t>𝑰𝒑=𝐶𝑜𝑟𝑟𝑖𝑒𝑛𝑡𝑒 𝑑𝑒𝑙 𝑝𝑟𝑖𝑚𝑒𝑟 𝑑𝑒𝑣𝑎𝑛𝑎𝑑𝑜</a:t>
            </a:r>
          </a:p>
          <a:p>
            <a:pPr marL="0" indent="0" algn="just">
              <a:buNone/>
            </a:pPr>
            <a:r>
              <a:rPr lang="es-MX" sz="2700" dirty="0">
                <a:latin typeface="Arial" pitchFamily="34" charset="0"/>
                <a:cs typeface="Arial" pitchFamily="34" charset="0"/>
              </a:rPr>
              <a:t>𝑰𝒔=𝐶𝑜𝑟𝑟𝑖𝑒𝑛𝑡𝑒 𝑑𝑒𝑙 𝑠𝑒𝑔𝑢𝑛𝑑𝑜 𝑑𝑒𝑣𝑎𝑛𝑎𝑑𝑜</a:t>
            </a:r>
          </a:p>
          <a:p>
            <a:pPr marL="0" indent="0" algn="just">
              <a:buNone/>
            </a:pPr>
            <a:r>
              <a:rPr lang="es-MX" sz="2700" dirty="0">
                <a:latin typeface="Arial" pitchFamily="34" charset="0"/>
                <a:cs typeface="Arial" pitchFamily="34" charset="0"/>
              </a:rPr>
              <a:t>𝒎=𝑟𝑒𝑙𝑎𝑐𝑖</a:t>
            </a:r>
            <a:r>
              <a:rPr lang="es-MX" sz="2700" dirty="0" err="1">
                <a:latin typeface="Arial" pitchFamily="34" charset="0"/>
                <a:cs typeface="Arial" pitchFamily="34" charset="0"/>
              </a:rPr>
              <a:t>ó</a:t>
            </a:r>
            <a:r>
              <a:rPr lang="es-MX" sz="2700" dirty="0">
                <a:latin typeface="Arial" pitchFamily="34" charset="0"/>
                <a:cs typeface="Arial" pitchFamily="34" charset="0"/>
              </a:rPr>
              <a:t>𝑛 𝑑𝑒 𝑡𝑟𝑎𝑛𝑠𝑓𝑜𝑟𝑚𝑎𝑐𝑖</a:t>
            </a:r>
            <a:r>
              <a:rPr lang="es-MX" sz="2700" dirty="0" err="1">
                <a:latin typeface="Arial" pitchFamily="34" charset="0"/>
                <a:cs typeface="Arial" pitchFamily="34" charset="0"/>
              </a:rPr>
              <a:t>ó</a:t>
            </a:r>
            <a:r>
              <a:rPr lang="es-MX" sz="2700" dirty="0">
                <a:latin typeface="Arial" pitchFamily="34" charset="0"/>
                <a:cs typeface="Arial" pitchFamily="34" charset="0"/>
              </a:rPr>
              <a:t>𝑛</a:t>
            </a:r>
          </a:p>
          <a:p>
            <a:pPr marL="0" indent="0" algn="just">
              <a:buNone/>
            </a:pPr>
            <a:endParaRPr lang="es-MX" sz="2700" dirty="0" smtClean="0">
              <a:latin typeface="Arial" pitchFamily="34" charset="0"/>
              <a:cs typeface="Arial" pitchFamily="34" charset="0"/>
            </a:endParaRPr>
          </a:p>
          <a:p>
            <a:endParaRPr lang="es-MX" sz="4500" b="1" dirty="0">
              <a:latin typeface="Arial" pitchFamily="34" charset="0"/>
              <a:cs typeface="Arial" pitchFamily="34" charset="0"/>
            </a:endParaRPr>
          </a:p>
        </p:txBody>
      </p:sp>
    </p:spTree>
    <p:extLst>
      <p:ext uri="{BB962C8B-B14F-4D97-AF65-F5344CB8AC3E}">
        <p14:creationId xmlns:p14="http://schemas.microsoft.com/office/powerpoint/2010/main" val="29212378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4" name="6 Rectángulo"/>
          <p:cNvSpPr/>
          <p:nvPr/>
        </p:nvSpPr>
        <p:spPr>
          <a:xfrm>
            <a:off x="323528" y="620688"/>
            <a:ext cx="8496944" cy="1338828"/>
          </a:xfrm>
          <a:prstGeom prst="rect">
            <a:avLst/>
          </a:prstGeom>
          <a:noFill/>
          <a:extLst>
            <a:ext uri="{909E8E84-426E-40DD-AFC4-6F175D3DCCD1}">
              <a14:hiddenFill xmlns:a14="http://schemas.microsoft.com/office/drawing/2010/main">
                <a:solidFill>
                  <a:srgbClr val="FFFFFF"/>
                </a:solidFill>
              </a14:hiddenFill>
            </a:ext>
          </a:extLst>
        </p:spPr>
        <p:txBody>
          <a:bodyPr wrap="square">
            <a:spAutoFit/>
          </a:bodyPr>
          <a:lstStyle/>
          <a:p>
            <a:pPr algn="just"/>
            <a:r>
              <a:rPr lang="es-ES" sz="2700" b="1" dirty="0" smtClean="0">
                <a:latin typeface="Arial" panose="020B0604020202020204" pitchFamily="34" charset="0"/>
                <a:cs typeface="Arial" panose="020B0604020202020204" pitchFamily="34" charset="0"/>
              </a:rPr>
              <a:t>Ejemplo:</a:t>
            </a:r>
            <a:r>
              <a:rPr lang="es-ES" sz="2700" dirty="0" smtClean="0">
                <a:latin typeface="Arial" panose="020B0604020202020204" pitchFamily="34" charset="0"/>
                <a:cs typeface="Arial" panose="020B0604020202020204" pitchFamily="34" charset="0"/>
              </a:rPr>
              <a:t> </a:t>
            </a:r>
            <a:r>
              <a:rPr lang="es-ES" sz="2700" dirty="0">
                <a:solidFill>
                  <a:schemeClr val="tx1">
                    <a:lumMod val="95000"/>
                    <a:lumOff val="5000"/>
                  </a:schemeClr>
                </a:solidFill>
                <a:latin typeface="Arial" pitchFamily="34" charset="0"/>
                <a:cs typeface="Arial" pitchFamily="34" charset="0"/>
              </a:rPr>
              <a:t>Si el número de vueltas del secundario es el triple del primario, en el secundario habrá el triple de tensión.</a:t>
            </a:r>
            <a:endParaRPr lang="es-MX" sz="2700" dirty="0">
              <a:solidFill>
                <a:schemeClr val="tx1">
                  <a:lumMod val="95000"/>
                  <a:lumOff val="5000"/>
                </a:schemeClr>
              </a:solidFill>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5" name="15 CuadroTexto"/>
              <p:cNvSpPr txBox="1"/>
              <p:nvPr/>
            </p:nvSpPr>
            <p:spPr>
              <a:xfrm>
                <a:off x="323528" y="1959516"/>
                <a:ext cx="3456384" cy="3614066"/>
              </a:xfrm>
              <a:prstGeom prst="rect">
                <a:avLst/>
              </a:prstGeom>
              <a:noFill/>
            </p:spPr>
            <p:txBody>
              <a:bodyPr wrap="square" rtlCol="0">
                <a:spAutoFit/>
              </a:bodyPr>
              <a:lstStyle/>
              <a:p>
                <a:r>
                  <a:rPr lang="es-MX" sz="2400" dirty="0" smtClean="0">
                    <a:latin typeface="Arial" panose="020B0604020202020204" pitchFamily="34" charset="0"/>
                    <a:cs typeface="Arial" panose="020B0604020202020204" pitchFamily="34" charset="0"/>
                  </a:rPr>
                  <a:t>Entonces:</a:t>
                </a:r>
              </a:p>
              <a:p>
                <a:pPr/>
                <a14:m>
                  <m:oMathPara xmlns:m="http://schemas.openxmlformats.org/officeDocument/2006/math">
                    <m:oMathParaPr>
                      <m:jc m:val="centerGroup"/>
                    </m:oMathParaPr>
                    <m:oMath xmlns:m="http://schemas.openxmlformats.org/officeDocument/2006/math">
                      <m:f>
                        <m:fPr>
                          <m:ctrlPr>
                            <a:rPr lang="es-MX" sz="2400" i="1" smtClean="0">
                              <a:latin typeface="Cambria Math"/>
                            </a:rPr>
                          </m:ctrlPr>
                        </m:fPr>
                        <m:num>
                          <m:sSub>
                            <m:sSubPr>
                              <m:ctrlPr>
                                <a:rPr lang="es-MX" sz="2400" i="1" smtClean="0">
                                  <a:latin typeface="Cambria Math"/>
                                </a:rPr>
                              </m:ctrlPr>
                            </m:sSubPr>
                            <m:e>
                              <m:r>
                                <a:rPr lang="es-MX" sz="2400" b="0" i="1" smtClean="0">
                                  <a:latin typeface="Cambria Math"/>
                                </a:rPr>
                                <m:t>𝑁</m:t>
                              </m:r>
                            </m:e>
                            <m:sub>
                              <m:r>
                                <a:rPr lang="es-MX" sz="2400" b="0" i="1" smtClean="0">
                                  <a:latin typeface="Cambria Math"/>
                                </a:rPr>
                                <m:t>𝑝</m:t>
                              </m:r>
                            </m:sub>
                          </m:sSub>
                        </m:num>
                        <m:den>
                          <m:sSub>
                            <m:sSubPr>
                              <m:ctrlPr>
                                <a:rPr lang="es-MX" sz="2400" i="1" smtClean="0">
                                  <a:latin typeface="Cambria Math"/>
                                </a:rPr>
                              </m:ctrlPr>
                            </m:sSubPr>
                            <m:e>
                              <m:r>
                                <a:rPr lang="es-MX" sz="2400" b="0" i="1" smtClean="0">
                                  <a:latin typeface="Cambria Math"/>
                                </a:rPr>
                                <m:t>𝑁</m:t>
                              </m:r>
                            </m:e>
                            <m:sub>
                              <m:r>
                                <a:rPr lang="es-MX" sz="2400" b="0" i="1" smtClean="0">
                                  <a:latin typeface="Cambria Math"/>
                                </a:rPr>
                                <m:t>𝑠</m:t>
                              </m:r>
                            </m:sub>
                          </m:sSub>
                        </m:den>
                      </m:f>
                      <m:r>
                        <a:rPr lang="es-MX" sz="2400" b="0" i="1" smtClean="0">
                          <a:latin typeface="Cambria Math"/>
                        </a:rPr>
                        <m:t>=</m:t>
                      </m:r>
                      <m:f>
                        <m:fPr>
                          <m:ctrlPr>
                            <a:rPr lang="es-MX" sz="2400" b="0" i="1" smtClean="0">
                              <a:latin typeface="Cambria Math"/>
                            </a:rPr>
                          </m:ctrlPr>
                        </m:fPr>
                        <m:num>
                          <m:sSub>
                            <m:sSubPr>
                              <m:ctrlPr>
                                <a:rPr lang="es-MX" sz="2400" b="0" i="1" smtClean="0">
                                  <a:latin typeface="Cambria Math"/>
                                </a:rPr>
                              </m:ctrlPr>
                            </m:sSubPr>
                            <m:e>
                              <m:r>
                                <a:rPr lang="es-MX" sz="2400" b="0" i="1" smtClean="0">
                                  <a:latin typeface="Cambria Math"/>
                                </a:rPr>
                                <m:t>𝑉</m:t>
                              </m:r>
                            </m:e>
                            <m:sub>
                              <m:r>
                                <a:rPr lang="es-MX" sz="2400" b="0" i="1" smtClean="0">
                                  <a:latin typeface="Cambria Math"/>
                                </a:rPr>
                                <m:t>𝑝</m:t>
                              </m:r>
                            </m:sub>
                          </m:sSub>
                        </m:num>
                        <m:den>
                          <m:sSub>
                            <m:sSubPr>
                              <m:ctrlPr>
                                <a:rPr lang="es-MX" sz="2400" b="0" i="1" smtClean="0">
                                  <a:latin typeface="Cambria Math"/>
                                </a:rPr>
                              </m:ctrlPr>
                            </m:sSubPr>
                            <m:e>
                              <m:r>
                                <a:rPr lang="es-MX" sz="2400" b="0" i="1" smtClean="0">
                                  <a:latin typeface="Cambria Math"/>
                                </a:rPr>
                                <m:t>𝑉</m:t>
                              </m:r>
                            </m:e>
                            <m:sub>
                              <m:r>
                                <a:rPr lang="es-MX" sz="2400" b="0" i="1" smtClean="0">
                                  <a:latin typeface="Cambria Math"/>
                                </a:rPr>
                                <m:t>𝑠</m:t>
                              </m:r>
                            </m:sub>
                          </m:sSub>
                        </m:den>
                      </m:f>
                    </m:oMath>
                  </m:oMathPara>
                </a14:m>
                <a:endParaRPr lang="es-MX" sz="2400" dirty="0" smtClean="0">
                  <a:latin typeface="Arial" panose="020B0604020202020204" pitchFamily="34" charset="0"/>
                  <a:cs typeface="Arial" panose="020B0604020202020204" pitchFamily="34" charset="0"/>
                </a:endParaRPr>
              </a:p>
              <a:p>
                <a:endParaRPr lang="es-MX" sz="2400" dirty="0" smtClean="0">
                  <a:latin typeface="Arial" panose="020B0604020202020204" pitchFamily="34" charset="0"/>
                  <a:cs typeface="Arial" panose="020B0604020202020204" pitchFamily="34" charset="0"/>
                </a:endParaRPr>
              </a:p>
              <a:p>
                <a:pPr/>
                <a14:m>
                  <m:oMathPara xmlns:m="http://schemas.openxmlformats.org/officeDocument/2006/math">
                    <m:oMathParaPr>
                      <m:jc m:val="centerGroup"/>
                    </m:oMathParaPr>
                    <m:oMath xmlns:m="http://schemas.openxmlformats.org/officeDocument/2006/math">
                      <m:f>
                        <m:fPr>
                          <m:ctrlPr>
                            <a:rPr lang="es-MX" sz="2400" i="1" smtClean="0">
                              <a:latin typeface="Cambria Math"/>
                            </a:rPr>
                          </m:ctrlPr>
                        </m:fPr>
                        <m:num>
                          <m:r>
                            <a:rPr lang="es-MX" sz="2400" b="0" i="1" smtClean="0">
                              <a:latin typeface="Cambria Math"/>
                            </a:rPr>
                            <m:t>100</m:t>
                          </m:r>
                        </m:num>
                        <m:den>
                          <m:r>
                            <a:rPr lang="es-MX" sz="2400" b="0" i="1" smtClean="0">
                              <a:latin typeface="Cambria Math"/>
                            </a:rPr>
                            <m:t>300</m:t>
                          </m:r>
                        </m:den>
                      </m:f>
                      <m:r>
                        <a:rPr lang="es-MX" sz="2400" b="0" i="1" smtClean="0">
                          <a:latin typeface="Cambria Math"/>
                        </a:rPr>
                        <m:t>=</m:t>
                      </m:r>
                      <m:f>
                        <m:fPr>
                          <m:ctrlPr>
                            <a:rPr lang="es-MX" sz="2400" b="0" i="1" smtClean="0">
                              <a:latin typeface="Cambria Math"/>
                            </a:rPr>
                          </m:ctrlPr>
                        </m:fPr>
                        <m:num>
                          <m:r>
                            <a:rPr lang="es-MX" sz="2400" b="0" i="1" smtClean="0">
                              <a:latin typeface="Cambria Math"/>
                            </a:rPr>
                            <m:t>110 </m:t>
                          </m:r>
                          <m:r>
                            <a:rPr lang="es-MX" sz="2400" b="0" i="1" smtClean="0">
                              <a:latin typeface="Cambria Math"/>
                            </a:rPr>
                            <m:t>𝑉</m:t>
                          </m:r>
                        </m:num>
                        <m:den>
                          <m:sSub>
                            <m:sSubPr>
                              <m:ctrlPr>
                                <a:rPr lang="es-MX" sz="2400" b="0" i="1" smtClean="0">
                                  <a:latin typeface="Cambria Math"/>
                                </a:rPr>
                              </m:ctrlPr>
                            </m:sSubPr>
                            <m:e>
                              <m:r>
                                <a:rPr lang="es-MX" sz="2400" b="0" i="1" smtClean="0">
                                  <a:latin typeface="Cambria Math"/>
                                </a:rPr>
                                <m:t>𝑉</m:t>
                              </m:r>
                            </m:e>
                            <m:sub>
                              <m:r>
                                <a:rPr lang="es-MX" sz="2400" b="0" i="1" smtClean="0">
                                  <a:latin typeface="Cambria Math"/>
                                </a:rPr>
                                <m:t>𝑠</m:t>
                              </m:r>
                            </m:sub>
                          </m:sSub>
                        </m:den>
                      </m:f>
                    </m:oMath>
                  </m:oMathPara>
                </a14:m>
                <a:endParaRPr lang="es-MX" sz="2400" dirty="0" smtClean="0">
                  <a:latin typeface="Arial" panose="020B0604020202020204" pitchFamily="34" charset="0"/>
                  <a:cs typeface="Arial" panose="020B0604020202020204" pitchFamily="34" charset="0"/>
                </a:endParaRPr>
              </a:p>
              <a:p>
                <a:endParaRPr lang="es-MX" sz="2400" dirty="0">
                  <a:latin typeface="Arial" panose="020B0604020202020204" pitchFamily="34" charset="0"/>
                  <a:cs typeface="Arial" panose="020B0604020202020204" pitchFamily="34" charset="0"/>
                </a:endParaRPr>
              </a:p>
              <a:p>
                <a14:m>
                  <m:oMath xmlns:m="http://schemas.openxmlformats.org/officeDocument/2006/math">
                    <m:sSub>
                      <m:sSubPr>
                        <m:ctrlPr>
                          <a:rPr lang="es-MX" sz="2400" i="1">
                            <a:latin typeface="Cambria Math"/>
                          </a:rPr>
                        </m:ctrlPr>
                      </m:sSubPr>
                      <m:e>
                        <m:r>
                          <a:rPr lang="es-MX" sz="2400" i="1">
                            <a:latin typeface="Cambria Math"/>
                          </a:rPr>
                          <m:t>𝑉</m:t>
                        </m:r>
                      </m:e>
                      <m:sub>
                        <m:r>
                          <a:rPr lang="es-MX" sz="2400" i="1">
                            <a:latin typeface="Cambria Math"/>
                          </a:rPr>
                          <m:t>𝑠</m:t>
                        </m:r>
                      </m:sub>
                    </m:sSub>
                  </m:oMath>
                </a14:m>
                <a:r>
                  <a:rPr lang="es-MX" sz="2400" i="1" dirty="0">
                    <a:latin typeface="Arial" panose="020B0604020202020204" pitchFamily="34" charset="0"/>
                    <a:cs typeface="Arial" panose="020B0604020202020204" pitchFamily="34" charset="0"/>
                  </a:rPr>
                  <a:t>=</a:t>
                </a:r>
                <a:r>
                  <a:rPr lang="es-MX" sz="2400" i="1" dirty="0" smtClean="0">
                    <a:latin typeface="Arial" panose="020B0604020202020204" pitchFamily="34" charset="0"/>
                    <a:cs typeface="Arial" panose="020B0604020202020204" pitchFamily="34" charset="0"/>
                  </a:rPr>
                  <a:t>  </a:t>
                </a:r>
                <a14:m>
                  <m:oMath xmlns:m="http://schemas.openxmlformats.org/officeDocument/2006/math">
                    <m:f>
                      <m:fPr>
                        <m:ctrlPr>
                          <a:rPr lang="es-MX" sz="2400" i="1" dirty="0">
                            <a:latin typeface="Cambria Math"/>
                          </a:rPr>
                        </m:ctrlPr>
                      </m:fPr>
                      <m:num>
                        <m:r>
                          <a:rPr lang="es-MX" sz="2400" i="1" dirty="0">
                            <a:latin typeface="Cambria Math"/>
                          </a:rPr>
                          <m:t>300∗110 </m:t>
                        </m:r>
                        <m:r>
                          <a:rPr lang="es-MX" sz="2400" i="1" dirty="0">
                            <a:latin typeface="Cambria Math"/>
                          </a:rPr>
                          <m:t>𝑉</m:t>
                        </m:r>
                      </m:num>
                      <m:den>
                        <m:r>
                          <a:rPr lang="es-MX" sz="2400" i="1" dirty="0">
                            <a:latin typeface="Cambria Math"/>
                          </a:rPr>
                          <m:t>100</m:t>
                        </m:r>
                      </m:den>
                    </m:f>
                    <m:r>
                      <a:rPr lang="es-MX" sz="2400" i="1" dirty="0">
                        <a:latin typeface="Cambria Math"/>
                      </a:rPr>
                      <m:t>=330</m:t>
                    </m:r>
                    <m:r>
                      <a:rPr lang="es-MX" sz="2400" i="1" dirty="0">
                        <a:latin typeface="Cambria Math"/>
                      </a:rPr>
                      <m:t>𝑉</m:t>
                    </m:r>
                  </m:oMath>
                </a14:m>
                <a:endParaRPr lang="es-MX" sz="2400" i="1" dirty="0">
                  <a:latin typeface="Arial" panose="020B0604020202020204" pitchFamily="34" charset="0"/>
                  <a:cs typeface="Arial" panose="020B0604020202020204" pitchFamily="34" charset="0"/>
                </a:endParaRPr>
              </a:p>
              <a:p>
                <a:endParaRPr lang="es-MX" sz="2400" i="1" dirty="0">
                  <a:latin typeface="Arial" panose="020B0604020202020204" pitchFamily="34" charset="0"/>
                  <a:cs typeface="Arial" panose="020B0604020202020204" pitchFamily="34" charset="0"/>
                </a:endParaRPr>
              </a:p>
            </p:txBody>
          </p:sp>
        </mc:Choice>
        <mc:Fallback xmlns="">
          <p:sp>
            <p:nvSpPr>
              <p:cNvPr id="5" name="15 CuadroTexto"/>
              <p:cNvSpPr txBox="1">
                <a:spLocks noRot="1" noChangeAspect="1" noMove="1" noResize="1" noEditPoints="1" noAdjustHandles="1" noChangeArrowheads="1" noChangeShapeType="1" noTextEdit="1"/>
              </p:cNvSpPr>
              <p:nvPr/>
            </p:nvSpPr>
            <p:spPr>
              <a:xfrm>
                <a:off x="323528" y="1959516"/>
                <a:ext cx="3456384" cy="3614066"/>
              </a:xfrm>
              <a:prstGeom prst="rect">
                <a:avLst/>
              </a:prstGeom>
              <a:blipFill rotWithShape="0">
                <a:blip r:embed="rId3"/>
                <a:stretch>
                  <a:fillRect l="-2646" t="-1180"/>
                </a:stretch>
              </a:blipFill>
            </p:spPr>
            <p:txBody>
              <a:bodyPr/>
              <a:lstStyle/>
              <a:p>
                <a:r>
                  <a:rPr lang="es-MX">
                    <a:noFill/>
                  </a:rPr>
                  <a:t> </a:t>
                </a:r>
              </a:p>
            </p:txBody>
          </p:sp>
        </mc:Fallback>
      </mc:AlternateContent>
    </p:spTree>
    <p:extLst>
      <p:ext uri="{BB962C8B-B14F-4D97-AF65-F5344CB8AC3E}">
        <p14:creationId xmlns:p14="http://schemas.microsoft.com/office/powerpoint/2010/main" val="35204673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marL="0" indent="0"/>
            <a:r>
              <a:rPr lang="es-MX" b="1" dirty="0">
                <a:latin typeface="Arial" pitchFamily="34" charset="0"/>
                <a:cs typeface="Arial" pitchFamily="34" charset="0"/>
              </a:rPr>
              <a:t>Referencias</a:t>
            </a:r>
          </a:p>
        </p:txBody>
      </p:sp>
      <p:sp>
        <p:nvSpPr>
          <p:cNvPr id="6" name="Rectángulo 5"/>
          <p:cNvSpPr/>
          <p:nvPr/>
        </p:nvSpPr>
        <p:spPr>
          <a:xfrm>
            <a:off x="1115616" y="1390372"/>
            <a:ext cx="7571184" cy="2677656"/>
          </a:xfrm>
          <a:prstGeom prst="rect">
            <a:avLst/>
          </a:prstGeom>
        </p:spPr>
        <p:txBody>
          <a:bodyPr wrap="square">
            <a:spAutoFit/>
          </a:bodyPr>
          <a:lstStyle/>
          <a:p>
            <a:r>
              <a:rPr lang="es-MX" sz="2400" dirty="0">
                <a:latin typeface="Arial" panose="020B0604020202020204" pitchFamily="34" charset="0"/>
                <a:cs typeface="Arial" panose="020B0604020202020204" pitchFamily="34" charset="0"/>
              </a:rPr>
              <a:t>Young, </a:t>
            </a:r>
            <a:r>
              <a:rPr lang="es-MX" sz="2400" dirty="0" err="1">
                <a:latin typeface="Arial" panose="020B0604020202020204" pitchFamily="34" charset="0"/>
                <a:cs typeface="Arial" panose="020B0604020202020204" pitchFamily="34" charset="0"/>
              </a:rPr>
              <a:t>Freedman</a:t>
            </a:r>
            <a:r>
              <a:rPr lang="es-MX" sz="2400" dirty="0">
                <a:latin typeface="Arial" panose="020B0604020202020204" pitchFamily="34" charset="0"/>
                <a:cs typeface="Arial" panose="020B0604020202020204" pitchFamily="34" charset="0"/>
              </a:rPr>
              <a:t> (2009). Física universitaria con física moderna. Pearson</a:t>
            </a:r>
          </a:p>
          <a:p>
            <a:r>
              <a:rPr lang="es-MX" sz="2400" dirty="0" err="1">
                <a:latin typeface="Arial" panose="020B0604020202020204" pitchFamily="34" charset="0"/>
                <a:cs typeface="Arial" panose="020B0604020202020204" pitchFamily="34" charset="0"/>
              </a:rPr>
              <a:t>Mileaf</a:t>
            </a:r>
            <a:r>
              <a:rPr lang="es-MX" sz="2400" dirty="0">
                <a:latin typeface="Arial" panose="020B0604020202020204" pitchFamily="34" charset="0"/>
                <a:cs typeface="Arial" panose="020B0604020202020204" pitchFamily="34" charset="0"/>
              </a:rPr>
              <a:t>, H. (2002). </a:t>
            </a:r>
            <a:endParaRPr lang="es-MX" sz="2400" dirty="0" smtClean="0">
              <a:latin typeface="Arial" panose="020B0604020202020204" pitchFamily="34" charset="0"/>
              <a:cs typeface="Arial" panose="020B0604020202020204" pitchFamily="34" charset="0"/>
            </a:endParaRPr>
          </a:p>
          <a:p>
            <a:endParaRPr lang="es-MX" sz="2400" dirty="0">
              <a:latin typeface="Arial" panose="020B0604020202020204" pitchFamily="34" charset="0"/>
              <a:cs typeface="Arial" panose="020B0604020202020204" pitchFamily="34" charset="0"/>
            </a:endParaRPr>
          </a:p>
          <a:p>
            <a:endParaRPr lang="es-MX" sz="2400" dirty="0" smtClean="0">
              <a:latin typeface="Arial" panose="020B0604020202020204" pitchFamily="34" charset="0"/>
              <a:cs typeface="Arial" panose="020B0604020202020204" pitchFamily="34" charset="0"/>
            </a:endParaRPr>
          </a:p>
          <a:p>
            <a:r>
              <a:rPr lang="es-MX" sz="2400" dirty="0" smtClean="0">
                <a:latin typeface="Arial" panose="020B0604020202020204" pitchFamily="34" charset="0"/>
                <a:cs typeface="Arial" panose="020B0604020202020204" pitchFamily="34" charset="0"/>
              </a:rPr>
              <a:t>Electricidad </a:t>
            </a:r>
            <a:r>
              <a:rPr lang="es-MX" sz="2400" dirty="0">
                <a:latin typeface="Arial" panose="020B0604020202020204" pitchFamily="34" charset="0"/>
                <a:cs typeface="Arial" panose="020B0604020202020204" pitchFamily="34" charset="0"/>
              </a:rPr>
              <a:t>Serie 1–7. Segunda reimpresión, México, Editorial </a:t>
            </a:r>
            <a:r>
              <a:rPr lang="es-MX" sz="2400" dirty="0" err="1">
                <a:latin typeface="Arial" panose="020B0604020202020204" pitchFamily="34" charset="0"/>
                <a:cs typeface="Arial" panose="020B0604020202020204" pitchFamily="34" charset="0"/>
              </a:rPr>
              <a:t>Limusa</a:t>
            </a:r>
            <a:r>
              <a:rPr lang="es-MX" sz="24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61079465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2091</TotalTime>
  <Words>395</Words>
  <Application>Microsoft Office PowerPoint</Application>
  <PresentationFormat>Presentación en pantalla (4:3)</PresentationFormat>
  <Paragraphs>59</Paragraphs>
  <Slides>9</Slides>
  <Notes>0</Notes>
  <HiddenSlides>0</HiddenSlides>
  <MMClips>0</MMClips>
  <ScaleCrop>false</ScaleCrop>
  <HeadingPairs>
    <vt:vector size="4" baseType="variant">
      <vt:variant>
        <vt:lpstr>Tema</vt:lpstr>
      </vt:variant>
      <vt:variant>
        <vt:i4>2</vt:i4>
      </vt:variant>
      <vt:variant>
        <vt:lpstr>Títulos de diapositiva</vt:lpstr>
      </vt:variant>
      <vt:variant>
        <vt:i4>9</vt:i4>
      </vt:variant>
    </vt:vector>
  </HeadingPairs>
  <TitlesOfParts>
    <vt:vector size="11" baseType="lpstr">
      <vt:lpstr>Tema de Office</vt:lpstr>
      <vt:lpstr>1_Tema de Office</vt:lpstr>
      <vt:lpstr>Trasformadores</vt:lpstr>
      <vt:lpstr>Trasformadores</vt:lpstr>
      <vt:lpstr>Presentación de PowerPoint</vt:lpstr>
      <vt:lpstr>Presentación de PowerPoint</vt:lpstr>
      <vt:lpstr>Presentación de PowerPoint</vt:lpstr>
      <vt:lpstr>Trasformador</vt:lpstr>
      <vt:lpstr>Presentación de PowerPoint</vt:lpstr>
      <vt:lpstr>Presentación de PowerPoint</vt:lpstr>
      <vt:lpstr>Referencias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Citlali</dc:creator>
  <cp:lastModifiedBy>Ing. Rafaela</cp:lastModifiedBy>
  <cp:revision>72</cp:revision>
  <dcterms:created xsi:type="dcterms:W3CDTF">2012-12-04T21:22:09Z</dcterms:created>
  <dcterms:modified xsi:type="dcterms:W3CDTF">2015-06-23T16:39:36Z</dcterms:modified>
</cp:coreProperties>
</file>