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0" r:id="rId6"/>
    <p:sldId id="276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68" r:id="rId15"/>
    <p:sldId id="275" r:id="rId16"/>
    <p:sldId id="273" r:id="rId17"/>
    <p:sldId id="261" r:id="rId1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86" autoAdjust="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336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287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6628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1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34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143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53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32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64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750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9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6831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1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02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6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713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500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700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382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769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493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345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A01B9-89BD-4F1B-8A83-0DCC119A1F26}" type="datetimeFigureOut">
              <a:rPr lang="es-MX" smtClean="0"/>
              <a:pPr/>
              <a:t>13/06/2015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F92F4-2C5B-4A34-8D52-C3695820C8F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991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A01B9-89BD-4F1B-8A83-0DCC119A1F26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13/06/2015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F92F4-2C5B-4A34-8D52-C3695820C8F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7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772400" cy="1470025"/>
          </a:xfrm>
        </p:spPr>
        <p:txBody>
          <a:bodyPr/>
          <a:lstStyle/>
          <a:p>
            <a:r>
              <a:rPr lang="es-MX" dirty="0" smtClean="0">
                <a:latin typeface="Arial" pitchFamily="34" charset="0"/>
                <a:cs typeface="Arial" pitchFamily="34" charset="0"/>
              </a:rPr>
              <a:t>Dimensiones y unidades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Subtítulo"/>
          <p:cNvSpPr txBox="1">
            <a:spLocks noGrp="1"/>
          </p:cNvSpPr>
          <p:nvPr>
            <p:ph type="subTitle" idx="1"/>
          </p:nvPr>
        </p:nvSpPr>
        <p:spPr>
          <a:xfrm>
            <a:off x="755576" y="3717032"/>
            <a:ext cx="806489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Área Académica: </a:t>
            </a:r>
            <a:r>
              <a:rPr lang="es-MX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Licenciatura en Ingeniería Industrial</a:t>
            </a:r>
          </a:p>
          <a:p>
            <a:pPr algn="l"/>
            <a:endParaRPr lang="es-MX" sz="2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MX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Profesor(a): </a:t>
            </a:r>
            <a:r>
              <a:rPr lang="es-MX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Pérez  Sánchez </a:t>
            </a:r>
            <a:r>
              <a:rPr lang="es-MX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Blasa</a:t>
            </a:r>
            <a:endParaRPr lang="es-MX" sz="2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s-MX" sz="2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MX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Periodo: </a:t>
            </a:r>
            <a:r>
              <a:rPr lang="es-MX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Enero – Junio - 2015</a:t>
            </a:r>
            <a:endParaRPr lang="es-MX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4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683568" y="260648"/>
            <a:ext cx="7344816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500" b="1" dirty="0">
                <a:latin typeface="Arial" pitchFamily="34" charset="0"/>
                <a:cs typeface="Arial" pitchFamily="34" charset="0"/>
              </a:rPr>
              <a:t>Potencia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.  Rapidez con la que se ejecuta un trabajo dado.   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Potencia= Trabajo / Tiempo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1428666"/>
                  </p:ext>
                </p:extLst>
              </p:nvPr>
            </p:nvGraphicFramePr>
            <p:xfrm>
              <a:off x="683567" y="1340768"/>
              <a:ext cx="7200801" cy="1708341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1872209"/>
                    <a:gridCol w="2226041"/>
                    <a:gridCol w="3102551"/>
                  </a:tblGrid>
                  <a:tr h="0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Trabajo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Joules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Tiempo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Potencia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MX" sz="25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500" b="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𝐽𝑜𝑢𝑙𝑒𝑠</m:t>
                                    </m:r>
                                  </m:num>
                                  <m:den>
                                    <m:r>
                                      <a:rPr lang="es-MX" sz="2500" b="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𝑠</m:t>
                                    </m:r>
                                  </m:den>
                                </m:f>
                                <m:r>
                                  <a:rPr lang="es-MX" sz="2500" b="0" i="1" smtClean="0">
                                    <a:effectLst/>
                                    <a:latin typeface="Cambria Math"/>
                                    <a:cs typeface="Arial" pitchFamily="34" charset="0"/>
                                  </a:rPr>
                                  <m:t>=</m:t>
                                </m:r>
                                <m:r>
                                  <a:rPr lang="es-MX" sz="2500" b="0" i="1" smtClean="0">
                                    <a:effectLst/>
                                    <a:latin typeface="Cambria Math"/>
                                    <a:cs typeface="Arial" pitchFamily="34" charset="0"/>
                                  </a:rPr>
                                  <m:t>𝑤𝑎𝑡𝑡</m:t>
                                </m:r>
                              </m:oMath>
                            </m:oMathPara>
                          </a14:m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341428666"/>
                  </p:ext>
                </p:extLst>
              </p:nvPr>
            </p:nvGraphicFramePr>
            <p:xfrm>
              <a:off x="683567" y="1340768"/>
              <a:ext cx="7200801" cy="1708341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1872209"/>
                    <a:gridCol w="2226041"/>
                    <a:gridCol w="3102551"/>
                  </a:tblGrid>
                  <a:tr h="438150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Trabajo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Joules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38150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Tiempo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32041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Potencia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32024" t="-114706" r="-196" b="-73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26877"/>
              </p:ext>
            </p:extLst>
          </p:nvPr>
        </p:nvGraphicFramePr>
        <p:xfrm>
          <a:off x="683568" y="3068960"/>
          <a:ext cx="7200800" cy="175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2304256"/>
                <a:gridCol w="3024336"/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Inglés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Trabajo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Lb* pie   ó Pd *pie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Tiempo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Potencia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Lb</a:t>
                      </a:r>
                      <a:r>
                        <a:rPr lang="en-US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 </a:t>
                      </a:r>
                      <a:r>
                        <a:rPr lang="en-US" sz="25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pie/s  </a:t>
                      </a:r>
                      <a:r>
                        <a:rPr lang="en-US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ó   </a:t>
                      </a:r>
                      <a:r>
                        <a:rPr lang="en-US" sz="25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Pd</a:t>
                      </a:r>
                      <a:r>
                        <a:rPr lang="en-US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* pie/s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579335"/>
              </p:ext>
            </p:extLst>
          </p:nvPr>
        </p:nvGraphicFramePr>
        <p:xfrm>
          <a:off x="683568" y="4365104"/>
          <a:ext cx="7200800" cy="131445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51635"/>
                <a:gridCol w="2468845"/>
                <a:gridCol w="2880320"/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s-MX" sz="25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CGS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Trabajo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Ergios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Tiempo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>
                          <a:effectLst/>
                        </a:rPr>
                        <a:t>Potencia</a:t>
                      </a:r>
                      <a:endParaRPr lang="es-MX" sz="25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</a:rPr>
                        <a:t>Ergios /s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62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Proceso alternativo"/>
          <p:cNvSpPr/>
          <p:nvPr/>
        </p:nvSpPr>
        <p:spPr>
          <a:xfrm>
            <a:off x="251520" y="188640"/>
            <a:ext cx="8136904" cy="576064"/>
          </a:xfrm>
          <a:prstGeom prst="flowChartAlternateProcess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500" b="1" dirty="0" smtClean="0">
                <a:latin typeface="Arial" pitchFamily="34" charset="0"/>
                <a:cs typeface="Arial" pitchFamily="34" charset="0"/>
              </a:rPr>
              <a:t>Presión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  :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Fuerza aplicada por unidad de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área P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= F /A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002198"/>
                  </p:ext>
                </p:extLst>
              </p:nvPr>
            </p:nvGraphicFramePr>
            <p:xfrm>
              <a:off x="251520" y="1052736"/>
              <a:ext cx="7677230" cy="1577085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696604"/>
                    <a:gridCol w="2524242"/>
                    <a:gridCol w="3456384"/>
                  </a:tblGrid>
                  <a:tr h="510158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Newton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353938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Área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r>
                            <a:rPr lang="es-MX" sz="2500" baseline="30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Presión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s-MX" sz="25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𝐍𝐞𝐰𝐭𝐨𝐧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s-MX" sz="2500" i="1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𝐦</m:t>
                                      </m:r>
                                    </m:e>
                                    <m:sup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s-MX" sz="2500" smtClean="0">
                                  <a:effectLst/>
                                  <a:latin typeface="Cambria Math"/>
                                </a:rPr>
                                <m:t>=</m:t>
                              </m:r>
                              <m:r>
                                <a:rPr lang="es-MX" sz="2500" smtClean="0">
                                  <a:effectLst/>
                                  <a:latin typeface="Cambria Math"/>
                                </a:rPr>
                                <m:t>𝐏𝐚𝐬𝐜𝐚𝐥</m:t>
                              </m:r>
                            </m:oMath>
                          </a14:m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                                      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002198"/>
                  </p:ext>
                </p:extLst>
              </p:nvPr>
            </p:nvGraphicFramePr>
            <p:xfrm>
              <a:off x="251520" y="1052736"/>
              <a:ext cx="7677230" cy="1539874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696604"/>
                    <a:gridCol w="2524242"/>
                    <a:gridCol w="3456384"/>
                  </a:tblGrid>
                  <a:tr h="510158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Newton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00939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Área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r>
                            <a:rPr lang="es-MX" sz="2500" baseline="30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628777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Presión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22222" t="-156311" b="-97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8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72511602"/>
                  </p:ext>
                </p:extLst>
              </p:nvPr>
            </p:nvGraphicFramePr>
            <p:xfrm>
              <a:off x="256591" y="2708920"/>
              <a:ext cx="7704856" cy="165574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28192"/>
                    <a:gridCol w="2520280"/>
                    <a:gridCol w="3456384"/>
                  </a:tblGrid>
                  <a:tr h="480053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Inglés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    o Pd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Área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  <a:r>
                            <a:rPr lang="es-MX" sz="2500" baseline="300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r>
                            <a:rPr lang="es-MX" sz="2500" baseline="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= ft</a:t>
                          </a:r>
                          <a:r>
                            <a:rPr lang="es-MX" sz="2500" baseline="300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Presión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s-MX" sz="25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MX" sz="2500" i="1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𝐋𝐛</m:t>
                                      </m:r>
                                    </m:e>
                                    <m:sub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𝐟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s-MX" sz="2500" i="1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𝒇𝒕</m:t>
                                      </m:r>
                                    </m:e>
                                    <m:sup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8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72511602"/>
                  </p:ext>
                </p:extLst>
              </p:nvPr>
            </p:nvGraphicFramePr>
            <p:xfrm>
              <a:off x="256591" y="2708920"/>
              <a:ext cx="7704856" cy="167816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28192"/>
                    <a:gridCol w="2520280"/>
                    <a:gridCol w="3456384"/>
                  </a:tblGrid>
                  <a:tr h="480053">
                    <a:tc rowSpan="3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Inglés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    o Pd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Área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  <a:r>
                            <a:rPr lang="es-MX" sz="2500" baseline="300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r>
                            <a:rPr lang="es-MX" sz="2500" baseline="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= ft</a:t>
                          </a:r>
                          <a:r>
                            <a:rPr lang="es-MX" sz="2500" baseline="300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18058">
                    <a:tc vMerge="1"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Presión</a:t>
                          </a:r>
                          <a:endParaRPr lang="es-MX" sz="2500" b="1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22928" t="-143220" r="-17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71642"/>
              </p:ext>
            </p:extLst>
          </p:nvPr>
        </p:nvGraphicFramePr>
        <p:xfrm>
          <a:off x="251520" y="4365104"/>
          <a:ext cx="7704857" cy="13502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28193"/>
                <a:gridCol w="2520280"/>
                <a:gridCol w="3456384"/>
              </a:tblGrid>
              <a:tr h="45605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CGS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Fuerza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 smtClean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dina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05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Área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Cm</a:t>
                      </a:r>
                      <a:r>
                        <a:rPr lang="es-MX" sz="2500" baseline="30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8404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Presión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dina </a:t>
                      </a: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/ cm</a:t>
                      </a:r>
                      <a:r>
                        <a:rPr lang="es-MX" sz="2500" baseline="30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1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>
            <a:normAutofit/>
          </a:bodyPr>
          <a:lstStyle/>
          <a:p>
            <a:pPr marL="0" indent="0"/>
            <a:r>
              <a:rPr lang="es-MX" sz="2500" b="1" dirty="0" smtClean="0">
                <a:latin typeface="Arial" pitchFamily="34" charset="0"/>
                <a:cs typeface="Arial" pitchFamily="34" charset="0"/>
              </a:rPr>
              <a:t>A continuación se muestran los principales prefijos usados en el SI</a:t>
            </a:r>
            <a:endParaRPr lang="es-MX" sz="25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9194"/>
              </p:ext>
            </p:extLst>
          </p:nvPr>
        </p:nvGraphicFramePr>
        <p:xfrm>
          <a:off x="395536" y="1124744"/>
          <a:ext cx="7632848" cy="4221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1944216"/>
                <a:gridCol w="2592288"/>
              </a:tblGrid>
              <a:tr h="603001"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Forma exponencial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kern="1200" dirty="0" smtClean="0">
                          <a:latin typeface="Arial" pitchFamily="34" charset="0"/>
                          <a:cs typeface="Arial" pitchFamily="34" charset="0"/>
                        </a:rPr>
                        <a:t>Prefijo</a:t>
                      </a:r>
                      <a:endParaRPr lang="es-MX" sz="2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2500" kern="1200" dirty="0" smtClean="0">
                          <a:latin typeface="Arial" pitchFamily="34" charset="0"/>
                          <a:cs typeface="Arial" pitchFamily="34" charset="0"/>
                        </a:rPr>
                        <a:t>Símbolo</a:t>
                      </a:r>
                      <a:endParaRPr lang="es-MX" sz="2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err="1" smtClean="0">
                          <a:latin typeface="Arial" pitchFamily="34" charset="0"/>
                          <a:cs typeface="Arial" pitchFamily="34" charset="0"/>
                        </a:rPr>
                        <a:t>exa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2500" dirty="0" smtClean="0"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peta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500" dirty="0" smtClean="0">
                          <a:latin typeface="Arial" pitchFamily="34" charset="0"/>
                          <a:cs typeface="Arial" pitchFamily="34" charset="0"/>
                        </a:rPr>
                        <a:t>Π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 Tera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giga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8 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mega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30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kilo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44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67108"/>
              </p:ext>
            </p:extLst>
          </p:nvPr>
        </p:nvGraphicFramePr>
        <p:xfrm>
          <a:off x="467544" y="548680"/>
          <a:ext cx="7200800" cy="4995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  <a:gridCol w="1872208"/>
                <a:gridCol w="2016224"/>
              </a:tblGrid>
              <a:tr h="572728"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Forma exponencial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Prefijo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Símbolo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131">
                <a:tc>
                  <a:txBody>
                    <a:bodyPr/>
                    <a:lstStyle/>
                    <a:p>
                      <a:pPr algn="ctr"/>
                      <a:r>
                        <a:rPr lang="es-MX" sz="2500" baseline="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-2</a:t>
                      </a:r>
                      <a:r>
                        <a:rPr lang="es-MX" sz="2500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err="1" smtClean="0">
                          <a:latin typeface="Arial" pitchFamily="34" charset="0"/>
                          <a:cs typeface="Arial" pitchFamily="34" charset="0"/>
                        </a:rPr>
                        <a:t>centi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s-MX" sz="2500" baseline="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baseline="30000" dirty="0" smtClean="0">
                          <a:latin typeface="Arial" pitchFamily="34" charset="0"/>
                          <a:cs typeface="Arial" pitchFamily="34" charset="0"/>
                        </a:rPr>
                        <a:t>-3</a:t>
                      </a:r>
                      <a:r>
                        <a:rPr lang="es-MX" sz="2500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mili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( 10</a:t>
                      </a:r>
                      <a:r>
                        <a:rPr lang="es-MX" sz="2500" kern="1200" baseline="30000" dirty="0" smtClean="0">
                          <a:latin typeface="Arial" pitchFamily="34" charset="0"/>
                          <a:cs typeface="Arial" pitchFamily="34" charset="0"/>
                        </a:rPr>
                        <a:t>-6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micro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500" dirty="0" smtClean="0">
                          <a:latin typeface="Arial" pitchFamily="34" charset="0"/>
                          <a:cs typeface="Arial" pitchFamily="34" charset="0"/>
                        </a:rPr>
                        <a:t>μ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652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 (10</a:t>
                      </a:r>
                      <a:r>
                        <a:rPr lang="es-MX" sz="2500" kern="1200" baseline="30000" dirty="0" smtClean="0">
                          <a:latin typeface="Arial" pitchFamily="34" charset="0"/>
                          <a:cs typeface="Arial" pitchFamily="34" charset="0"/>
                        </a:rPr>
                        <a:t>-9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nano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652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kern="1200" baseline="30000" dirty="0" smtClean="0">
                          <a:latin typeface="Arial" pitchFamily="34" charset="0"/>
                          <a:cs typeface="Arial" pitchFamily="34" charset="0"/>
                        </a:rPr>
                        <a:t>-12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pico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27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kern="1200" baseline="30000" dirty="0" smtClean="0">
                          <a:latin typeface="Arial" pitchFamily="34" charset="0"/>
                          <a:cs typeface="Arial" pitchFamily="34" charset="0"/>
                        </a:rPr>
                        <a:t>-15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err="1" smtClean="0">
                          <a:latin typeface="Arial" pitchFamily="34" charset="0"/>
                          <a:cs typeface="Arial" pitchFamily="34" charset="0"/>
                        </a:rPr>
                        <a:t>femto</a:t>
                      </a:r>
                      <a:endParaRPr lang="es-MX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26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(10</a:t>
                      </a:r>
                      <a:r>
                        <a:rPr lang="es-MX" sz="2500" kern="1200" baseline="30000" dirty="0" smtClean="0">
                          <a:latin typeface="Arial" pitchFamily="34" charset="0"/>
                          <a:cs typeface="Arial" pitchFamily="34" charset="0"/>
                        </a:rPr>
                        <a:t>-18</a:t>
                      </a:r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500" dirty="0" err="1" smtClean="0">
                          <a:latin typeface="Arial" pitchFamily="34" charset="0"/>
                          <a:cs typeface="Arial" pitchFamily="34" charset="0"/>
                        </a:rPr>
                        <a:t>atto</a:t>
                      </a:r>
                      <a:endParaRPr lang="es-MX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50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s-MX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9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48072"/>
          </a:xfrm>
        </p:spPr>
        <p:txBody>
          <a:bodyPr>
            <a:normAutofit/>
          </a:bodyPr>
          <a:lstStyle/>
          <a:p>
            <a:pPr marL="0" indent="0"/>
            <a:r>
              <a:rPr lang="es-MX" sz="2500" b="1" dirty="0" smtClean="0">
                <a:latin typeface="Arial" pitchFamily="34" charset="0"/>
                <a:cs typeface="Arial" pitchFamily="34" charset="0"/>
              </a:rPr>
              <a:t>Unidades que no pertenecen al SI</a:t>
            </a:r>
            <a:endParaRPr lang="es-MX" sz="25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4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2594619"/>
                  </p:ext>
                </p:extLst>
              </p:nvPr>
            </p:nvGraphicFramePr>
            <p:xfrm>
              <a:off x="323528" y="1124744"/>
              <a:ext cx="8064895" cy="4179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2248"/>
                    <a:gridCol w="1656184"/>
                    <a:gridCol w="1512168"/>
                    <a:gridCol w="2664295"/>
                  </a:tblGrid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Magnitud 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Nombre 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Símbolo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Definición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micra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500" dirty="0" smtClean="0">
                              <a:latin typeface="Arial" pitchFamily="34" charset="0"/>
                              <a:cs typeface="Arial" pitchFamily="34" charset="0"/>
                            </a:rPr>
                            <a:t>μ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´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-6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 m = 1</a:t>
                          </a:r>
                          <a:r>
                            <a:rPr lang="el-GR" sz="2500" dirty="0" smtClean="0">
                              <a:latin typeface="Arial" pitchFamily="34" charset="0"/>
                              <a:cs typeface="Arial" pitchFamily="34" charset="0"/>
                            </a:rPr>
                            <a:t>μ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angstrom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MX" sz="250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Å</m:t>
                                </m:r>
                              </m:oMath>
                            </m:oMathPara>
                          </a14:m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-10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 = 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baseline="300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Volumen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litro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-3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 = dm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dina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dyn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-5 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Energía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ergio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erg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-7 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J</a:t>
                          </a:r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Viscosidad dinámica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poise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p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kg 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</a:p>
                        <a:p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2821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Concentración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molar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mol dm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-3</a:t>
                          </a:r>
                          <a:endParaRPr lang="es-MX" sz="25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4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2594619"/>
                  </p:ext>
                </p:extLst>
              </p:nvPr>
            </p:nvGraphicFramePr>
            <p:xfrm>
              <a:off x="323528" y="1124744"/>
              <a:ext cx="8064895" cy="4179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2248"/>
                    <a:gridCol w="1656184"/>
                    <a:gridCol w="1512168"/>
                    <a:gridCol w="2664295"/>
                  </a:tblGrid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Magnitud 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Nombre 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Símbolo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Definición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micra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500" dirty="0" smtClean="0">
                              <a:latin typeface="Arial" pitchFamily="34" charset="0"/>
                              <a:cs typeface="Arial" pitchFamily="34" charset="0"/>
                            </a:rPr>
                            <a:t>μ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´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-6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 m = 1</a:t>
                          </a:r>
                          <a:r>
                            <a:rPr lang="el-GR" sz="2500" dirty="0" smtClean="0">
                              <a:latin typeface="Arial" pitchFamily="34" charset="0"/>
                              <a:cs typeface="Arial" pitchFamily="34" charset="0"/>
                            </a:rPr>
                            <a:t>μ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91427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angstrom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57258" t="-202500" r="-176613" b="-59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-10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 = 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baseline="300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Volumen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litro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L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-3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 = dm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</a:p>
                      </a:txBody>
                      <a:tcPr/>
                    </a:tc>
                  </a:tr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dina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dyn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-5 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Energía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ergio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erg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-7 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J</a:t>
                          </a:r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853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Viscosidad dinámica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poise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p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kg 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-1</a:t>
                          </a:r>
                        </a:p>
                        <a:p>
                          <a:endParaRPr lang="es-MX" sz="2500" baseline="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72440"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Concentración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molar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sz="2500" dirty="0" smtClean="0"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endParaRPr lang="es-MX" sz="25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sz="2500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mol dm</a:t>
                          </a:r>
                          <a:r>
                            <a:rPr lang="es-MX" sz="25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-3</a:t>
                          </a:r>
                          <a:endParaRPr lang="es-MX" sz="25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8354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Proceso alternativo"/>
          <p:cNvSpPr/>
          <p:nvPr/>
        </p:nvSpPr>
        <p:spPr>
          <a:xfrm>
            <a:off x="755576" y="404664"/>
            <a:ext cx="4680520" cy="792088"/>
          </a:xfrm>
          <a:prstGeom prst="flowChartAlternateProcess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500" dirty="0" smtClean="0">
                <a:latin typeface="Arial" pitchFamily="34" charset="0"/>
                <a:cs typeface="Arial" pitchFamily="34" charset="0"/>
              </a:rPr>
              <a:t>Escala relativa de temperatura:</a:t>
            </a:r>
            <a:endParaRPr lang="es-MX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62230" y="1772816"/>
            <a:ext cx="3528392" cy="25032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= 1.8 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+ 32</a:t>
            </a:r>
          </a:p>
          <a:p>
            <a:endParaRPr lang="es-MX" sz="3000" baseline="-25000" dirty="0">
              <a:latin typeface="Arial" pitchFamily="34" charset="0"/>
              <a:cs typeface="Arial" pitchFamily="34" charset="0"/>
            </a:endParaRPr>
          </a:p>
          <a:p>
            <a:r>
              <a:rPr lang="es-MX" sz="30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=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>
                <a:latin typeface="Arial" pitchFamily="34" charset="0"/>
                <a:cs typeface="Arial" pitchFamily="34" charset="0"/>
              </a:rPr>
              <a:t>c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+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273.15</a:t>
            </a:r>
          </a:p>
          <a:p>
            <a:endParaRPr lang="es-MX" sz="3000" dirty="0">
              <a:latin typeface="Arial" pitchFamily="34" charset="0"/>
              <a:cs typeface="Arial" pitchFamily="34" charset="0"/>
            </a:endParaRPr>
          </a:p>
          <a:p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= 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F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+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459.67</a:t>
            </a:r>
          </a:p>
          <a:p>
            <a:endParaRPr lang="es-MX" sz="25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738694" y="1772816"/>
            <a:ext cx="3240360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= 1.8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>
                <a:latin typeface="Arial" pitchFamily="34" charset="0"/>
                <a:cs typeface="Arial" pitchFamily="34" charset="0"/>
              </a:rPr>
              <a:t>F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32</a:t>
            </a:r>
          </a:p>
          <a:p>
            <a:endParaRPr lang="es-MX" sz="3000" baseline="-25000" dirty="0">
              <a:latin typeface="Arial" pitchFamily="34" charset="0"/>
              <a:cs typeface="Arial" pitchFamily="34" charset="0"/>
            </a:endParaRPr>
          </a:p>
          <a:p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= 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273.15</a:t>
            </a:r>
          </a:p>
          <a:p>
            <a:endParaRPr lang="es-MX" sz="3000" dirty="0">
              <a:latin typeface="Arial" pitchFamily="34" charset="0"/>
              <a:cs typeface="Arial" pitchFamily="34" charset="0"/>
            </a:endParaRPr>
          </a:p>
          <a:p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000" dirty="0">
                <a:latin typeface="Arial" pitchFamily="34" charset="0"/>
                <a:cs typeface="Arial" pitchFamily="34" charset="0"/>
              </a:rPr>
              <a:t>= 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s-MX" sz="3000" baseline="-25000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s-MX" sz="3000" dirty="0" smtClean="0">
                <a:latin typeface="Arial" pitchFamily="34" charset="0"/>
                <a:cs typeface="Arial" pitchFamily="34" charset="0"/>
              </a:rPr>
              <a:t>- 459.67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62230" y="4581128"/>
            <a:ext cx="39328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es-MX" sz="2500" dirty="0" err="1" smtClean="0">
                <a:latin typeface="Arial" pitchFamily="34" charset="0"/>
                <a:cs typeface="Arial" pitchFamily="34" charset="0"/>
              </a:rPr>
              <a:t>abs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=  P mano  +  P atm</a:t>
            </a:r>
            <a:endParaRPr lang="es-MX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60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s-MX" b="1" dirty="0">
                <a:latin typeface="Arial" pitchFamily="34" charset="0"/>
                <a:cs typeface="Arial" pitchFamily="34" charset="0"/>
              </a:rPr>
              <a:t>Referencias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/>
          </a:bodyPr>
          <a:lstStyle/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500" dirty="0" err="1" smtClean="0">
                <a:latin typeface="Arial" pitchFamily="34" charset="0"/>
                <a:cs typeface="Arial" pitchFamily="34" charset="0"/>
              </a:rPr>
              <a:t>Monsalvo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V. R., Romero S. Ma. del R., Miranda P. </a:t>
            </a:r>
            <a:r>
              <a:rPr lang="es-MX" sz="2500" dirty="0" err="1" smtClean="0">
                <a:latin typeface="Arial" pitchFamily="34" charset="0"/>
                <a:cs typeface="Arial" pitchFamily="34" charset="0"/>
              </a:rPr>
              <a:t>Ma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G. &amp; Muñoz P. G. (2009), </a:t>
            </a:r>
            <a:r>
              <a:rPr lang="es-MX" sz="2500" i="1" dirty="0" smtClean="0">
                <a:latin typeface="Arial" pitchFamily="34" charset="0"/>
                <a:cs typeface="Arial" pitchFamily="34" charset="0"/>
              </a:rPr>
              <a:t>Balance de materia y energía,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México:  PATRIA S.A. DE C.V. </a:t>
            </a:r>
          </a:p>
          <a:p>
            <a:pPr algn="just"/>
            <a:endParaRPr lang="es-MX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500" dirty="0" smtClean="0">
                <a:latin typeface="Arial" pitchFamily="34" charset="0"/>
                <a:cs typeface="Arial" pitchFamily="34" charset="0"/>
              </a:rPr>
              <a:t>Potter M. C. &amp; Scott E. P. (2006),</a:t>
            </a:r>
            <a:r>
              <a:rPr lang="es-MX" sz="2500" i="1" dirty="0" smtClean="0">
                <a:latin typeface="Arial" pitchFamily="34" charset="0"/>
                <a:cs typeface="Arial" pitchFamily="34" charset="0"/>
              </a:rPr>
              <a:t> Termodinámica,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México: THOMPSON S.A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.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 de C.V.</a:t>
            </a:r>
            <a:endParaRPr lang="es-MX" sz="25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9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Dimensiones y unidades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700" b="1" dirty="0" smtClean="0">
                <a:latin typeface="Arial" pitchFamily="34" charset="0"/>
                <a:cs typeface="Arial" pitchFamily="34" charset="0"/>
              </a:rPr>
              <a:t>Resumen</a:t>
            </a:r>
          </a:p>
          <a:p>
            <a:pPr marL="0" indent="0" algn="ctr">
              <a:buNone/>
            </a:pPr>
            <a:endParaRPr lang="es-MX" sz="27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700" dirty="0">
                <a:latin typeface="Arial" pitchFamily="34" charset="0"/>
                <a:cs typeface="Arial" pitchFamily="34" charset="0"/>
              </a:rPr>
              <a:t>Las dimensiones son  conceptos básicos de medición, como longitud, tiempo, masa, temperatura, entre </a:t>
            </a:r>
            <a:r>
              <a:rPr lang="es-MX" sz="2700" dirty="0" smtClean="0">
                <a:latin typeface="Arial" pitchFamily="34" charset="0"/>
                <a:cs typeface="Arial" pitchFamily="34" charset="0"/>
              </a:rPr>
              <a:t>otros, las </a:t>
            </a:r>
            <a:r>
              <a:rPr lang="es-MX" sz="2700" dirty="0">
                <a:latin typeface="Arial" pitchFamily="34" charset="0"/>
                <a:cs typeface="Arial" pitchFamily="34" charset="0"/>
              </a:rPr>
              <a:t>unidades son la forma de expresar las dimensiones, como pies o centímetros para la longitud</a:t>
            </a:r>
            <a:r>
              <a:rPr lang="es-MX" sz="27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MX" sz="2700" dirty="0">
                <a:latin typeface="Arial" pitchFamily="34" charset="0"/>
                <a:cs typeface="Arial" pitchFamily="34" charset="0"/>
              </a:rPr>
              <a:t>horas o segundos para el tiempo. </a:t>
            </a: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7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Dimensions</a:t>
            </a:r>
            <a:r>
              <a:rPr lang="es-MX" dirty="0"/>
              <a:t> and </a:t>
            </a:r>
            <a:r>
              <a:rPr lang="es-MX" dirty="0" err="1"/>
              <a:t>units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s-MX" sz="3500" b="1" dirty="0" err="1">
                <a:latin typeface="Arial" pitchFamily="34" charset="0"/>
                <a:cs typeface="Arial" pitchFamily="34" charset="0"/>
              </a:rPr>
              <a:t>Abstract</a:t>
            </a:r>
            <a:endParaRPr lang="es-MX" sz="3500" b="1" dirty="0">
              <a:latin typeface="Arial" pitchFamily="34" charset="0"/>
              <a:cs typeface="Arial" pitchFamily="34" charset="0"/>
            </a:endParaRP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The dimensions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are basic measurement concepts, </a:t>
            </a:r>
            <a:r>
              <a:rPr lang="en-US" dirty="0">
                <a:latin typeface="Arial" pitchFamily="34" charset="0"/>
                <a:cs typeface="Arial" pitchFamily="34" charset="0"/>
              </a:rPr>
              <a:t>such as length, time, mass, temperature, among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others. The </a:t>
            </a:r>
            <a:r>
              <a:rPr lang="en-US" dirty="0">
                <a:latin typeface="Arial" pitchFamily="34" charset="0"/>
                <a:cs typeface="Arial" pitchFamily="34" charset="0"/>
              </a:rPr>
              <a:t>units are the way to express the dimensions, such as feet or centimeters for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length;  hours </a:t>
            </a:r>
            <a:r>
              <a:rPr lang="en-US" dirty="0">
                <a:latin typeface="Arial" pitchFamily="34" charset="0"/>
                <a:cs typeface="Arial" pitchFamily="34" charset="0"/>
              </a:rPr>
              <a:t>or seconds for time.</a:t>
            </a:r>
            <a:endParaRPr lang="es-MX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MX" b="1" dirty="0" err="1">
                <a:latin typeface="Arial" pitchFamily="34" charset="0"/>
                <a:cs typeface="Arial" pitchFamily="34" charset="0"/>
              </a:rPr>
              <a:t>Keywords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mass, length, </a:t>
            </a:r>
            <a:r>
              <a:rPr lang="en-US" dirty="0">
                <a:latin typeface="Arial" pitchFamily="34" charset="0"/>
                <a:cs typeface="Arial" pitchFamily="34" charset="0"/>
              </a:rPr>
              <a:t>time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166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0324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500" dirty="0" smtClean="0">
                <a:latin typeface="Arial" pitchFamily="34" charset="0"/>
                <a:cs typeface="Arial" pitchFamily="34" charset="0"/>
              </a:rPr>
              <a:t>Cuando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queremos referirnos con sentido sobre cualquier medida física normalmente recurrimos a los siguientes conceptos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s-MX" sz="25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500" dirty="0" smtClean="0">
                <a:latin typeface="Arial" pitchFamily="34" charset="0"/>
                <a:cs typeface="Arial" pitchFamily="34" charset="0"/>
              </a:rPr>
              <a:t>Primero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notemos que para describir un objeto o las variables que rigen un fenómeno dado general lo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dimensionamos.</a:t>
            </a: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Proceso alternativo"/>
          <p:cNvSpPr/>
          <p:nvPr/>
        </p:nvSpPr>
        <p:spPr>
          <a:xfrm>
            <a:off x="1547664" y="332656"/>
            <a:ext cx="6480720" cy="7200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r>
              <a:rPr lang="es-MX" sz="4400" b="1" dirty="0" smtClean="0">
                <a:latin typeface="Arial" pitchFamily="34" charset="0"/>
                <a:cs typeface="Arial" pitchFamily="34" charset="0"/>
              </a:rPr>
              <a:t>Definición </a:t>
            </a:r>
            <a:r>
              <a:rPr lang="es-MX" sz="4400" b="1" dirty="0">
                <a:latin typeface="Arial" pitchFamily="34" charset="0"/>
                <a:cs typeface="Arial" pitchFamily="34" charset="0"/>
              </a:rPr>
              <a:t>de Unidades</a:t>
            </a:r>
            <a:r>
              <a:rPr lang="es-MX" dirty="0"/>
              <a:t/>
            </a:r>
            <a:br>
              <a:rPr lang="es-MX" dirty="0"/>
            </a:br>
            <a:endParaRPr lang="es-MX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54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800" dirty="0" smtClean="0"/>
              <a:t>Ejemplo </a:t>
            </a:r>
            <a:r>
              <a:rPr lang="es-MX" sz="2800" dirty="0"/>
              <a:t>de dimensiones: Longitud, masa, </a:t>
            </a:r>
            <a:r>
              <a:rPr lang="es-MX" sz="2800" dirty="0" smtClean="0"/>
              <a:t>tiempo, corriente eléctrica, temperatura, cantidades de sustancias  e  intensidad de la luz, </a:t>
            </a:r>
            <a:r>
              <a:rPr lang="es-MX" sz="2800" dirty="0"/>
              <a:t>estas </a:t>
            </a:r>
            <a:r>
              <a:rPr lang="es-MX" sz="2800" dirty="0" smtClean="0"/>
              <a:t>dimensiones </a:t>
            </a:r>
            <a:r>
              <a:rPr lang="es-MX" sz="2800" dirty="0"/>
              <a:t>reciben el nombre de </a:t>
            </a:r>
            <a:r>
              <a:rPr lang="es-MX" sz="2800" b="1" i="1" dirty="0"/>
              <a:t>Dimensiones </a:t>
            </a:r>
            <a:r>
              <a:rPr lang="es-MX" sz="2800" b="1" i="1" dirty="0" smtClean="0"/>
              <a:t>Fundamentales.</a:t>
            </a:r>
          </a:p>
          <a:p>
            <a:pPr marL="0" indent="0" algn="just">
              <a:buNone/>
            </a:pPr>
            <a:endParaRPr lang="es-MX" sz="2800" b="1" i="1" dirty="0" smtClean="0"/>
          </a:p>
          <a:p>
            <a:pPr marL="0" indent="0" algn="just">
              <a:buNone/>
            </a:pPr>
            <a:r>
              <a:rPr lang="es-MX" sz="2500" dirty="0">
                <a:latin typeface="Arial" pitchFamily="34" charset="0"/>
                <a:cs typeface="Arial" pitchFamily="34" charset="0"/>
              </a:rPr>
              <a:t>Existen además otras dimensiones llamadas dimensiones complementarias cuya característica es que están regidas en términos de las unidades dimensiones fundamentales</a:t>
            </a:r>
            <a:endParaRPr lang="es-MX" sz="2500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1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500" dirty="0" smtClean="0">
                <a:latin typeface="Arial" pitchFamily="34" charset="0"/>
                <a:cs typeface="Arial" pitchFamily="34" charset="0"/>
              </a:rPr>
              <a:t>.</a:t>
            </a:r>
            <a:endParaRPr lang="es-MX" sz="25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MX" sz="25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800" dirty="0"/>
              <a:t>Ejemplo: Presión, trabajo, energía, fuerza, </a:t>
            </a:r>
            <a:r>
              <a:rPr lang="es-MX" sz="2800" dirty="0" smtClean="0"/>
              <a:t>entre otros</a:t>
            </a:r>
          </a:p>
          <a:p>
            <a:pPr marL="0" indent="0" algn="just">
              <a:buNone/>
            </a:pPr>
            <a:endParaRPr lang="es-MX" sz="2800" dirty="0"/>
          </a:p>
          <a:p>
            <a:pPr marL="0" indent="0" algn="just">
              <a:buNone/>
            </a:pPr>
            <a:r>
              <a:rPr lang="es-MX" sz="2500" dirty="0">
                <a:latin typeface="Arial" pitchFamily="34" charset="0"/>
                <a:cs typeface="Arial" pitchFamily="34" charset="0"/>
              </a:rPr>
              <a:t>Para asignarle magnitud a una dimensión solo tenemos que mencionar el valor numérico encontrado para esta, por lo que es necesario asignar una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500" b="1" dirty="0">
                <a:latin typeface="Arial" pitchFamily="34" charset="0"/>
                <a:cs typeface="Arial" pitchFamily="34" charset="0"/>
              </a:rPr>
              <a:t>Unidad de Medición.</a:t>
            </a:r>
            <a:endParaRPr lang="es-MX" sz="2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s-MX" sz="2800" dirty="0"/>
          </a:p>
          <a:p>
            <a:endParaRPr lang="es-MX" sz="2800" dirty="0"/>
          </a:p>
          <a:p>
            <a:pPr marL="0" indent="0" algn="just">
              <a:buNone/>
            </a:pPr>
            <a:endParaRPr lang="es-MX" sz="2500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500" dirty="0" smtClean="0">
                <a:latin typeface="Arial" pitchFamily="34" charset="0"/>
                <a:cs typeface="Arial" pitchFamily="34" charset="0"/>
              </a:rPr>
              <a:t>Por tanto dimensión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es una propiedad física que adquiere sentido mediante una unidad determinada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s-MX" sz="25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500" dirty="0">
                <a:latin typeface="Arial" pitchFamily="34" charset="0"/>
                <a:cs typeface="Arial" pitchFamily="34" charset="0"/>
              </a:rPr>
              <a:t>Existen tres unidades básicas empleadas en la ciencia y en la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ingeniería</a:t>
            </a:r>
          </a:p>
          <a:p>
            <a:pPr marL="0" indent="0" algn="just">
              <a:buNone/>
            </a:pPr>
            <a:endParaRPr lang="es-MX" sz="25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MX" sz="2500" dirty="0">
                <a:latin typeface="Arial" pitchFamily="34" charset="0"/>
                <a:cs typeface="Arial" pitchFamily="34" charset="0"/>
              </a:rPr>
              <a:t>Sistema Internacional   (SI )</a:t>
            </a:r>
          </a:p>
          <a:p>
            <a:pPr lvl="0" algn="just"/>
            <a:r>
              <a:rPr lang="es-MX" sz="2500" dirty="0">
                <a:latin typeface="Arial" pitchFamily="34" charset="0"/>
                <a:cs typeface="Arial" pitchFamily="34" charset="0"/>
              </a:rPr>
              <a:t>Sistema Ingles </a:t>
            </a:r>
          </a:p>
          <a:p>
            <a:pPr lvl="0" algn="just"/>
            <a:r>
              <a:rPr lang="es-MX" sz="2500" dirty="0">
                <a:latin typeface="Arial" pitchFamily="34" charset="0"/>
                <a:cs typeface="Arial" pitchFamily="34" charset="0"/>
              </a:rPr>
              <a:t>Sistema métrico</a:t>
            </a: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73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b="1" dirty="0">
              <a:latin typeface="Arial" pitchFamily="34" charset="0"/>
              <a:cs typeface="Arial" pitchFamily="34" charset="0"/>
            </a:endParaRPr>
          </a:p>
          <a:p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634082"/>
          </a:xfrm>
        </p:spPr>
        <p:txBody>
          <a:bodyPr>
            <a:normAutofit fontScale="90000"/>
          </a:bodyPr>
          <a:lstStyle/>
          <a:p>
            <a:pPr algn="l"/>
            <a:r>
              <a:rPr lang="es-MX" sz="2800" dirty="0">
                <a:latin typeface="Arial" pitchFamily="34" charset="0"/>
                <a:cs typeface="Arial" pitchFamily="34" charset="0"/>
              </a:rPr>
              <a:t/>
            </a:r>
            <a:br>
              <a:rPr lang="es-MX" sz="2800" dirty="0">
                <a:latin typeface="Arial" pitchFamily="34" charset="0"/>
                <a:cs typeface="Arial" pitchFamily="34" charset="0"/>
              </a:rPr>
            </a:br>
            <a:r>
              <a:rPr lang="es-MX" sz="2800" dirty="0" smtClean="0">
                <a:latin typeface="Arial" pitchFamily="34" charset="0"/>
                <a:cs typeface="Arial" pitchFamily="34" charset="0"/>
              </a:rPr>
              <a:t>Unidades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que presentan las dimensiones en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los sistemas 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4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2155227"/>
                  </p:ext>
                </p:extLst>
              </p:nvPr>
            </p:nvGraphicFramePr>
            <p:xfrm>
              <a:off x="395536" y="980724"/>
              <a:ext cx="8280921" cy="4540718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512168"/>
                    <a:gridCol w="936104"/>
                    <a:gridCol w="1080120"/>
                    <a:gridCol w="864096"/>
                    <a:gridCol w="1733036"/>
                    <a:gridCol w="2155397"/>
                  </a:tblGrid>
                  <a:tr h="11662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Dimensión/sistema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Masa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Tiempo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gc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93647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Kg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MX" sz="25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𝐾𝑔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.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s-MX" sz="25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s-MX" sz="2500" smtClean="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s-MX" sz="2500" smtClean="0">
                                    <a:effectLst/>
                                    <a:latin typeface="Cambria Math"/>
                                  </a:rPr>
                                  <m:t>N</m:t>
                                </m:r>
                              </m:oMath>
                            </m:oMathPara>
                          </a14:m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MX" sz="2500" smtClean="0">
                                    <a:effectLst/>
                                    <a:latin typeface="Cambria Math"/>
                                  </a:rPr>
                                  <m:t>1</m:t>
                                </m:r>
                                <m:f>
                                  <m:fPr>
                                    <m:ctrlPr>
                                      <a:rPr lang="es-MX" sz="25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𝐾𝑔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.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𝑚</m:t>
                                    </m:r>
                                  </m:num>
                                  <m:den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𝑁</m:t>
                                    </m:r>
                                    <m:sSup>
                                      <m:sSupPr>
                                        <m:ctrlPr>
                                          <a:rPr lang="es-MX" sz="25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4577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Inglés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Pondar</a:t>
                          </a: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= </a:t>
                          </a: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Pd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MX" sz="25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32.174 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𝐿𝑏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.</m:t>
                                    </m:r>
                                    <m:r>
                                      <a:rPr lang="es-MX" sz="2500" smtClean="0">
                                        <a:effectLst/>
                                        <a:latin typeface="Cambria Math"/>
                                      </a:rPr>
                                      <m:t>𝐹𝑡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s-MX" sz="25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𝐿𝑏</m:t>
                                        </m:r>
                                      </m:e>
                                      <m:sub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𝑓</m:t>
                                        </m:r>
                                      </m:sub>
                                    </m:sSub>
                                    <m:sSup>
                                      <m:sSupPr>
                                        <m:ctrlPr>
                                          <a:rPr lang="es-MX" sz="25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319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CGS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gr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cm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s-MX" sz="25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. </m:t>
                                  </m:r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𝑐𝑚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s-MX" sz="2500" i="1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= Dina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s-MX" sz="2500" smtClean="0">
                                  <a:effectLst/>
                                  <a:latin typeface="Cambria Math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es-MX" sz="2500" i="1" smtClean="0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. </m:t>
                                  </m:r>
                                  <m:r>
                                    <a:rPr lang="es-MX" sz="2500" smtClean="0">
                                      <a:effectLst/>
                                      <a:latin typeface="Cambria Math"/>
                                    </a:rPr>
                                    <m:t>𝑐𝑚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s-MX" sz="2500" i="1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s-MX" sz="2500" smtClean="0">
                                          <a:effectLst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= Dina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4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2155227"/>
                  </p:ext>
                </p:extLst>
              </p:nvPr>
            </p:nvGraphicFramePr>
            <p:xfrm>
              <a:off x="395536" y="980724"/>
              <a:ext cx="8280921" cy="4540718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512168"/>
                    <a:gridCol w="936104"/>
                    <a:gridCol w="1080120"/>
                    <a:gridCol w="864096"/>
                    <a:gridCol w="1733036"/>
                    <a:gridCol w="2155397"/>
                  </a:tblGrid>
                  <a:tr h="13144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Dimensión/sistema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Masa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Longitud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Tiempo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Fuerza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gc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93647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SI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Kg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m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52982" t="-149020" r="-124211" b="-245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84986" t="-149020" r="-283" b="-245752"/>
                          </a:stretch>
                        </a:blipFill>
                      </a:tcPr>
                    </a:tc>
                  </a:tr>
                  <a:tr h="14577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Inglés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Lb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Pie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err="1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Pondar</a:t>
                          </a:r>
                          <a:r>
                            <a:rPr lang="es-MX" sz="2500" dirty="0" smtClean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= </a:t>
                          </a: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Pd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 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84986" t="-159414" r="-283" b="-57322"/>
                          </a:stretch>
                        </a:blipFill>
                      </a:tcPr>
                    </a:tc>
                  </a:tr>
                  <a:tr h="8319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CGS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gr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cm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52982" t="-452555" r="-12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84986" t="-452555" r="-28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7096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erminador"/>
          <p:cNvSpPr/>
          <p:nvPr/>
        </p:nvSpPr>
        <p:spPr>
          <a:xfrm>
            <a:off x="526690" y="188640"/>
            <a:ext cx="7141653" cy="792088"/>
          </a:xfrm>
          <a:prstGeom prst="flowChartTermina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500" b="1" dirty="0">
                <a:latin typeface="Arial" pitchFamily="34" charset="0"/>
                <a:cs typeface="Arial" pitchFamily="34" charset="0"/>
              </a:rPr>
              <a:t>Trabajo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: definido: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fuerza  </a:t>
            </a:r>
            <a:r>
              <a:rPr lang="es-MX" sz="2500" dirty="0">
                <a:latin typeface="Arial" pitchFamily="34" charset="0"/>
                <a:cs typeface="Arial" pitchFamily="34" charset="0"/>
              </a:rPr>
              <a:t>por </a:t>
            </a:r>
            <a:r>
              <a:rPr lang="es-MX" sz="2500" dirty="0" smtClean="0">
                <a:latin typeface="Arial" pitchFamily="34" charset="0"/>
                <a:cs typeface="Arial" pitchFamily="34" charset="0"/>
              </a:rPr>
              <a:t>distancia</a:t>
            </a:r>
            <a:endParaRPr lang="es-MX" sz="2500" dirty="0"/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494351"/>
              </p:ext>
            </p:extLst>
          </p:nvPr>
        </p:nvGraphicFramePr>
        <p:xfrm>
          <a:off x="281092" y="1124744"/>
          <a:ext cx="7632848" cy="13144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80120"/>
                <a:gridCol w="2448272"/>
                <a:gridCol w="410445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SI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Fuerza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Newton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Distancia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Metro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MX" sz="25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Trabajo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Newton * Metro = </a:t>
                      </a:r>
                      <a:r>
                        <a:rPr lang="es-MX" sz="25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Joules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93241"/>
              </p:ext>
            </p:extLst>
          </p:nvPr>
        </p:nvGraphicFramePr>
        <p:xfrm>
          <a:off x="281092" y="2420888"/>
          <a:ext cx="7632848" cy="1452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0029"/>
                <a:gridCol w="2438363"/>
                <a:gridCol w="4104456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Inglés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Fuerza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Lb    o Pd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Distancia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pie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MX" sz="25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Trabajo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5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Lb pie    ó Pd  pie</a:t>
                      </a:r>
                      <a:endParaRPr lang="es-MX" sz="25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10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7242167"/>
                  </p:ext>
                </p:extLst>
              </p:nvPr>
            </p:nvGraphicFramePr>
            <p:xfrm>
              <a:off x="323528" y="3933056"/>
              <a:ext cx="7632848" cy="1712454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080120"/>
                    <a:gridCol w="2448272"/>
                    <a:gridCol w="4104456"/>
                  </a:tblGrid>
                  <a:tr h="48005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CGS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</a:rPr>
                            <a:t>Fuerza</a:t>
                          </a:r>
                          <a:endParaRPr lang="es-MX" sz="2500" b="0" dirty="0"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MX" sz="25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s-MX" sz="2500" dirty="0" smtClean="0">
                                        <a:effectLst/>
                                      </a:rPr>
                                      <m:t>gr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s-MX" sz="2500" dirty="0" smtClean="0">
                                        <a:effectLst/>
                                      </a:rPr>
                                      <m:t>.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s-MX" sz="2500" dirty="0" smtClean="0">
                                        <a:effectLst/>
                                      </a:rPr>
                                      <m:t>cm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s-MX" sz="25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s-MX" sz="2500" smtClean="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s-MX" sz="2500" smtClean="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s-MX" sz="2500" smtClean="0">
                                    <a:effectLst/>
                                    <a:latin typeface="Cambria Math"/>
                                  </a:rPr>
                                  <m:t>DINA</m:t>
                                </m:r>
                              </m:oMath>
                            </m:oMathPara>
                          </a14:m>
                          <a:endParaRPr lang="es-MX" sz="2500" b="0" dirty="0"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</a:rPr>
                            <a:t> 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Distancia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cm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</a:rPr>
                            <a:t> 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Trabajo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DINA * cm = Ergios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10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477242167"/>
                  </p:ext>
                </p:extLst>
              </p:nvPr>
            </p:nvGraphicFramePr>
            <p:xfrm>
              <a:off x="323528" y="3933056"/>
              <a:ext cx="7632848" cy="1712454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080120"/>
                    <a:gridCol w="2448272"/>
                    <a:gridCol w="4104456"/>
                  </a:tblGrid>
                  <a:tr h="75234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CGS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 smtClean="0">
                              <a:effectLst/>
                            </a:rPr>
                            <a:t>Fuerza</a:t>
                          </a:r>
                          <a:endParaRPr lang="es-MX" sz="2500" b="0" dirty="0"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86033" t="-7317" r="-149" b="-145528"/>
                          </a:stretch>
                        </a:blipFill>
                      </a:tcPr>
                    </a:tc>
                  </a:tr>
                  <a:tr h="48005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</a:rPr>
                            <a:t> 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Distancia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cm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8005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>
                              <a:effectLst/>
                            </a:rPr>
                            <a:t> </a:t>
                          </a:r>
                          <a:endParaRPr lang="es-MX" sz="25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Trabajo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MX" sz="2500" dirty="0">
                              <a:effectLst/>
                            </a:rPr>
                            <a:t>DINA * cm = Ergios</a:t>
                          </a:r>
                          <a:endParaRPr lang="es-MX" sz="25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657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784</Words>
  <Application>Microsoft Office PowerPoint</Application>
  <PresentationFormat>Presentación en pantalla (4:3)</PresentationFormat>
  <Paragraphs>247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18" baseType="lpstr">
      <vt:lpstr>Tema de Office</vt:lpstr>
      <vt:lpstr>1_Tema de Office</vt:lpstr>
      <vt:lpstr>Dimensiones y unidades</vt:lpstr>
      <vt:lpstr>Dimensiones y unidades</vt:lpstr>
      <vt:lpstr>Dimensions and units</vt:lpstr>
      <vt:lpstr>Presentación de PowerPoint</vt:lpstr>
      <vt:lpstr>Presentación de PowerPoint</vt:lpstr>
      <vt:lpstr>Presentación de PowerPoint</vt:lpstr>
      <vt:lpstr>Presentación de PowerPoint</vt:lpstr>
      <vt:lpstr> Unidades que presentan las dimensiones en los sistemas  </vt:lpstr>
      <vt:lpstr>Presentación de PowerPoint</vt:lpstr>
      <vt:lpstr>Presentación de PowerPoint</vt:lpstr>
      <vt:lpstr>Presentación de PowerPoint</vt:lpstr>
      <vt:lpstr>A continuación se muestran los principales prefijos usados en el SI</vt:lpstr>
      <vt:lpstr>Presentación de PowerPoint</vt:lpstr>
      <vt:lpstr>Unidades que no pertenecen al SI</vt:lpstr>
      <vt:lpstr>Presentación de PowerPoint</vt:lpstr>
      <vt:lpstr>Referencias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Citlali</dc:creator>
  <cp:lastModifiedBy>HP DV6000</cp:lastModifiedBy>
  <cp:revision>66</cp:revision>
  <dcterms:created xsi:type="dcterms:W3CDTF">2012-12-04T21:22:09Z</dcterms:created>
  <dcterms:modified xsi:type="dcterms:W3CDTF">2015-06-14T00:38:22Z</dcterms:modified>
</cp:coreProperties>
</file>