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4" r:id="rId3"/>
    <p:sldId id="315" r:id="rId4"/>
    <p:sldId id="259" r:id="rId5"/>
    <p:sldId id="270" r:id="rId6"/>
    <p:sldId id="294"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2" r:id="rId24"/>
    <p:sldId id="290" r:id="rId25"/>
    <p:sldId id="291" r:id="rId26"/>
    <p:sldId id="293" r:id="rId27"/>
    <p:sldId id="271" r:id="rId28"/>
    <p:sldId id="272" r:id="rId29"/>
    <p:sldId id="295" r:id="rId30"/>
    <p:sldId id="296" r:id="rId31"/>
    <p:sldId id="297" r:id="rId32"/>
    <p:sldId id="298" r:id="rId33"/>
    <p:sldId id="299" r:id="rId34"/>
    <p:sldId id="300" r:id="rId35"/>
    <p:sldId id="301" r:id="rId36"/>
    <p:sldId id="303" r:id="rId37"/>
    <p:sldId id="304" r:id="rId38"/>
    <p:sldId id="305" r:id="rId39"/>
    <p:sldId id="306" r:id="rId40"/>
    <p:sldId id="307" r:id="rId41"/>
    <p:sldId id="308" r:id="rId42"/>
    <p:sldId id="309" r:id="rId43"/>
    <p:sldId id="310" r:id="rId44"/>
    <p:sldId id="311" r:id="rId45"/>
    <p:sldId id="312" r:id="rId46"/>
    <p:sldId id="313" r:id="rId47"/>
    <p:sldId id="261" r:id="rId4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6" autoAdjust="0"/>
  </p:normalViewPr>
  <p:slideViewPr>
    <p:cSldViewPr>
      <p:cViewPr>
        <p:scale>
          <a:sx n="66" d="100"/>
          <a:sy n="66" d="100"/>
        </p:scale>
        <p:origin x="-2088"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7336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25287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6662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9241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333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15143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51253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11013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4264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51750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9579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100683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351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270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5876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3271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00500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67700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10382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55769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269493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64A01B9-89BD-4F1B-8A83-0DCC119A1F26}" type="datetimeFigureOut">
              <a:rPr lang="es-MX" smtClean="0"/>
              <a:pPr/>
              <a:t>23/06/2015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ADF92F4-2C5B-4A34-8D52-C3695820C8FE}" type="slidenum">
              <a:rPr lang="es-MX" smtClean="0"/>
              <a:pPr/>
              <a:t>‹Nº›</a:t>
            </a:fld>
            <a:endParaRPr lang="es-MX"/>
          </a:p>
        </p:txBody>
      </p:sp>
    </p:spTree>
    <p:extLst>
      <p:ext uri="{BB962C8B-B14F-4D97-AF65-F5344CB8AC3E}">
        <p14:creationId xmlns:p14="http://schemas.microsoft.com/office/powerpoint/2010/main" val="32734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pPr/>
              <a:t>23/06/2015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pPr/>
              <a:t>‹Nº›</a:t>
            </a:fld>
            <a:endParaRPr lang="es-MX"/>
          </a:p>
        </p:txBody>
      </p:sp>
    </p:spTree>
    <p:extLst>
      <p:ext uri="{BB962C8B-B14F-4D97-AF65-F5344CB8AC3E}">
        <p14:creationId xmlns:p14="http://schemas.microsoft.com/office/powerpoint/2010/main" val="1719912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01B9-89BD-4F1B-8A83-0DCC119A1F26}" type="datetimeFigureOut">
              <a:rPr lang="es-MX" smtClean="0">
                <a:solidFill>
                  <a:prstClr val="black">
                    <a:tint val="75000"/>
                  </a:prstClr>
                </a:solidFill>
              </a:rPr>
              <a:pPr/>
              <a:t>23/06/2015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F92F4-2C5B-4A34-8D52-C3695820C8FE}"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117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txBox="1">
            <a:spLocks noGrp="1"/>
          </p:cNvSpPr>
          <p:nvPr>
            <p:ph type="subTitle" idx="1"/>
          </p:nvPr>
        </p:nvSpPr>
        <p:spPr>
          <a:xfrm>
            <a:off x="467544" y="4077072"/>
            <a:ext cx="8496944" cy="1877437"/>
          </a:xfrm>
          <a:prstGeom prst="rect">
            <a:avLst/>
          </a:prstGeom>
          <a:noFill/>
        </p:spPr>
        <p:txBody>
          <a:bodyPr wrap="square" rtlCol="0">
            <a:spAutoFit/>
          </a:bodyPr>
          <a:lstStyle/>
          <a:p>
            <a:pPr algn="l"/>
            <a:r>
              <a:rPr lang="es-MX" sz="2000" b="1" dirty="0" smtClean="0">
                <a:solidFill>
                  <a:schemeClr val="tx1"/>
                </a:solidFill>
                <a:latin typeface="Arial" pitchFamily="34" charset="0"/>
                <a:cs typeface="Arial" pitchFamily="34" charset="0"/>
              </a:rPr>
              <a:t>Área Académica:  </a:t>
            </a:r>
            <a:r>
              <a:rPr lang="es-MX" sz="2000" b="1" dirty="0" smtClean="0">
                <a:solidFill>
                  <a:schemeClr val="tx1"/>
                </a:solidFill>
                <a:latin typeface="Arial" pitchFamily="34" charset="0"/>
                <a:cs typeface="Arial" pitchFamily="34" charset="0"/>
              </a:rPr>
              <a:t>Licenciatura en Ingeniería </a:t>
            </a:r>
            <a:r>
              <a:rPr lang="es-MX" sz="2000" b="1" dirty="0" smtClean="0">
                <a:solidFill>
                  <a:schemeClr val="tx1"/>
                </a:solidFill>
                <a:latin typeface="Arial" pitchFamily="34" charset="0"/>
                <a:cs typeface="Arial" pitchFamily="34" charset="0"/>
              </a:rPr>
              <a:t>Industrial</a:t>
            </a: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Profesor:               </a:t>
            </a:r>
            <a:r>
              <a:rPr lang="es-MX" sz="2000" b="1" dirty="0" smtClean="0">
                <a:solidFill>
                  <a:schemeClr val="tx1"/>
                </a:solidFill>
                <a:latin typeface="Arial" pitchFamily="34" charset="0"/>
                <a:cs typeface="Arial" pitchFamily="34" charset="0"/>
              </a:rPr>
              <a:t>Ing. José </a:t>
            </a:r>
            <a:r>
              <a:rPr lang="es-MX" sz="2000" b="1" dirty="0" smtClean="0">
                <a:solidFill>
                  <a:schemeClr val="tx1"/>
                </a:solidFill>
                <a:latin typeface="Arial" pitchFamily="34" charset="0"/>
                <a:cs typeface="Arial" pitchFamily="34" charset="0"/>
              </a:rPr>
              <a:t>Gustavo Balcázar García</a:t>
            </a:r>
          </a:p>
          <a:p>
            <a:pPr algn="l"/>
            <a:endParaRPr lang="es-MX" sz="2000" b="1" dirty="0" smtClean="0">
              <a:solidFill>
                <a:schemeClr val="tx1"/>
              </a:solidFill>
              <a:latin typeface="Arial" pitchFamily="34" charset="0"/>
              <a:cs typeface="Arial" pitchFamily="34" charset="0"/>
            </a:endParaRPr>
          </a:p>
          <a:p>
            <a:pPr algn="l"/>
            <a:r>
              <a:rPr lang="es-MX" sz="2000" b="1" dirty="0" smtClean="0">
                <a:solidFill>
                  <a:schemeClr val="tx1"/>
                </a:solidFill>
                <a:latin typeface="Arial" pitchFamily="34" charset="0"/>
                <a:cs typeface="Arial" pitchFamily="34" charset="0"/>
              </a:rPr>
              <a:t>Periodo:                Enero – Junio 2015</a:t>
            </a:r>
            <a:endParaRPr lang="es-MX" sz="2000" b="1" dirty="0">
              <a:solidFill>
                <a:schemeClr val="tx1"/>
              </a:solidFill>
              <a:latin typeface="Arial" pitchFamily="34" charset="0"/>
              <a:cs typeface="Arial" pitchFamily="34" charset="0"/>
            </a:endParaRPr>
          </a:p>
        </p:txBody>
      </p:sp>
      <p:sp>
        <p:nvSpPr>
          <p:cNvPr id="3" name="2 Rectángulo"/>
          <p:cNvSpPr/>
          <p:nvPr/>
        </p:nvSpPr>
        <p:spPr>
          <a:xfrm>
            <a:off x="-22831" y="1988840"/>
            <a:ext cx="9144000" cy="1384995"/>
          </a:xfrm>
          <a:prstGeom prst="rect">
            <a:avLst/>
          </a:prstGeom>
        </p:spPr>
        <p:txBody>
          <a:bodyPr wrap="square">
            <a:spAutoFit/>
          </a:bodyPr>
          <a:lstStyle/>
          <a:p>
            <a:pPr algn="ctr"/>
            <a:r>
              <a:rPr lang="es-ES" sz="4200" dirty="0" smtClean="0">
                <a:latin typeface="Arial" panose="020B0604020202020204" pitchFamily="34" charset="0"/>
                <a:ea typeface="Times New Roman" pitchFamily="18" charset="0"/>
                <a:cs typeface="Arial" panose="020B0604020202020204" pitchFamily="34" charset="0"/>
              </a:rPr>
              <a:t>Conceptos </a:t>
            </a:r>
            <a:r>
              <a:rPr lang="es-ES" sz="4200" dirty="0" smtClean="0">
                <a:latin typeface="Arial" panose="020B0604020202020204" pitchFamily="34" charset="0"/>
                <a:ea typeface="Times New Roman" pitchFamily="18" charset="0"/>
                <a:cs typeface="Arial" panose="020B0604020202020204" pitchFamily="34" charset="0"/>
              </a:rPr>
              <a:t>generales </a:t>
            </a:r>
            <a:r>
              <a:rPr lang="es-ES" sz="4200" dirty="0">
                <a:latin typeface="Arial" panose="020B0604020202020204" pitchFamily="34" charset="0"/>
                <a:ea typeface="Times New Roman" pitchFamily="18" charset="0"/>
                <a:cs typeface="Arial" panose="020B0604020202020204" pitchFamily="34" charset="0"/>
              </a:rPr>
              <a:t>acerca de un </a:t>
            </a:r>
            <a:r>
              <a:rPr lang="es-ES" sz="4200" dirty="0" smtClean="0">
                <a:latin typeface="Arial" panose="020B0604020202020204" pitchFamily="34" charset="0"/>
                <a:ea typeface="Times New Roman" pitchFamily="18" charset="0"/>
                <a:cs typeface="Arial" panose="020B0604020202020204" pitchFamily="34" charset="0"/>
              </a:rPr>
              <a:t>proyecto</a:t>
            </a:r>
            <a:endParaRPr lang="es-MX"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72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23850" y="487759"/>
            <a:ext cx="8496622" cy="3693319"/>
          </a:xfrm>
          <a:prstGeom prst="rect">
            <a:avLst/>
          </a:prstGeom>
          <a:noFill/>
          <a:ln w="9525">
            <a:noFill/>
            <a:miter lim="800000"/>
            <a:headEnd/>
            <a:tailEnd/>
          </a:ln>
        </p:spPr>
        <p:txBody>
          <a:bodyPr wrap="square" lIns="0" tIns="0" rIns="0" bIns="0" anchor="ctr">
            <a:spAutoFit/>
          </a:bodyPr>
          <a:lstStyle/>
          <a:p>
            <a:pPr algn="just" eaLnBrk="0" hangingPunct="0">
              <a:tabLst>
                <a:tab pos="906463" algn="l"/>
              </a:tabLst>
            </a:pPr>
            <a:r>
              <a:rPr lang="es-ES" altLang="es-MX" sz="2400" dirty="0">
                <a:cs typeface="Times New Roman" pitchFamily="18" charset="0"/>
              </a:rPr>
              <a:t>Esto dependerá de la naturaleza del proyecto, la respuesta a esta pregunta se encontrará en una o más de tres alternativas. </a:t>
            </a:r>
            <a:endParaRPr lang="es-MX" altLang="es-MX" sz="2400" dirty="0"/>
          </a:p>
          <a:p>
            <a:pPr algn="just" eaLnBrk="0" hangingPunct="0">
              <a:tabLst>
                <a:tab pos="906463" algn="l"/>
              </a:tabLst>
            </a:pPr>
            <a:endParaRPr lang="es-ES" altLang="es-MX" sz="2400" dirty="0" smtClean="0">
              <a:cs typeface="Times New Roman" pitchFamily="18" charset="0"/>
            </a:endParaRPr>
          </a:p>
          <a:p>
            <a:pPr algn="just" eaLnBrk="0" hangingPunct="0">
              <a:tabLst>
                <a:tab pos="906463" algn="l"/>
              </a:tabLst>
            </a:pPr>
            <a:r>
              <a:rPr lang="es-ES" altLang="es-MX" sz="2400" dirty="0" smtClean="0">
                <a:cs typeface="Times New Roman" pitchFamily="18" charset="0"/>
              </a:rPr>
              <a:t>Las </a:t>
            </a:r>
            <a:r>
              <a:rPr lang="es-ES" altLang="es-MX" sz="2400" dirty="0">
                <a:cs typeface="Times New Roman" pitchFamily="18" charset="0"/>
              </a:rPr>
              <a:t>opciones consisten en </a:t>
            </a:r>
            <a:r>
              <a:rPr lang="es-ES" altLang="es-MX" sz="2400" dirty="0" smtClean="0">
                <a:cs typeface="Times New Roman" pitchFamily="18" charset="0"/>
              </a:rPr>
              <a:t>realizar:</a:t>
            </a:r>
          </a:p>
          <a:p>
            <a:pPr algn="just" eaLnBrk="0" hangingPunct="0">
              <a:tabLst>
                <a:tab pos="906463" algn="l"/>
              </a:tabLst>
            </a:pPr>
            <a:endParaRPr lang="es-MX" altLang="es-MX" sz="2400" dirty="0"/>
          </a:p>
          <a:p>
            <a:pPr algn="just" eaLnBrk="0" hangingPunct="0">
              <a:buFontTx/>
              <a:buChar char="•"/>
              <a:tabLst>
                <a:tab pos="906463" algn="l"/>
              </a:tabLst>
            </a:pPr>
            <a:r>
              <a:rPr lang="es-ES" altLang="es-MX" sz="2400" dirty="0">
                <a:cs typeface="Times New Roman" pitchFamily="18" charset="0"/>
              </a:rPr>
              <a:t>ESTUDIO DE </a:t>
            </a:r>
            <a:r>
              <a:rPr lang="es-ES" altLang="es-MX" sz="2400" dirty="0" smtClean="0">
                <a:cs typeface="Times New Roman" pitchFamily="18" charset="0"/>
              </a:rPr>
              <a:t>MERCADO</a:t>
            </a:r>
          </a:p>
          <a:p>
            <a:pPr algn="just" eaLnBrk="0" hangingPunct="0">
              <a:buFontTx/>
              <a:buChar char="•"/>
              <a:tabLst>
                <a:tab pos="906463" algn="l"/>
              </a:tabLst>
            </a:pPr>
            <a:endParaRPr lang="es-MX" altLang="es-MX" sz="2400" dirty="0"/>
          </a:p>
          <a:p>
            <a:pPr algn="just" eaLnBrk="0" hangingPunct="0">
              <a:buFontTx/>
              <a:buChar char="•"/>
              <a:tabLst>
                <a:tab pos="906463" algn="l"/>
              </a:tabLst>
            </a:pPr>
            <a:r>
              <a:rPr lang="es-ES" altLang="es-MX" sz="2400" dirty="0">
                <a:cs typeface="Times New Roman" pitchFamily="18" charset="0"/>
              </a:rPr>
              <a:t>ENSAYO DE </a:t>
            </a:r>
            <a:r>
              <a:rPr lang="es-ES" altLang="es-MX" sz="2400" dirty="0" smtClean="0">
                <a:cs typeface="Times New Roman" pitchFamily="18" charset="0"/>
              </a:rPr>
              <a:t>EJEMPLO</a:t>
            </a:r>
          </a:p>
          <a:p>
            <a:pPr algn="just" eaLnBrk="0" hangingPunct="0">
              <a:buFontTx/>
              <a:buChar char="•"/>
              <a:tabLst>
                <a:tab pos="906463" algn="l"/>
              </a:tabLst>
            </a:pPr>
            <a:endParaRPr lang="es-MX" altLang="es-MX" sz="2400" dirty="0"/>
          </a:p>
          <a:p>
            <a:pPr algn="just" eaLnBrk="0" hangingPunct="0">
              <a:buFontTx/>
              <a:buChar char="•"/>
              <a:tabLst>
                <a:tab pos="906463" algn="l"/>
              </a:tabLst>
            </a:pPr>
            <a:r>
              <a:rPr lang="es-ES" altLang="es-MX" sz="2400" dirty="0">
                <a:cs typeface="Times New Roman" pitchFamily="18" charset="0"/>
              </a:rPr>
              <a:t>SIMULACIÓN POR COMPUTADORA</a:t>
            </a:r>
            <a:endParaRPr lang="es-ES" altLang="es-MX" sz="2400" dirty="0"/>
          </a:p>
        </p:txBody>
      </p:sp>
    </p:spTree>
    <p:extLst>
      <p:ext uri="{BB962C8B-B14F-4D97-AF65-F5344CB8AC3E}">
        <p14:creationId xmlns:p14="http://schemas.microsoft.com/office/powerpoint/2010/main" val="1778005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68313" y="1319054"/>
            <a:ext cx="8207375" cy="2954655"/>
          </a:xfrm>
          <a:prstGeom prst="rect">
            <a:avLst/>
          </a:prstGeom>
          <a:noFill/>
          <a:ln w="9525">
            <a:noFill/>
            <a:miter lim="800000"/>
            <a:headEnd/>
            <a:tailEnd/>
          </a:ln>
        </p:spPr>
        <p:txBody>
          <a:bodyPr lIns="0" tIns="0" rIns="0" bIns="0" anchor="ctr">
            <a:spAutoFit/>
          </a:bodyPr>
          <a:lstStyle/>
          <a:p>
            <a:pPr algn="ctr" eaLnBrk="0" hangingPunct="0">
              <a:tabLst>
                <a:tab pos="906463" algn="l"/>
              </a:tabLst>
            </a:pPr>
            <a:r>
              <a:rPr lang="es-ES" altLang="es-MX" sz="3200"/>
              <a:t>Historias……</a:t>
            </a:r>
          </a:p>
          <a:p>
            <a:pPr algn="ctr" eaLnBrk="0" hangingPunct="0">
              <a:tabLst>
                <a:tab pos="906463" algn="l"/>
              </a:tabLst>
            </a:pPr>
            <a:endParaRPr lang="es-ES" altLang="es-MX" sz="3200"/>
          </a:p>
          <a:p>
            <a:pPr algn="ctr" eaLnBrk="0" hangingPunct="0">
              <a:tabLst>
                <a:tab pos="906463" algn="l"/>
              </a:tabLst>
            </a:pPr>
            <a:endParaRPr lang="es-ES" altLang="es-MX" sz="3200"/>
          </a:p>
          <a:p>
            <a:pPr algn="ctr" eaLnBrk="0" hangingPunct="0">
              <a:tabLst>
                <a:tab pos="906463" algn="l"/>
              </a:tabLst>
            </a:pPr>
            <a:endParaRPr lang="es-ES" altLang="es-MX" sz="3200"/>
          </a:p>
          <a:p>
            <a:pPr algn="ctr" eaLnBrk="0" hangingPunct="0">
              <a:tabLst>
                <a:tab pos="906463" algn="l"/>
              </a:tabLst>
            </a:pPr>
            <a:endParaRPr lang="es-ES" altLang="es-MX" sz="3200"/>
          </a:p>
          <a:p>
            <a:pPr algn="ctr" eaLnBrk="0" hangingPunct="0">
              <a:tabLst>
                <a:tab pos="906463" algn="l"/>
              </a:tabLst>
            </a:pPr>
            <a:r>
              <a:rPr lang="es-ES" altLang="es-MX" sz="3200"/>
              <a:t>Personales…..</a:t>
            </a:r>
          </a:p>
        </p:txBody>
      </p:sp>
    </p:spTree>
    <p:extLst>
      <p:ext uri="{BB962C8B-B14F-4D97-AF65-F5344CB8AC3E}">
        <p14:creationId xmlns:p14="http://schemas.microsoft.com/office/powerpoint/2010/main" val="902942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2" descr="EPI Fig pag 3"/>
          <p:cNvPicPr>
            <a:picLocks noChangeAspect="1" noChangeArrowheads="1"/>
          </p:cNvPicPr>
          <p:nvPr/>
        </p:nvPicPr>
        <p:blipFill>
          <a:blip r:embed="rId3" cstate="print"/>
          <a:srcRect/>
          <a:stretch>
            <a:fillRect/>
          </a:stretch>
        </p:blipFill>
        <p:spPr bwMode="auto">
          <a:xfrm>
            <a:off x="2123728" y="332656"/>
            <a:ext cx="5197698" cy="5106235"/>
          </a:xfrm>
          <a:prstGeom prst="rect">
            <a:avLst/>
          </a:prstGeom>
          <a:noFill/>
          <a:ln w="9525">
            <a:noFill/>
            <a:miter lim="800000"/>
            <a:headEnd/>
            <a:tailEnd/>
          </a:ln>
        </p:spPr>
      </p:pic>
    </p:spTree>
    <p:extLst>
      <p:ext uri="{BB962C8B-B14F-4D97-AF65-F5344CB8AC3E}">
        <p14:creationId xmlns:p14="http://schemas.microsoft.com/office/powerpoint/2010/main" val="2745773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199869"/>
            <a:ext cx="8640960" cy="3724096"/>
          </a:xfrm>
          <a:prstGeom prst="rect">
            <a:avLst/>
          </a:prstGeom>
          <a:noFill/>
          <a:ln w="9525">
            <a:noFill/>
            <a:miter lim="800000"/>
            <a:headEnd/>
            <a:tailEnd/>
          </a:ln>
        </p:spPr>
        <p:txBody>
          <a:bodyPr wrap="square" lIns="0" tIns="0" rIns="0" bIns="0" anchor="ctr">
            <a:spAutoFit/>
          </a:bodyPr>
          <a:lstStyle/>
          <a:p>
            <a:pPr algn="just" eaLnBrk="0" hangingPunct="0">
              <a:tabLst>
                <a:tab pos="906463" algn="l"/>
              </a:tabLst>
            </a:pPr>
            <a:r>
              <a:rPr lang="es-ES" altLang="es-MX" sz="2200" b="1" dirty="0"/>
              <a:t>ESTUDIO DE MERCADO</a:t>
            </a:r>
          </a:p>
          <a:p>
            <a:pPr algn="just" eaLnBrk="0" hangingPunct="0">
              <a:tabLst>
                <a:tab pos="906463" algn="l"/>
              </a:tabLst>
            </a:pPr>
            <a:r>
              <a:rPr lang="es-ES" altLang="es-MX" sz="2200" dirty="0">
                <a:cs typeface="Times New Roman" pitchFamily="18" charset="0"/>
              </a:rPr>
              <a:t>Si el proyecto consiste en presentar una nuevo producto en el </a:t>
            </a:r>
            <a:r>
              <a:rPr lang="es-ES" altLang="es-MX" sz="2200" dirty="0" smtClean="0">
                <a:cs typeface="Times New Roman" pitchFamily="18" charset="0"/>
              </a:rPr>
              <a:t>mercado.</a:t>
            </a:r>
            <a:endParaRPr lang="es-MX" altLang="es-MX" sz="2200" dirty="0"/>
          </a:p>
          <a:p>
            <a:pPr algn="just" eaLnBrk="0" hangingPunct="0">
              <a:buFontTx/>
              <a:buChar char="•"/>
              <a:tabLst>
                <a:tab pos="906463" algn="l"/>
              </a:tabLst>
            </a:pPr>
            <a:r>
              <a:rPr lang="es-ES" altLang="es-MX" sz="2200" dirty="0">
                <a:cs typeface="Times New Roman" pitchFamily="18" charset="0"/>
              </a:rPr>
              <a:t>Se debe determinar las posibilidades de dicho mercado</a:t>
            </a:r>
            <a:endParaRPr lang="es-MX" altLang="es-MX" sz="2200" dirty="0"/>
          </a:p>
          <a:p>
            <a:pPr algn="just" eaLnBrk="0" hangingPunct="0">
              <a:tabLst>
                <a:tab pos="906463" algn="l"/>
              </a:tabLst>
            </a:pPr>
            <a:endParaRPr lang="es-ES" altLang="es-MX" sz="2200" b="1" dirty="0">
              <a:cs typeface="Times New Roman" pitchFamily="18" charset="0"/>
            </a:endParaRPr>
          </a:p>
          <a:p>
            <a:pPr algn="just" eaLnBrk="0" hangingPunct="0">
              <a:tabLst>
                <a:tab pos="906463" algn="l"/>
              </a:tabLst>
            </a:pPr>
            <a:endParaRPr lang="es-ES" altLang="es-MX" sz="2200" b="1" dirty="0">
              <a:cs typeface="Times New Roman" pitchFamily="18" charset="0"/>
            </a:endParaRPr>
          </a:p>
          <a:p>
            <a:pPr algn="just" eaLnBrk="0" hangingPunct="0">
              <a:tabLst>
                <a:tab pos="906463" algn="l"/>
              </a:tabLst>
            </a:pPr>
            <a:r>
              <a:rPr lang="es-ES" altLang="es-MX" sz="2200" b="1" dirty="0">
                <a:cs typeface="Times New Roman" pitchFamily="18" charset="0"/>
              </a:rPr>
              <a:t>INVESTIGACIÓN DE MERCADO :</a:t>
            </a:r>
            <a:r>
              <a:rPr lang="es-ES" altLang="es-MX" sz="2200" dirty="0">
                <a:cs typeface="Times New Roman" pitchFamily="18" charset="0"/>
              </a:rPr>
              <a:t>	</a:t>
            </a:r>
          </a:p>
          <a:p>
            <a:pPr algn="just" eaLnBrk="0" hangingPunct="0">
              <a:tabLst>
                <a:tab pos="906463" algn="l"/>
              </a:tabLst>
            </a:pPr>
            <a:r>
              <a:rPr lang="es-ES" altLang="es-MX" sz="2200" b="1" i="1" dirty="0" smtClean="0">
                <a:cs typeface="Times New Roman" pitchFamily="18" charset="0"/>
              </a:rPr>
              <a:t>Consiste </a:t>
            </a:r>
            <a:r>
              <a:rPr lang="es-ES" altLang="es-MX" sz="2200" b="1" i="1" dirty="0">
                <a:cs typeface="Times New Roman" pitchFamily="18" charset="0"/>
              </a:rPr>
              <a:t>en preguntar a los clientes si el producto satisface sus necesidades actuales o consideradas como posibles.</a:t>
            </a:r>
            <a:endParaRPr lang="es-MX" altLang="es-MX" sz="2200" b="1" i="1" dirty="0"/>
          </a:p>
          <a:p>
            <a:pPr algn="just" eaLnBrk="0" hangingPunct="0">
              <a:tabLst>
                <a:tab pos="906463" algn="l"/>
              </a:tabLst>
            </a:pPr>
            <a:endParaRPr lang="es-ES" altLang="es-MX" sz="2200" dirty="0" smtClean="0">
              <a:cs typeface="Times New Roman" pitchFamily="18" charset="0"/>
            </a:endParaRPr>
          </a:p>
          <a:p>
            <a:pPr algn="just" eaLnBrk="0" hangingPunct="0">
              <a:tabLst>
                <a:tab pos="906463" algn="l"/>
              </a:tabLst>
            </a:pPr>
            <a:r>
              <a:rPr lang="es-ES" altLang="es-MX" sz="2200" dirty="0" smtClean="0">
                <a:cs typeface="Times New Roman" pitchFamily="18" charset="0"/>
              </a:rPr>
              <a:t>También </a:t>
            </a:r>
            <a:r>
              <a:rPr lang="es-ES" altLang="es-MX" sz="2200" dirty="0">
                <a:cs typeface="Times New Roman" pitchFamily="18" charset="0"/>
              </a:rPr>
              <a:t>puede examinar productos similares para determinar en que se diferencia el Nuevo Producto de los que están disponibles en la actualidad.</a:t>
            </a:r>
            <a:endParaRPr lang="es-ES" altLang="es-MX" sz="2200" dirty="0"/>
          </a:p>
        </p:txBody>
      </p:sp>
    </p:spTree>
    <p:extLst>
      <p:ext uri="{BB962C8B-B14F-4D97-AF65-F5344CB8AC3E}">
        <p14:creationId xmlns:p14="http://schemas.microsoft.com/office/powerpoint/2010/main" val="3699153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692696"/>
            <a:ext cx="8495531" cy="4401205"/>
          </a:xfrm>
          <a:prstGeom prst="rect">
            <a:avLst/>
          </a:prstGeom>
          <a:noFill/>
          <a:ln w="9525">
            <a:noFill/>
            <a:miter lim="800000"/>
            <a:headEnd/>
            <a:tailEnd/>
          </a:ln>
        </p:spPr>
        <p:txBody>
          <a:bodyPr wrap="square" lIns="0" tIns="0" rIns="0" bIns="0" anchor="ctr">
            <a:spAutoFit/>
          </a:bodyPr>
          <a:lstStyle/>
          <a:p>
            <a:pPr algn="just" eaLnBrk="0" hangingPunct="0">
              <a:tabLst>
                <a:tab pos="906463" algn="l"/>
              </a:tabLst>
            </a:pPr>
            <a:r>
              <a:rPr lang="es-ES" altLang="es-MX" sz="2200" b="1" dirty="0"/>
              <a:t>ENSAYO DE EJEMPLO</a:t>
            </a:r>
          </a:p>
          <a:p>
            <a:pPr algn="just" eaLnBrk="0" hangingPunct="0">
              <a:tabLst>
                <a:tab pos="906463" algn="l"/>
              </a:tabLst>
            </a:pPr>
            <a:endParaRPr lang="es-ES" altLang="es-MX" sz="2200" dirty="0">
              <a:cs typeface="Times New Roman" pitchFamily="18" charset="0"/>
            </a:endParaRPr>
          </a:p>
          <a:p>
            <a:pPr algn="just" eaLnBrk="0" hangingPunct="0">
              <a:tabLst>
                <a:tab pos="906463" algn="l"/>
              </a:tabLst>
            </a:pPr>
            <a:r>
              <a:rPr lang="es-ES" altLang="es-MX" sz="2200" dirty="0">
                <a:cs typeface="Times New Roman" pitchFamily="18" charset="0"/>
              </a:rPr>
              <a:t>Consiste en efectuar una prueba en pequeña escala del proyecto. </a:t>
            </a:r>
          </a:p>
          <a:p>
            <a:pPr algn="just" eaLnBrk="0" hangingPunct="0">
              <a:tabLst>
                <a:tab pos="906463" algn="l"/>
              </a:tabLst>
            </a:pPr>
            <a:endParaRPr lang="es-MX" altLang="es-MX" sz="2200" dirty="0"/>
          </a:p>
          <a:p>
            <a:pPr algn="just" eaLnBrk="0" hangingPunct="0">
              <a:buFontTx/>
              <a:buChar char="•"/>
              <a:tabLst>
                <a:tab pos="906463" algn="l"/>
              </a:tabLst>
            </a:pPr>
            <a:r>
              <a:rPr lang="es-ES" altLang="es-MX" sz="2200" dirty="0">
                <a:cs typeface="Times New Roman" pitchFamily="18" charset="0"/>
              </a:rPr>
              <a:t>Ensayo del nuevo producto en un mercado con área limitada</a:t>
            </a:r>
          </a:p>
          <a:p>
            <a:pPr algn="just" eaLnBrk="0" hangingPunct="0">
              <a:buFontTx/>
              <a:buChar char="•"/>
              <a:tabLst>
                <a:tab pos="906463" algn="l"/>
              </a:tabLst>
            </a:pPr>
            <a:endParaRPr lang="es-MX" altLang="es-MX" sz="2200" dirty="0"/>
          </a:p>
          <a:p>
            <a:pPr algn="just" eaLnBrk="0" hangingPunct="0">
              <a:buFontTx/>
              <a:buChar char="•"/>
              <a:tabLst>
                <a:tab pos="906463" algn="l"/>
              </a:tabLst>
            </a:pPr>
            <a:r>
              <a:rPr lang="es-ES" altLang="es-MX" sz="2200" dirty="0">
                <a:cs typeface="Times New Roman" pitchFamily="18" charset="0"/>
              </a:rPr>
              <a:t>Modelo funcional de un proyecto de construcción</a:t>
            </a:r>
            <a:endParaRPr lang="es-MX" altLang="es-MX" sz="2200" dirty="0"/>
          </a:p>
          <a:p>
            <a:pPr algn="just" eaLnBrk="0" hangingPunct="0">
              <a:tabLst>
                <a:tab pos="906463" algn="l"/>
              </a:tabLst>
            </a:pPr>
            <a:endParaRPr lang="es-ES" altLang="es-MX" sz="2200" dirty="0">
              <a:cs typeface="Times New Roman" pitchFamily="18" charset="0"/>
            </a:endParaRPr>
          </a:p>
          <a:p>
            <a:pPr algn="just" eaLnBrk="0" hangingPunct="0">
              <a:tabLst>
                <a:tab pos="906463" algn="l"/>
              </a:tabLst>
            </a:pPr>
            <a:endParaRPr lang="es-ES" altLang="es-MX" sz="2200" dirty="0">
              <a:cs typeface="Times New Roman" pitchFamily="18" charset="0"/>
            </a:endParaRPr>
          </a:p>
          <a:p>
            <a:pPr algn="just" eaLnBrk="0" hangingPunct="0">
              <a:tabLst>
                <a:tab pos="906463" algn="l"/>
              </a:tabLst>
            </a:pPr>
            <a:endParaRPr lang="es-ES" altLang="es-MX" sz="2200" dirty="0">
              <a:cs typeface="Times New Roman" pitchFamily="18" charset="0"/>
            </a:endParaRPr>
          </a:p>
          <a:p>
            <a:pPr algn="just" eaLnBrk="0" hangingPunct="0">
              <a:tabLst>
                <a:tab pos="906463" algn="l"/>
              </a:tabLst>
            </a:pPr>
            <a:r>
              <a:rPr lang="es-ES" altLang="es-MX" sz="2200" dirty="0">
                <a:cs typeface="Times New Roman" pitchFamily="18" charset="0"/>
              </a:rPr>
              <a:t>El ensayo de campo o </a:t>
            </a:r>
            <a:r>
              <a:rPr lang="es-ES" altLang="es-MX" sz="2200" b="1" dirty="0">
                <a:cs typeface="Times New Roman" pitchFamily="18" charset="0"/>
              </a:rPr>
              <a:t>PRUEBA DE CAMPO</a:t>
            </a:r>
            <a:r>
              <a:rPr lang="es-ES" altLang="es-MX" sz="2200" dirty="0">
                <a:cs typeface="Times New Roman" pitchFamily="18" charset="0"/>
              </a:rPr>
              <a:t>, brinda la oportunidad de observar el comportamiento del producto bajo condiciones actuales y reales.</a:t>
            </a:r>
            <a:endParaRPr lang="es-ES" altLang="es-MX" sz="2200" dirty="0"/>
          </a:p>
        </p:txBody>
      </p:sp>
    </p:spTree>
    <p:extLst>
      <p:ext uri="{BB962C8B-B14F-4D97-AF65-F5344CB8AC3E}">
        <p14:creationId xmlns:p14="http://schemas.microsoft.com/office/powerpoint/2010/main" val="3675360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970593"/>
            <a:ext cx="8425185" cy="1354217"/>
          </a:xfrm>
          <a:prstGeom prst="rect">
            <a:avLst/>
          </a:prstGeom>
          <a:noFill/>
          <a:ln w="9525">
            <a:noFill/>
            <a:miter lim="800000"/>
            <a:headEnd/>
            <a:tailEnd/>
          </a:ln>
        </p:spPr>
        <p:txBody>
          <a:bodyPr wrap="square" lIns="0" tIns="0" rIns="0" bIns="0" anchor="ctr">
            <a:spAutoFit/>
          </a:bodyPr>
          <a:lstStyle/>
          <a:p>
            <a:pPr algn="just" eaLnBrk="0" hangingPunct="0"/>
            <a:r>
              <a:rPr lang="es-ES" altLang="es-MX" sz="2200" b="1" dirty="0"/>
              <a:t>SIMULACIÓN POR COMPUTADORA</a:t>
            </a:r>
          </a:p>
          <a:p>
            <a:pPr algn="just" eaLnBrk="0" hangingPunct="0"/>
            <a:endParaRPr lang="es-ES" altLang="es-MX" sz="2200" dirty="0" smtClean="0">
              <a:cs typeface="Times New Roman" pitchFamily="18" charset="0"/>
            </a:endParaRPr>
          </a:p>
          <a:p>
            <a:pPr algn="just" eaLnBrk="0" hangingPunct="0"/>
            <a:r>
              <a:rPr lang="es-ES" altLang="es-MX" sz="2200" dirty="0" smtClean="0">
                <a:cs typeface="Times New Roman" pitchFamily="18" charset="0"/>
              </a:rPr>
              <a:t>A </a:t>
            </a:r>
            <a:r>
              <a:rPr lang="es-ES" altLang="es-MX" sz="2200" dirty="0">
                <a:cs typeface="Times New Roman" pitchFamily="18" charset="0"/>
              </a:rPr>
              <a:t>través de las nuevas tecnologías se pueden hacer nuevos modelos de muchas clases de diferentes proyectos con el uso de las computadoras.</a:t>
            </a:r>
            <a:endParaRPr lang="es-ES" altLang="es-MX" sz="2200" dirty="0"/>
          </a:p>
        </p:txBody>
      </p:sp>
      <p:pic>
        <p:nvPicPr>
          <p:cNvPr id="3" name="Picture 3" descr="http://t2.gstatic.com/images?q=tbn:ANd9GcQYUCWQKTxoAtw_MugTq7sfCfoJuPWflv148FS35VyJ1rFNH_id4A"/>
          <p:cNvPicPr>
            <a:picLocks noChangeAspect="1" noChangeArrowheads="1"/>
          </p:cNvPicPr>
          <p:nvPr/>
        </p:nvPicPr>
        <p:blipFill>
          <a:blip r:embed="rId3" cstate="print"/>
          <a:srcRect/>
          <a:stretch>
            <a:fillRect/>
          </a:stretch>
        </p:blipFill>
        <p:spPr bwMode="auto">
          <a:xfrm>
            <a:off x="4189804" y="2996952"/>
            <a:ext cx="3694564" cy="2088232"/>
          </a:xfrm>
          <a:prstGeom prst="rect">
            <a:avLst/>
          </a:prstGeom>
          <a:noFill/>
          <a:ln w="9525">
            <a:noFill/>
            <a:miter lim="800000"/>
            <a:headEnd/>
            <a:tailEnd/>
          </a:ln>
        </p:spPr>
      </p:pic>
    </p:spTree>
    <p:extLst>
      <p:ext uri="{BB962C8B-B14F-4D97-AF65-F5344CB8AC3E}">
        <p14:creationId xmlns:p14="http://schemas.microsoft.com/office/powerpoint/2010/main" val="3687795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67544" y="758503"/>
            <a:ext cx="8280920" cy="1538883"/>
          </a:xfrm>
          <a:prstGeom prst="rect">
            <a:avLst/>
          </a:prstGeom>
          <a:noFill/>
          <a:ln w="9525">
            <a:noFill/>
            <a:miter lim="800000"/>
            <a:headEnd/>
            <a:tailEnd/>
          </a:ln>
        </p:spPr>
        <p:txBody>
          <a:bodyPr wrap="square" lIns="0" tIns="0" rIns="0" bIns="0" anchor="ctr">
            <a:spAutoFit/>
          </a:bodyPr>
          <a:lstStyle/>
          <a:p>
            <a:pPr algn="just" eaLnBrk="0" hangingPunct="0"/>
            <a:r>
              <a:rPr lang="es-ES" altLang="es-MX" sz="2000" b="1" dirty="0"/>
              <a:t>USO DE LOS RESULTADOS DEL ESTUDIO</a:t>
            </a:r>
          </a:p>
          <a:p>
            <a:pPr algn="just" eaLnBrk="0" hangingPunct="0"/>
            <a:endParaRPr lang="es-ES" altLang="es-MX" sz="2000" dirty="0">
              <a:cs typeface="Times New Roman" pitchFamily="18" charset="0"/>
            </a:endParaRPr>
          </a:p>
          <a:p>
            <a:pPr algn="just" eaLnBrk="0" hangingPunct="0"/>
            <a:r>
              <a:rPr lang="es-ES" altLang="es-MX" sz="2000" dirty="0">
                <a:cs typeface="Times New Roman" pitchFamily="18" charset="0"/>
              </a:rPr>
              <a:t>Si el estudio de factibilidad, es bien concebido y ejecutado, indica que debe seguirse adelante con el proyecto, lo que quiere decir pasar con toda confianza a la </a:t>
            </a:r>
            <a:r>
              <a:rPr lang="es-ES" altLang="es-MX" sz="2000" dirty="0" smtClean="0">
                <a:cs typeface="Times New Roman" pitchFamily="18" charset="0"/>
              </a:rPr>
              <a:t>planeación con un mayor </a:t>
            </a:r>
            <a:r>
              <a:rPr lang="es-ES" altLang="es-MX" sz="2000" dirty="0">
                <a:cs typeface="Times New Roman" pitchFamily="18" charset="0"/>
              </a:rPr>
              <a:t>detalle y puesta en práctica del proyecto.</a:t>
            </a:r>
            <a:endParaRPr lang="es-ES" altLang="es-MX" sz="3200" dirty="0"/>
          </a:p>
        </p:txBody>
      </p:sp>
      <p:pic>
        <p:nvPicPr>
          <p:cNvPr id="3" name="Picture 3" descr="http://t0.gstatic.com/images?q=tbn:ANd9GcSIvb_Hszjt7SRc1TaVC4parWDjgOuQF84AbKW1wKgq2XSqKB5LWA"/>
          <p:cNvPicPr>
            <a:picLocks noChangeAspect="1" noChangeArrowheads="1"/>
          </p:cNvPicPr>
          <p:nvPr/>
        </p:nvPicPr>
        <p:blipFill>
          <a:blip r:embed="rId3" cstate="print"/>
          <a:srcRect/>
          <a:stretch>
            <a:fillRect/>
          </a:stretch>
        </p:blipFill>
        <p:spPr bwMode="auto">
          <a:xfrm>
            <a:off x="5580063" y="3213100"/>
            <a:ext cx="2066925" cy="2209800"/>
          </a:xfrm>
          <a:prstGeom prst="rect">
            <a:avLst/>
          </a:prstGeom>
          <a:noFill/>
          <a:ln w="9525">
            <a:noFill/>
            <a:miter lim="800000"/>
            <a:headEnd/>
            <a:tailEnd/>
          </a:ln>
        </p:spPr>
      </p:pic>
    </p:spTree>
    <p:extLst>
      <p:ext uri="{BB962C8B-B14F-4D97-AF65-F5344CB8AC3E}">
        <p14:creationId xmlns:p14="http://schemas.microsoft.com/office/powerpoint/2010/main" val="1255170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336713"/>
            <a:ext cx="8280400" cy="5324535"/>
          </a:xfrm>
          <a:prstGeom prst="rect">
            <a:avLst/>
          </a:prstGeom>
          <a:noFill/>
          <a:ln w="9525">
            <a:noFill/>
            <a:miter lim="800000"/>
            <a:headEnd/>
            <a:tailEnd/>
          </a:ln>
        </p:spPr>
        <p:txBody>
          <a:bodyPr anchor="ctr">
            <a:spAutoFit/>
          </a:bodyPr>
          <a:lstStyle/>
          <a:p>
            <a:pPr algn="just" eaLnBrk="0" hangingPunct="0">
              <a:tabLst>
                <a:tab pos="1363663" algn="l"/>
              </a:tabLst>
            </a:pPr>
            <a:r>
              <a:rPr lang="es-ES" altLang="es-MX" sz="2000" b="1" dirty="0">
                <a:cs typeface="Times New Roman" pitchFamily="18" charset="0"/>
              </a:rPr>
              <a:t>¿ EN QUE CONSISTE LA ADMINISTRACIÓN DE UN PROYECTO?</a:t>
            </a:r>
            <a:endParaRPr lang="es-MX" altLang="es-MX" sz="2000" dirty="0"/>
          </a:p>
          <a:p>
            <a:pPr algn="just" eaLnBrk="0" hangingPunct="0">
              <a:tabLst>
                <a:tab pos="1363663" algn="l"/>
              </a:tabLst>
            </a:pPr>
            <a:r>
              <a:rPr lang="es-ES" altLang="es-MX" sz="2000" dirty="0">
                <a:cs typeface="Times New Roman" pitchFamily="18" charset="0"/>
              </a:rPr>
              <a:t>La Administración de un proyecto consiste en :</a:t>
            </a:r>
            <a:endParaRPr lang="es-MX" altLang="es-MX" sz="2000" dirty="0"/>
          </a:p>
          <a:p>
            <a:pPr algn="just" eaLnBrk="0" hangingPunct="0">
              <a:buFontTx/>
              <a:buChar char="•"/>
              <a:tabLst>
                <a:tab pos="1363663" algn="l"/>
              </a:tabLst>
            </a:pPr>
            <a:r>
              <a:rPr lang="es-ES" altLang="es-MX" sz="2000" dirty="0">
                <a:cs typeface="Times New Roman" pitchFamily="18" charset="0"/>
              </a:rPr>
              <a:t>Una operación que tiene principio y fin</a:t>
            </a:r>
            <a:endParaRPr lang="es-MX" altLang="es-MX" sz="2000" dirty="0"/>
          </a:p>
          <a:p>
            <a:pPr algn="just" eaLnBrk="0" hangingPunct="0">
              <a:buFontTx/>
              <a:buChar char="•"/>
              <a:tabLst>
                <a:tab pos="1363663" algn="l"/>
              </a:tabLst>
            </a:pPr>
            <a:r>
              <a:rPr lang="es-ES" altLang="es-MX" sz="2000" dirty="0">
                <a:cs typeface="Times New Roman" pitchFamily="18" charset="0"/>
              </a:rPr>
              <a:t>Tiene metas establecidas en :</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Costo</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Programa (tiempo)</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Calidad</a:t>
            </a:r>
            <a:endParaRPr lang="es-MX" altLang="es-MX" sz="2000" dirty="0"/>
          </a:p>
          <a:p>
            <a:pPr algn="just" eaLnBrk="0" hangingPunct="0">
              <a:buFontTx/>
              <a:buChar char="•"/>
              <a:tabLst>
                <a:tab pos="1363663" algn="l"/>
              </a:tabLst>
            </a:pPr>
            <a:r>
              <a:rPr lang="es-ES" altLang="es-MX" sz="2000" dirty="0">
                <a:cs typeface="Times New Roman" pitchFamily="18" charset="0"/>
              </a:rPr>
              <a:t>Aprovecha al máximo los recursos necesarios disponibles</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Grupos de trabajo ( habilidades, talento y esfuerzo cooperativo)</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Instalaciones</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Herramientas</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Equipos</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Información</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Sistemas</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Técnicas</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Dinero</a:t>
            </a:r>
            <a:endParaRPr lang="es-MX" altLang="es-MX" sz="2000" dirty="0"/>
          </a:p>
          <a:p>
            <a:pPr lvl="1" algn="just" eaLnBrk="0" hangingPunct="0">
              <a:buFont typeface="Wingdings" pitchFamily="2" charset="2"/>
              <a:buChar char=""/>
              <a:tabLst>
                <a:tab pos="1363663" algn="l"/>
              </a:tabLst>
            </a:pPr>
            <a:r>
              <a:rPr lang="es-ES" altLang="es-MX" sz="2000" dirty="0">
                <a:cs typeface="Times New Roman" pitchFamily="18" charset="0"/>
              </a:rPr>
              <a:t>Etc.</a:t>
            </a:r>
            <a:endParaRPr lang="es-ES" altLang="es-MX" sz="2000" dirty="0"/>
          </a:p>
        </p:txBody>
      </p:sp>
    </p:spTree>
    <p:extLst>
      <p:ext uri="{BB962C8B-B14F-4D97-AF65-F5344CB8AC3E}">
        <p14:creationId xmlns:p14="http://schemas.microsoft.com/office/powerpoint/2010/main" val="3275535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476672"/>
            <a:ext cx="6516688" cy="3077766"/>
          </a:xfrm>
          <a:prstGeom prst="rect">
            <a:avLst/>
          </a:prstGeom>
          <a:noFill/>
          <a:ln w="9525">
            <a:noFill/>
            <a:miter lim="800000"/>
            <a:headEnd/>
            <a:tailEnd/>
          </a:ln>
          <a:effectLst/>
        </p:spPr>
        <p:txBody>
          <a:bodyPr lIns="0" tIns="0" rIns="0" bIns="0" anchor="ctr">
            <a:spAutoFit/>
          </a:bodyPr>
          <a:lstStyle/>
          <a:p>
            <a:pPr eaLnBrk="0" hangingPunct="0">
              <a:tabLst>
                <a:tab pos="906463" algn="l"/>
              </a:tabLst>
              <a:defRPr/>
            </a:pPr>
            <a:r>
              <a:rPr lang="es-ES" sz="2000" b="1" dirty="0">
                <a:latin typeface="Arial" pitchFamily="34" charset="0"/>
                <a:cs typeface="Arial" pitchFamily="34" charset="0"/>
              </a:rPr>
              <a:t>EL CICLO DE DURACIÓN DE UN </a:t>
            </a:r>
            <a:r>
              <a:rPr lang="es-ES" sz="2000" b="1" dirty="0" smtClean="0">
                <a:latin typeface="Arial" pitchFamily="34" charset="0"/>
                <a:cs typeface="Arial" pitchFamily="34" charset="0"/>
              </a:rPr>
              <a:t>PROYECTO:</a:t>
            </a:r>
          </a:p>
          <a:p>
            <a:pPr eaLnBrk="0" hangingPunct="0">
              <a:tabLst>
                <a:tab pos="906463" algn="l"/>
              </a:tabLst>
              <a:defRPr/>
            </a:pPr>
            <a:endParaRPr lang="es-ES" sz="2000" b="1" dirty="0">
              <a:latin typeface="Arial" pitchFamily="34" charset="0"/>
              <a:cs typeface="Arial" pitchFamily="34" charset="0"/>
            </a:endParaRPr>
          </a:p>
          <a:p>
            <a:pPr eaLnBrk="0" hangingPunct="0">
              <a:buFontTx/>
              <a:buChar char="•"/>
              <a:tabLst>
                <a:tab pos="906463" algn="l"/>
              </a:tabLst>
              <a:defRPr/>
            </a:pPr>
            <a:r>
              <a:rPr lang="es-ES" sz="2000" dirty="0">
                <a:latin typeface="Arial" pitchFamily="34" charset="0"/>
                <a:ea typeface="Times New Roman" pitchFamily="18" charset="0"/>
                <a:cs typeface="Arial" pitchFamily="34" charset="0"/>
              </a:rPr>
              <a:t>Concepción y definición del </a:t>
            </a:r>
            <a:r>
              <a:rPr lang="es-ES" sz="2000" dirty="0" smtClean="0">
                <a:latin typeface="Arial" pitchFamily="34" charset="0"/>
                <a:ea typeface="Times New Roman" pitchFamily="18" charset="0"/>
                <a:cs typeface="Arial" pitchFamily="34" charset="0"/>
              </a:rPr>
              <a:t>proyecto</a:t>
            </a:r>
          </a:p>
          <a:p>
            <a:pPr eaLnBrk="0" hangingPunct="0">
              <a:buFontTx/>
              <a:buChar char="•"/>
              <a:tabLst>
                <a:tab pos="906463" algn="l"/>
              </a:tabLst>
              <a:defRPr/>
            </a:pPr>
            <a:endParaRPr lang="es-MX" sz="2000" dirty="0">
              <a:latin typeface="Arial" pitchFamily="34" charset="0"/>
              <a:cs typeface="Arial" pitchFamily="34" charset="0"/>
            </a:endParaRPr>
          </a:p>
          <a:p>
            <a:pPr eaLnBrk="0" hangingPunct="0">
              <a:buFontTx/>
              <a:buChar char="•"/>
              <a:tabLst>
                <a:tab pos="906463" algn="l"/>
              </a:tabLst>
              <a:defRPr/>
            </a:pPr>
            <a:r>
              <a:rPr lang="es-ES" sz="2000" dirty="0">
                <a:latin typeface="Arial" pitchFamily="34" charset="0"/>
                <a:ea typeface="Times New Roman" pitchFamily="18" charset="0"/>
                <a:cs typeface="Arial" pitchFamily="34" charset="0"/>
              </a:rPr>
              <a:t>Planificación del </a:t>
            </a:r>
            <a:r>
              <a:rPr lang="es-ES" sz="2000" dirty="0" smtClean="0">
                <a:latin typeface="Arial" pitchFamily="34" charset="0"/>
                <a:ea typeface="Times New Roman" pitchFamily="18" charset="0"/>
                <a:cs typeface="Arial" pitchFamily="34" charset="0"/>
              </a:rPr>
              <a:t>proyecto</a:t>
            </a:r>
          </a:p>
          <a:p>
            <a:pPr eaLnBrk="0" hangingPunct="0">
              <a:buFontTx/>
              <a:buChar char="•"/>
              <a:tabLst>
                <a:tab pos="906463" algn="l"/>
              </a:tabLst>
              <a:defRPr/>
            </a:pPr>
            <a:endParaRPr lang="es-MX" sz="2000" dirty="0">
              <a:latin typeface="Arial" pitchFamily="34" charset="0"/>
              <a:cs typeface="Arial" pitchFamily="34" charset="0"/>
            </a:endParaRPr>
          </a:p>
          <a:p>
            <a:pPr eaLnBrk="0" hangingPunct="0">
              <a:buFontTx/>
              <a:buChar char="•"/>
              <a:tabLst>
                <a:tab pos="906463" algn="l"/>
              </a:tabLst>
              <a:defRPr/>
            </a:pPr>
            <a:r>
              <a:rPr lang="es-ES" sz="2000" dirty="0">
                <a:latin typeface="Arial" pitchFamily="34" charset="0"/>
                <a:ea typeface="Times New Roman" pitchFamily="18" charset="0"/>
                <a:cs typeface="Arial" pitchFamily="34" charset="0"/>
              </a:rPr>
              <a:t>Puesta en práctica del </a:t>
            </a:r>
            <a:r>
              <a:rPr lang="es-ES" sz="2000" dirty="0" smtClean="0">
                <a:latin typeface="Arial" pitchFamily="34" charset="0"/>
                <a:ea typeface="Times New Roman" pitchFamily="18" charset="0"/>
                <a:cs typeface="Arial" pitchFamily="34" charset="0"/>
              </a:rPr>
              <a:t>plan</a:t>
            </a:r>
          </a:p>
          <a:p>
            <a:pPr eaLnBrk="0" hangingPunct="0">
              <a:buFontTx/>
              <a:buChar char="•"/>
              <a:tabLst>
                <a:tab pos="906463" algn="l"/>
              </a:tabLst>
              <a:defRPr/>
            </a:pPr>
            <a:endParaRPr lang="es-MX" sz="2000" dirty="0">
              <a:latin typeface="Arial" pitchFamily="34" charset="0"/>
              <a:cs typeface="Arial" pitchFamily="34" charset="0"/>
            </a:endParaRPr>
          </a:p>
          <a:p>
            <a:pPr eaLnBrk="0" hangingPunct="0">
              <a:buFontTx/>
              <a:buChar char="•"/>
              <a:tabLst>
                <a:tab pos="906463" algn="l"/>
              </a:tabLst>
              <a:defRPr/>
            </a:pPr>
            <a:r>
              <a:rPr lang="es-ES" sz="2000" dirty="0">
                <a:latin typeface="Arial" pitchFamily="34" charset="0"/>
                <a:ea typeface="Times New Roman" pitchFamily="18" charset="0"/>
                <a:cs typeface="Arial" pitchFamily="34" charset="0"/>
              </a:rPr>
              <a:t>Terminación y evaluación del proyecto</a:t>
            </a:r>
            <a:endParaRPr lang="es-MX" sz="2000" dirty="0">
              <a:latin typeface="Arial" pitchFamily="34" charset="0"/>
              <a:cs typeface="Arial" pitchFamily="34" charset="0"/>
            </a:endParaRPr>
          </a:p>
          <a:p>
            <a:pPr eaLnBrk="0" hangingPunct="0">
              <a:tabLst>
                <a:tab pos="906463" algn="l"/>
              </a:tabLst>
              <a:defRPr/>
            </a:pPr>
            <a:endParaRPr lang="es-MX" sz="2000" dirty="0">
              <a:latin typeface="Arial" pitchFamily="34" charset="0"/>
              <a:cs typeface="Arial" pitchFamily="34" charset="0"/>
            </a:endParaRPr>
          </a:p>
        </p:txBody>
      </p:sp>
      <p:pic>
        <p:nvPicPr>
          <p:cNvPr id="3" name="Picture 2" descr="EPI Fig pag 5"/>
          <p:cNvPicPr>
            <a:picLocks noChangeAspect="1" noChangeArrowheads="1"/>
          </p:cNvPicPr>
          <p:nvPr/>
        </p:nvPicPr>
        <p:blipFill>
          <a:blip r:embed="rId3" cstate="print"/>
          <a:srcRect/>
          <a:stretch>
            <a:fillRect/>
          </a:stretch>
        </p:blipFill>
        <p:spPr bwMode="auto">
          <a:xfrm>
            <a:off x="5724128" y="1340768"/>
            <a:ext cx="2570163" cy="2697163"/>
          </a:xfrm>
          <a:prstGeom prst="rect">
            <a:avLst/>
          </a:prstGeom>
          <a:noFill/>
          <a:ln w="9525">
            <a:noFill/>
            <a:miter lim="800000"/>
            <a:headEnd/>
            <a:tailEnd/>
          </a:ln>
        </p:spPr>
      </p:pic>
    </p:spTree>
    <p:extLst>
      <p:ext uri="{BB962C8B-B14F-4D97-AF65-F5344CB8AC3E}">
        <p14:creationId xmlns:p14="http://schemas.microsoft.com/office/powerpoint/2010/main" val="41263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5288" y="836712"/>
            <a:ext cx="7345362" cy="677108"/>
          </a:xfrm>
          <a:prstGeom prst="rect">
            <a:avLst/>
          </a:prstGeom>
          <a:noFill/>
          <a:ln w="9525">
            <a:noFill/>
            <a:miter lim="800000"/>
            <a:headEnd/>
            <a:tailEnd/>
          </a:ln>
        </p:spPr>
        <p:txBody>
          <a:bodyPr lIns="0" tIns="0" rIns="0" bIns="0" anchor="ctr">
            <a:spAutoFit/>
          </a:bodyPr>
          <a:lstStyle/>
          <a:p>
            <a:pPr eaLnBrk="0" hangingPunct="0"/>
            <a:r>
              <a:rPr lang="es-ES" altLang="es-MX" sz="2000" b="1" dirty="0"/>
              <a:t>LAS CUATRO FASES DE LA ADMINISTRACIÓN DE UN PROYECTO</a:t>
            </a:r>
          </a:p>
          <a:p>
            <a:pPr eaLnBrk="0" hangingPunct="0"/>
            <a:endParaRPr lang="es-ES" altLang="es-MX" sz="2400" dirty="0"/>
          </a:p>
        </p:txBody>
      </p:sp>
      <p:pic>
        <p:nvPicPr>
          <p:cNvPr id="3" name="Picture 3"/>
          <p:cNvPicPr>
            <a:picLocks noChangeAspect="1" noChangeArrowheads="1"/>
          </p:cNvPicPr>
          <p:nvPr/>
        </p:nvPicPr>
        <p:blipFill>
          <a:blip r:embed="rId3" cstate="print"/>
          <a:srcRect/>
          <a:stretch>
            <a:fillRect/>
          </a:stretch>
        </p:blipFill>
        <p:spPr bwMode="auto">
          <a:xfrm>
            <a:off x="395288" y="622424"/>
            <a:ext cx="8359775" cy="3022600"/>
          </a:xfrm>
          <a:prstGeom prst="rect">
            <a:avLst/>
          </a:prstGeom>
          <a:noFill/>
          <a:ln w="9525">
            <a:noFill/>
            <a:miter lim="800000"/>
            <a:headEnd/>
            <a:tailEnd/>
          </a:ln>
        </p:spPr>
      </p:pic>
      <p:pic>
        <p:nvPicPr>
          <p:cNvPr id="4" name="Picture 4" descr="EPI Fig pag 7"/>
          <p:cNvPicPr>
            <a:picLocks noChangeAspect="1" noChangeArrowheads="1"/>
          </p:cNvPicPr>
          <p:nvPr/>
        </p:nvPicPr>
        <p:blipFill>
          <a:blip r:embed="rId4" cstate="print"/>
          <a:srcRect/>
          <a:stretch>
            <a:fillRect/>
          </a:stretch>
        </p:blipFill>
        <p:spPr bwMode="auto">
          <a:xfrm>
            <a:off x="3505750" y="3429000"/>
            <a:ext cx="2362394" cy="2095048"/>
          </a:xfrm>
          <a:prstGeom prst="rect">
            <a:avLst/>
          </a:prstGeom>
          <a:noFill/>
          <a:ln w="9525">
            <a:noFill/>
            <a:miter lim="800000"/>
            <a:headEnd/>
            <a:tailEnd/>
          </a:ln>
        </p:spPr>
      </p:pic>
    </p:spTree>
    <p:extLst>
      <p:ext uri="{BB962C8B-B14F-4D97-AF65-F5344CB8AC3E}">
        <p14:creationId xmlns:p14="http://schemas.microsoft.com/office/powerpoint/2010/main" val="3295096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6227" y="1711349"/>
            <a:ext cx="8229600" cy="565523"/>
          </a:xfrm>
        </p:spPr>
        <p:txBody>
          <a:bodyPr>
            <a:normAutofit lnSpcReduction="10000"/>
          </a:bodyPr>
          <a:lstStyle/>
          <a:p>
            <a:pPr marL="0" indent="0" algn="ctr">
              <a:buNone/>
            </a:pPr>
            <a:r>
              <a:rPr lang="es-MX" b="1" dirty="0" smtClean="0">
                <a:latin typeface="Arial" pitchFamily="34" charset="0"/>
                <a:cs typeface="Arial" pitchFamily="34" charset="0"/>
              </a:rPr>
              <a:t>Resumen</a:t>
            </a:r>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a:p>
            <a:pPr marL="0" indent="0">
              <a:buNone/>
            </a:pPr>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smtClean="0">
              <a:latin typeface="Arial" pitchFamily="34" charset="0"/>
              <a:cs typeface="Arial" pitchFamily="34" charset="0"/>
            </a:endParaRPr>
          </a:p>
          <a:p>
            <a:endParaRPr lang="es-MX" b="1" dirty="0" smtClean="0">
              <a:latin typeface="Arial" pitchFamily="34" charset="0"/>
              <a:cs typeface="Arial" pitchFamily="34" charset="0"/>
            </a:endParaRPr>
          </a:p>
        </p:txBody>
      </p:sp>
      <p:sp>
        <p:nvSpPr>
          <p:cNvPr id="6" name="5 Rectángulo"/>
          <p:cNvSpPr/>
          <p:nvPr/>
        </p:nvSpPr>
        <p:spPr>
          <a:xfrm>
            <a:off x="107504" y="110242"/>
            <a:ext cx="8856984" cy="1446550"/>
          </a:xfrm>
          <a:prstGeom prst="rect">
            <a:avLst/>
          </a:prstGeom>
        </p:spPr>
        <p:txBody>
          <a:bodyPr wrap="square">
            <a:spAutoFit/>
          </a:bodyPr>
          <a:lstStyle/>
          <a:p>
            <a:pPr algn="ctr"/>
            <a:r>
              <a:rPr lang="es-MX" sz="4400" b="1" dirty="0" smtClean="0">
                <a:latin typeface="Arial" panose="020B0604020202020204" pitchFamily="34" charset="0"/>
                <a:cs typeface="Arial" panose="020B0604020202020204" pitchFamily="34" charset="0"/>
              </a:rPr>
              <a:t>Conceptos generales acerca de un proyecto</a:t>
            </a:r>
            <a:endParaRPr lang="es-MX" sz="4400" b="1" dirty="0">
              <a:latin typeface="Arial" panose="020B0604020202020204" pitchFamily="34" charset="0"/>
              <a:cs typeface="Arial" panose="020B0604020202020204" pitchFamily="34" charset="0"/>
            </a:endParaRPr>
          </a:p>
        </p:txBody>
      </p:sp>
      <p:sp>
        <p:nvSpPr>
          <p:cNvPr id="2" name="1 CuadroTexto"/>
          <p:cNvSpPr txBox="1"/>
          <p:nvPr/>
        </p:nvSpPr>
        <p:spPr>
          <a:xfrm>
            <a:off x="395537" y="2492896"/>
            <a:ext cx="8424935" cy="2400657"/>
          </a:xfrm>
          <a:prstGeom prst="rect">
            <a:avLst/>
          </a:prstGeom>
          <a:noFill/>
        </p:spPr>
        <p:txBody>
          <a:bodyPr wrap="square" rtlCol="0">
            <a:spAutoFit/>
          </a:bodyPr>
          <a:lstStyle/>
          <a:p>
            <a:pPr algn="just"/>
            <a:r>
              <a:rPr lang="es-MX" sz="2500" dirty="0" smtClean="0">
                <a:latin typeface="Arial" panose="020B0604020202020204" pitchFamily="34" charset="0"/>
                <a:cs typeface="Arial" panose="020B0604020202020204" pitchFamily="34" charset="0"/>
              </a:rPr>
              <a:t>El crecimiento de las organizaciones, vienen establecido por una visión de futuro establecido en su objetivos estratégicos, para lograrlo es necesario tener en mente conceptos importantes de lo que es un proyecto desde su conceptualización con una primera idea hasta la ejecución y su control sobre este.</a:t>
            </a:r>
            <a:endParaRPr lang="es-MX"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410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485545" y="437654"/>
            <a:ext cx="7974887" cy="5151586"/>
          </a:xfrm>
          <a:prstGeom prst="rect">
            <a:avLst/>
          </a:prstGeom>
          <a:noFill/>
          <a:ln w="9525">
            <a:noFill/>
            <a:miter lim="800000"/>
            <a:headEnd/>
            <a:tailEnd/>
          </a:ln>
        </p:spPr>
      </p:pic>
    </p:spTree>
    <p:extLst>
      <p:ext uri="{BB962C8B-B14F-4D97-AF65-F5344CB8AC3E}">
        <p14:creationId xmlns:p14="http://schemas.microsoft.com/office/powerpoint/2010/main" val="145925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807676"/>
            <a:ext cx="5364162" cy="677108"/>
          </a:xfrm>
          <a:prstGeom prst="rect">
            <a:avLst/>
          </a:prstGeom>
          <a:noFill/>
          <a:ln w="9525">
            <a:noFill/>
            <a:miter lim="800000"/>
            <a:headEnd/>
            <a:tailEnd/>
          </a:ln>
        </p:spPr>
        <p:txBody>
          <a:bodyPr lIns="0" tIns="0" rIns="0" bIns="0" anchor="ctr">
            <a:spAutoFit/>
          </a:bodyPr>
          <a:lstStyle/>
          <a:p>
            <a:pPr eaLnBrk="0" hangingPunct="0"/>
            <a:r>
              <a:rPr lang="es-ES" altLang="es-MX" sz="2000" b="1" dirty="0"/>
              <a:t>LOS PARÁMETROS DEL PROYECTO</a:t>
            </a:r>
          </a:p>
          <a:p>
            <a:pPr eaLnBrk="0" hangingPunct="0"/>
            <a:endParaRPr lang="es-ES" altLang="es-MX" sz="2400" dirty="0"/>
          </a:p>
        </p:txBody>
      </p:sp>
      <p:pic>
        <p:nvPicPr>
          <p:cNvPr id="3" name="Picture 2"/>
          <p:cNvPicPr>
            <a:picLocks noChangeAspect="1" noChangeArrowheads="1"/>
          </p:cNvPicPr>
          <p:nvPr/>
        </p:nvPicPr>
        <p:blipFill>
          <a:blip r:embed="rId3" cstate="print"/>
          <a:srcRect/>
          <a:stretch>
            <a:fillRect/>
          </a:stretch>
        </p:blipFill>
        <p:spPr bwMode="auto">
          <a:xfrm>
            <a:off x="395288" y="1268413"/>
            <a:ext cx="7961312" cy="3552825"/>
          </a:xfrm>
          <a:prstGeom prst="rect">
            <a:avLst/>
          </a:prstGeom>
          <a:noFill/>
          <a:ln w="9525">
            <a:noFill/>
            <a:miter lim="800000"/>
            <a:headEnd/>
            <a:tailEnd/>
          </a:ln>
        </p:spPr>
      </p:pic>
    </p:spTree>
    <p:extLst>
      <p:ext uri="{BB962C8B-B14F-4D97-AF65-F5344CB8AC3E}">
        <p14:creationId xmlns:p14="http://schemas.microsoft.com/office/powerpoint/2010/main" val="3124424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11" descr="http://blog.guiasenior.com/images/Inversion_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972" y="2304500"/>
            <a:ext cx="19685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9 CuadroTexto"/>
          <p:cNvSpPr txBox="1">
            <a:spLocks noChangeArrowheads="1"/>
          </p:cNvSpPr>
          <p:nvPr/>
        </p:nvSpPr>
        <p:spPr bwMode="auto">
          <a:xfrm>
            <a:off x="323850" y="404813"/>
            <a:ext cx="44640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MX" sz="2400" b="1" dirty="0" smtClean="0"/>
              <a:t>Definición:</a:t>
            </a:r>
          </a:p>
          <a:p>
            <a:pPr eaLnBrk="1" hangingPunct="1"/>
            <a:endParaRPr lang="es-ES" altLang="es-MX" sz="2400" b="1" dirty="0" smtClean="0"/>
          </a:p>
          <a:p>
            <a:pPr lvl="1" eaLnBrk="1" hangingPunct="1"/>
            <a:r>
              <a:rPr lang="es-ES" altLang="es-MX" sz="2400" b="1" dirty="0" smtClean="0"/>
              <a:t>Proyecto</a:t>
            </a:r>
          </a:p>
          <a:p>
            <a:pPr eaLnBrk="1" hangingPunct="1"/>
            <a:endParaRPr lang="es-ES" altLang="es-MX" sz="2400" b="1" dirty="0" smtClean="0"/>
          </a:p>
          <a:p>
            <a:pPr eaLnBrk="1" hangingPunct="1"/>
            <a:endParaRPr lang="es-ES" altLang="es-MX" sz="2400" b="1" dirty="0" smtClean="0"/>
          </a:p>
          <a:p>
            <a:pPr eaLnBrk="1" hangingPunct="1"/>
            <a:endParaRPr lang="es-ES" altLang="es-MX" sz="2400" b="1" dirty="0" smtClean="0"/>
          </a:p>
          <a:p>
            <a:pPr eaLnBrk="1" hangingPunct="1"/>
            <a:endParaRPr lang="es-ES" altLang="es-MX" sz="2400" b="1" dirty="0" smtClean="0"/>
          </a:p>
          <a:p>
            <a:pPr lvl="3" eaLnBrk="1" hangingPunct="1"/>
            <a:r>
              <a:rPr lang="es-ES" altLang="es-MX" sz="2400" b="1" dirty="0" smtClean="0"/>
              <a:t>Inversión</a:t>
            </a:r>
            <a:endParaRPr lang="es-ES" altLang="es-MX" sz="2400" b="1" dirty="0"/>
          </a:p>
        </p:txBody>
      </p:sp>
      <p:pic>
        <p:nvPicPr>
          <p:cNvPr id="4" name="Picture 13" descr="http://www1.freewebs.com/labateriadel5c/pro2.jpg"/>
          <p:cNvPicPr>
            <a:picLocks noChangeAspect="1" noChangeArrowheads="1"/>
          </p:cNvPicPr>
          <p:nvPr/>
        </p:nvPicPr>
        <p:blipFill>
          <a:blip r:embed="rId4" cstate="print">
            <a:extLst>
              <a:ext uri="{28A0092B-C50C-407E-A947-70E740481C1C}">
                <a14:useLocalDpi xmlns:a14="http://schemas.microsoft.com/office/drawing/2010/main" val="0"/>
              </a:ext>
            </a:extLst>
          </a:blip>
          <a:srcRect b="46574"/>
          <a:stretch>
            <a:fillRect/>
          </a:stretch>
        </p:blipFill>
        <p:spPr bwMode="auto">
          <a:xfrm>
            <a:off x="2483768" y="764704"/>
            <a:ext cx="59769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1 CuadroTexto"/>
          <p:cNvSpPr txBox="1">
            <a:spLocks noChangeArrowheads="1"/>
          </p:cNvSpPr>
          <p:nvPr/>
        </p:nvSpPr>
        <p:spPr bwMode="auto">
          <a:xfrm>
            <a:off x="323850" y="4369233"/>
            <a:ext cx="6048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MX" sz="2000" b="1" dirty="0" smtClean="0"/>
              <a:t>Caracterización de un proyecto de inversión…</a:t>
            </a:r>
          </a:p>
          <a:p>
            <a:pPr eaLnBrk="1" hangingPunct="1"/>
            <a:endParaRPr lang="es-ES" altLang="es-MX" sz="2000" dirty="0"/>
          </a:p>
        </p:txBody>
      </p:sp>
    </p:spTree>
    <p:extLst>
      <p:ext uri="{BB962C8B-B14F-4D97-AF65-F5344CB8AC3E}">
        <p14:creationId xmlns:p14="http://schemas.microsoft.com/office/powerpoint/2010/main" val="1776177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68313" y="461040"/>
            <a:ext cx="8208143" cy="5016758"/>
          </a:xfrm>
          <a:prstGeom prst="rect">
            <a:avLst/>
          </a:prstGeom>
          <a:noFill/>
          <a:ln w="9525">
            <a:noFill/>
            <a:miter lim="800000"/>
            <a:headEnd/>
            <a:tailEnd/>
          </a:ln>
          <a:effectLst/>
        </p:spPr>
        <p:txBody>
          <a:bodyPr wrap="square" anchor="ctr">
            <a:spAutoFit/>
          </a:bodyPr>
          <a:lstStyle/>
          <a:p>
            <a:pPr algn="just" eaLnBrk="0" hangingPunct="0">
              <a:defRPr/>
            </a:pPr>
            <a:r>
              <a:rPr lang="es-MX" sz="2000" b="1" dirty="0">
                <a:latin typeface="Arial" pitchFamily="34" charset="0"/>
                <a:ea typeface="Times New Roman" pitchFamily="18" charset="0"/>
                <a:cs typeface="Arial" pitchFamily="34" charset="0"/>
              </a:rPr>
              <a:t>Definición:</a:t>
            </a:r>
            <a:endParaRPr lang="es-MX" sz="2000" b="1" dirty="0">
              <a:latin typeface="Arial" pitchFamily="34" charset="0"/>
              <a:cs typeface="Arial" pitchFamily="34" charset="0"/>
            </a:endParaRPr>
          </a:p>
          <a:p>
            <a:pPr algn="just" eaLnBrk="0" hangingPunct="0">
              <a:defRPr/>
            </a:pPr>
            <a:r>
              <a:rPr lang="es-MX" sz="2000" b="1" i="1" dirty="0">
                <a:latin typeface="Arial" pitchFamily="34" charset="0"/>
                <a:ea typeface="Times New Roman" pitchFamily="18" charset="0"/>
                <a:cs typeface="Arial" pitchFamily="34" charset="0"/>
              </a:rPr>
              <a:t>Proyecto: </a:t>
            </a:r>
            <a:r>
              <a:rPr lang="es-MX" sz="2000" dirty="0">
                <a:latin typeface="Arial" pitchFamily="34" charset="0"/>
                <a:ea typeface="Times New Roman" pitchFamily="18" charset="0"/>
                <a:cs typeface="Arial" pitchFamily="34" charset="0"/>
              </a:rPr>
              <a:t>“Es una idea que se tiene de algo que se piensa hacer y de cómo hacerlo, conjunto de escritos, cálculos y dibujos que se hacen para dar idea de cómo ha de ser u lo que ha de costar una obra de arquitectura, ingeniería, etc. </a:t>
            </a:r>
            <a:r>
              <a:rPr lang="es-MX" sz="2000" dirty="0" smtClean="0">
                <a:latin typeface="Arial" pitchFamily="34" charset="0"/>
                <a:ea typeface="Times New Roman" pitchFamily="18" charset="0"/>
                <a:cs typeface="Arial" pitchFamily="34" charset="0"/>
              </a:rPr>
              <a:t>(Diccionario </a:t>
            </a:r>
            <a:r>
              <a:rPr lang="es-MX" sz="2000" dirty="0">
                <a:latin typeface="Arial" pitchFamily="34" charset="0"/>
                <a:ea typeface="Times New Roman" pitchFamily="18" charset="0"/>
                <a:cs typeface="Arial" pitchFamily="34" charset="0"/>
              </a:rPr>
              <a:t>enciclopédico Océano)”.</a:t>
            </a:r>
          </a:p>
          <a:p>
            <a:pPr algn="just" eaLnBrk="0" hangingPunct="0">
              <a:defRPr/>
            </a:pPr>
            <a:endParaRPr lang="es-MX" sz="2000" dirty="0">
              <a:latin typeface="Arial" pitchFamily="34" charset="0"/>
              <a:cs typeface="Arial" pitchFamily="34" charset="0"/>
            </a:endParaRPr>
          </a:p>
          <a:p>
            <a:pPr algn="just" eaLnBrk="0" hangingPunct="0">
              <a:defRPr/>
            </a:pPr>
            <a:r>
              <a:rPr lang="es-MX" sz="2000" b="1" i="1" dirty="0">
                <a:latin typeface="Arial" pitchFamily="34" charset="0"/>
                <a:ea typeface="Times New Roman" pitchFamily="18" charset="0"/>
                <a:cs typeface="Arial" pitchFamily="34" charset="0"/>
              </a:rPr>
              <a:t>Proyecto:</a:t>
            </a:r>
            <a:r>
              <a:rPr lang="es-MX" sz="2000" dirty="0">
                <a:latin typeface="Arial" pitchFamily="34" charset="0"/>
                <a:ea typeface="Times New Roman" pitchFamily="18" charset="0"/>
                <a:cs typeface="Arial" pitchFamily="34" charset="0"/>
              </a:rPr>
              <a:t> “Es la búsqueda de una solución inteligente al planteamiento de un problema tendente a resolver, entre muchas, una necesidad Humana” (Baca Urbina).</a:t>
            </a:r>
          </a:p>
          <a:p>
            <a:pPr algn="just" eaLnBrk="0" hangingPunct="0">
              <a:defRPr/>
            </a:pPr>
            <a:endParaRPr lang="es-MX" sz="2000" dirty="0">
              <a:latin typeface="Arial" pitchFamily="34" charset="0"/>
              <a:cs typeface="Arial" pitchFamily="34" charset="0"/>
            </a:endParaRPr>
          </a:p>
          <a:p>
            <a:pPr algn="just" eaLnBrk="0" hangingPunct="0">
              <a:defRPr/>
            </a:pPr>
            <a:endParaRPr lang="es-MX" sz="2000" dirty="0">
              <a:latin typeface="Arial" pitchFamily="34" charset="0"/>
              <a:cs typeface="Arial" pitchFamily="34" charset="0"/>
            </a:endParaRPr>
          </a:p>
          <a:p>
            <a:pPr algn="just" eaLnBrk="0" hangingPunct="0">
              <a:defRPr/>
            </a:pPr>
            <a:r>
              <a:rPr lang="es-MX" sz="2000" b="1" i="1" dirty="0">
                <a:latin typeface="Arial" pitchFamily="34" charset="0"/>
                <a:ea typeface="Times New Roman" pitchFamily="18" charset="0"/>
                <a:cs typeface="Arial" pitchFamily="34" charset="0"/>
              </a:rPr>
              <a:t>PROYECTO: </a:t>
            </a:r>
            <a:endParaRPr lang="es-MX" sz="2000" b="1" i="1" dirty="0" smtClean="0">
              <a:latin typeface="Arial" pitchFamily="34" charset="0"/>
              <a:ea typeface="Times New Roman" pitchFamily="18" charset="0"/>
              <a:cs typeface="Arial" pitchFamily="34" charset="0"/>
            </a:endParaRPr>
          </a:p>
          <a:p>
            <a:pPr algn="just" eaLnBrk="0" hangingPunct="0">
              <a:defRPr/>
            </a:pPr>
            <a:r>
              <a:rPr lang="es-MX" sz="2000" dirty="0" smtClean="0">
                <a:latin typeface="Arial" pitchFamily="34" charset="0"/>
                <a:ea typeface="Times New Roman" pitchFamily="18" charset="0"/>
                <a:cs typeface="Arial" pitchFamily="34" charset="0"/>
              </a:rPr>
              <a:t>Es una serie de planteamientos encaminados a la producción de un bien o la prestación de un servicio, con el empleo de una cierta metodología y con miras a obtener determinados resultados, desarrollo económico o beneficio social.</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401946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802514"/>
            <a:ext cx="8136904" cy="3670236"/>
          </a:xfrm>
          <a:prstGeom prst="rect">
            <a:avLst/>
          </a:prstGeom>
          <a:noFill/>
          <a:ln w="9525">
            <a:noFill/>
            <a:miter lim="800000"/>
            <a:headEnd/>
            <a:tailEnd/>
          </a:ln>
          <a:effectLst/>
        </p:spPr>
        <p:txBody>
          <a:bodyPr wrap="square" anchor="ctr">
            <a:spAutoFit/>
          </a:bodyPr>
          <a:lstStyle/>
          <a:p>
            <a:pPr algn="just" eaLnBrk="0" hangingPunct="0">
              <a:defRPr/>
            </a:pPr>
            <a:r>
              <a:rPr lang="es-MX" sz="2400" b="1" dirty="0" smtClean="0">
                <a:latin typeface="Arial" pitchFamily="34" charset="0"/>
                <a:ea typeface="Times New Roman" pitchFamily="18" charset="0"/>
                <a:cs typeface="Arial" pitchFamily="34" charset="0"/>
              </a:rPr>
              <a:t>Definición:</a:t>
            </a:r>
          </a:p>
          <a:p>
            <a:pPr algn="just" eaLnBrk="0" hangingPunct="0">
              <a:defRPr/>
            </a:pPr>
            <a:endParaRPr lang="es-MX" sz="1050" b="1" dirty="0">
              <a:latin typeface="Arial" pitchFamily="34" charset="0"/>
              <a:cs typeface="Arial" pitchFamily="34" charset="0"/>
            </a:endParaRPr>
          </a:p>
          <a:p>
            <a:pPr algn="just" eaLnBrk="0" hangingPunct="0">
              <a:defRPr/>
            </a:pPr>
            <a:r>
              <a:rPr lang="es-MX" sz="2000" b="1" i="1" dirty="0">
                <a:latin typeface="Arial" pitchFamily="34" charset="0"/>
                <a:ea typeface="Times New Roman" pitchFamily="18" charset="0"/>
                <a:cs typeface="Arial" pitchFamily="34" charset="0"/>
              </a:rPr>
              <a:t>Inversión: </a:t>
            </a:r>
            <a:r>
              <a:rPr lang="es-MX" sz="2000" dirty="0">
                <a:latin typeface="Arial" pitchFamily="34" charset="0"/>
                <a:ea typeface="Times New Roman" pitchFamily="18" charset="0"/>
                <a:cs typeface="Arial" pitchFamily="34" charset="0"/>
              </a:rPr>
              <a:t>Empleo productivo de bien económicos, que da como resultado una magnitud de éstos mayor que la empleada.</a:t>
            </a:r>
          </a:p>
          <a:p>
            <a:pPr algn="just" eaLnBrk="0" hangingPunct="0">
              <a:defRPr/>
            </a:pPr>
            <a:endParaRPr lang="es-MX" sz="1000" dirty="0" smtClean="0">
              <a:latin typeface="Arial" pitchFamily="34" charset="0"/>
              <a:cs typeface="Arial" pitchFamily="34" charset="0"/>
            </a:endParaRPr>
          </a:p>
          <a:p>
            <a:pPr algn="just" eaLnBrk="0" hangingPunct="0">
              <a:defRPr/>
            </a:pPr>
            <a:endParaRPr lang="es-MX" sz="1000" dirty="0">
              <a:latin typeface="Arial" pitchFamily="34" charset="0"/>
              <a:cs typeface="Arial" pitchFamily="34" charset="0"/>
            </a:endParaRPr>
          </a:p>
          <a:p>
            <a:pPr algn="just" eaLnBrk="0" hangingPunct="0">
              <a:defRPr/>
            </a:pPr>
            <a:r>
              <a:rPr lang="es-MX" sz="2000" b="1" i="1" dirty="0">
                <a:latin typeface="Arial" pitchFamily="34" charset="0"/>
                <a:ea typeface="Times New Roman" pitchFamily="18" charset="0"/>
                <a:cs typeface="Arial" pitchFamily="34" charset="0"/>
              </a:rPr>
              <a:t>Inversión:</a:t>
            </a:r>
            <a:r>
              <a:rPr lang="es-MX" sz="2000" dirty="0">
                <a:latin typeface="Arial" pitchFamily="34" charset="0"/>
                <a:ea typeface="Times New Roman" pitchFamily="18" charset="0"/>
                <a:cs typeface="Arial" pitchFamily="34" charset="0"/>
              </a:rPr>
              <a:t> Aportación de recursos para obtener un beneficio futuro.</a:t>
            </a:r>
          </a:p>
          <a:p>
            <a:pPr algn="just" eaLnBrk="0" hangingPunct="0">
              <a:defRPr/>
            </a:pPr>
            <a:endParaRPr lang="es-MX" sz="1000" dirty="0" smtClean="0">
              <a:latin typeface="Arial" pitchFamily="34" charset="0"/>
              <a:cs typeface="Arial" pitchFamily="34" charset="0"/>
            </a:endParaRPr>
          </a:p>
          <a:p>
            <a:pPr algn="just" eaLnBrk="0" hangingPunct="0">
              <a:defRPr/>
            </a:pPr>
            <a:endParaRPr lang="es-MX" sz="1000" dirty="0">
              <a:latin typeface="Arial" pitchFamily="34" charset="0"/>
              <a:cs typeface="Arial" pitchFamily="34" charset="0"/>
            </a:endParaRPr>
          </a:p>
          <a:p>
            <a:pPr algn="just" eaLnBrk="0" hangingPunct="0">
              <a:defRPr/>
            </a:pPr>
            <a:endParaRPr lang="es-MX" sz="1000" dirty="0">
              <a:latin typeface="Arial" pitchFamily="34" charset="0"/>
              <a:cs typeface="Arial" pitchFamily="34" charset="0"/>
            </a:endParaRPr>
          </a:p>
          <a:p>
            <a:pPr algn="just" eaLnBrk="0" hangingPunct="0">
              <a:defRPr/>
            </a:pPr>
            <a:r>
              <a:rPr lang="es-MX" sz="2000" b="1" i="1" dirty="0">
                <a:latin typeface="Arial" pitchFamily="34" charset="0"/>
                <a:ea typeface="Times New Roman" pitchFamily="18" charset="0"/>
                <a:cs typeface="Arial" pitchFamily="34" charset="0"/>
              </a:rPr>
              <a:t>INVERSIÓN:</a:t>
            </a:r>
            <a:r>
              <a:rPr lang="es-MX" sz="2000" dirty="0">
                <a:latin typeface="Arial" pitchFamily="34" charset="0"/>
                <a:ea typeface="Times New Roman" pitchFamily="18" charset="0"/>
                <a:cs typeface="Arial" pitchFamily="34" charset="0"/>
              </a:rPr>
              <a:t> </a:t>
            </a:r>
            <a:endParaRPr lang="es-MX" sz="2000" dirty="0" smtClean="0">
              <a:latin typeface="Arial" pitchFamily="34" charset="0"/>
              <a:ea typeface="Times New Roman" pitchFamily="18" charset="0"/>
              <a:cs typeface="Arial" pitchFamily="34" charset="0"/>
            </a:endParaRPr>
          </a:p>
          <a:p>
            <a:pPr algn="just" eaLnBrk="0" hangingPunct="0">
              <a:defRPr/>
            </a:pPr>
            <a:r>
              <a:rPr lang="es-MX" sz="2000" dirty="0" smtClean="0">
                <a:latin typeface="Arial" pitchFamily="34" charset="0"/>
                <a:ea typeface="Times New Roman" pitchFamily="18" charset="0"/>
                <a:cs typeface="Arial" pitchFamily="34" charset="0"/>
              </a:rPr>
              <a:t>Es un conjunto de recursos que se emplean para producir un bien o servicio y generar una utilidad.</a:t>
            </a:r>
            <a:endParaRPr lang="es-MX" sz="1000" dirty="0">
              <a:latin typeface="Arial" pitchFamily="34" charset="0"/>
              <a:cs typeface="Arial" pitchFamily="34" charset="0"/>
            </a:endParaRPr>
          </a:p>
          <a:p>
            <a:pPr algn="just" eaLnBrk="0" hangingPunct="0">
              <a:defRPr/>
            </a:pPr>
            <a:endParaRPr lang="es-MX" sz="2800" dirty="0">
              <a:latin typeface="Arial" pitchFamily="34" charset="0"/>
              <a:cs typeface="Arial" pitchFamily="34" charset="0"/>
            </a:endParaRPr>
          </a:p>
        </p:txBody>
      </p:sp>
    </p:spTree>
    <p:extLst>
      <p:ext uri="{BB962C8B-B14F-4D97-AF65-F5344CB8AC3E}">
        <p14:creationId xmlns:p14="http://schemas.microsoft.com/office/powerpoint/2010/main" val="2459028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428466"/>
            <a:ext cx="828091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MX" altLang="es-MX" sz="2000" b="1" dirty="0">
                <a:cs typeface="Times New Roman" pitchFamily="18" charset="0"/>
              </a:rPr>
              <a:t>DEFINICIÓN:</a:t>
            </a:r>
          </a:p>
          <a:p>
            <a:pPr algn="just"/>
            <a:endParaRPr lang="es-MX" altLang="es-MX" sz="2000" b="1" i="1" dirty="0">
              <a:cs typeface="Times New Roman" pitchFamily="18" charset="0"/>
            </a:endParaRPr>
          </a:p>
          <a:p>
            <a:pPr algn="just"/>
            <a:r>
              <a:rPr lang="es-MX" altLang="es-MX" sz="2000" b="1" i="1" dirty="0">
                <a:cs typeface="Times New Roman" pitchFamily="18" charset="0"/>
              </a:rPr>
              <a:t>Proyecto de inversión: </a:t>
            </a:r>
            <a:r>
              <a:rPr lang="es-MX" altLang="es-MX" sz="2000" dirty="0">
                <a:cs typeface="Times New Roman" pitchFamily="18" charset="0"/>
              </a:rPr>
              <a:t>Es un conjunto de planes detallados que tienen por objetivo aumentar la productividad de la empresa para incrementar las utilidades o la prestación de servicios, mediante el uso óptimo de los fondos en un plazo razonable.</a:t>
            </a:r>
          </a:p>
          <a:p>
            <a:pPr algn="just"/>
            <a:endParaRPr lang="es-MX" altLang="es-MX" sz="2000" dirty="0"/>
          </a:p>
          <a:p>
            <a:pPr algn="just"/>
            <a:r>
              <a:rPr lang="es-MX" altLang="es-MX" sz="2000" b="1" i="1" dirty="0">
                <a:cs typeface="Times New Roman" pitchFamily="18" charset="0"/>
              </a:rPr>
              <a:t>Proyecto de Inversión:</a:t>
            </a:r>
            <a:r>
              <a:rPr lang="es-MX" altLang="es-MX" sz="2000" dirty="0">
                <a:cs typeface="Times New Roman" pitchFamily="18" charset="0"/>
              </a:rPr>
              <a:t> Es un plan al que se le asigna determinado monto de capital y se le proporciona insumos para producir un bien o servicio útil.</a:t>
            </a:r>
          </a:p>
          <a:p>
            <a:pPr algn="just"/>
            <a:endParaRPr lang="es-MX" altLang="es-MX" sz="2000" dirty="0"/>
          </a:p>
          <a:p>
            <a:pPr algn="just"/>
            <a:r>
              <a:rPr lang="es-MX" altLang="es-MX" sz="2000" b="1" i="1" dirty="0">
                <a:cs typeface="Times New Roman" pitchFamily="18" charset="0"/>
              </a:rPr>
              <a:t>PROYECTO DE INVERSIÓN</a:t>
            </a:r>
            <a:r>
              <a:rPr lang="es-MX" altLang="es-MX" sz="2000" dirty="0">
                <a:cs typeface="Times New Roman" pitchFamily="18" charset="0"/>
              </a:rPr>
              <a:t>: </a:t>
            </a:r>
            <a:endParaRPr lang="es-MX" altLang="es-MX" sz="2000" dirty="0" smtClean="0">
              <a:cs typeface="Times New Roman" pitchFamily="18" charset="0"/>
            </a:endParaRPr>
          </a:p>
          <a:p>
            <a:pPr algn="just"/>
            <a:r>
              <a:rPr lang="es-MX" altLang="es-MX" sz="2000" dirty="0" smtClean="0">
                <a:cs typeface="Times New Roman" pitchFamily="18" charset="0"/>
              </a:rPr>
              <a:t>Es una serie de planes que se piensa poner en marcha para dar eficacia a alguna actividad u operación económica o financiera, con el fin de obtener un bien o servicio en las mejores condiciones y conseguir una retribución.</a:t>
            </a:r>
            <a:endParaRPr lang="es-MX" altLang="es-MX" sz="2000" dirty="0"/>
          </a:p>
        </p:txBody>
      </p:sp>
    </p:spTree>
    <p:extLst>
      <p:ext uri="{BB962C8B-B14F-4D97-AF65-F5344CB8AC3E}">
        <p14:creationId xmlns:p14="http://schemas.microsoft.com/office/powerpoint/2010/main" val="3062328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Rectángulo"/>
          <p:cNvSpPr/>
          <p:nvPr/>
        </p:nvSpPr>
        <p:spPr>
          <a:xfrm>
            <a:off x="323528" y="404664"/>
            <a:ext cx="4499950" cy="400110"/>
          </a:xfrm>
          <a:prstGeom prst="rect">
            <a:avLst/>
          </a:prstGeom>
        </p:spPr>
        <p:txBody>
          <a:bodyPr wrap="none">
            <a:spAutoFit/>
          </a:bodyPr>
          <a:lstStyle/>
          <a:p>
            <a:r>
              <a:rPr lang="es-ES" sz="2000" b="1" dirty="0">
                <a:latin typeface="Arial Narrow" pitchFamily="34" charset="0"/>
                <a:ea typeface="Times New Roman" pitchFamily="18" charset="0"/>
                <a:cs typeface="Arial" pitchFamily="34" charset="0"/>
              </a:rPr>
              <a:t>Clasificación de los proyectos de inversión</a:t>
            </a:r>
            <a:endParaRPr lang="es-MX" sz="2000" b="1" dirty="0"/>
          </a:p>
        </p:txBody>
      </p:sp>
      <p:pic>
        <p:nvPicPr>
          <p:cNvPr id="3" name="Picture 15" descr="http://t0.gstatic.com/images?q=tbn:ANd9GcQ-AoRRR95WqlCxKc-swlFW2We1CxSeM_TNHk0cNRPy74oi4wS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052636"/>
            <a:ext cx="36163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http://t1.gstatic.com/images?q=tbn:ANd9GcSwvILM4EMxBFV6IP7JHr-0Bsrux5OD8fxjH0VTdw69KBX8lZ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564904"/>
            <a:ext cx="38846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176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4" descr="http://1.bp.blogspot.com/_Du4_s2EQUCY/SfbFcOcATCI/AAAAAAAAAD8/sYBUm6kZ0ds/s400/EVOLUCI%C3%93N+DE+LOS+SECTORES+ECON%C3%93MIC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41003"/>
            <a:ext cx="4465637"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t1.gstatic.com/images?q=tbn:ANd9GcRd83dcKMby1LRIR9QxXGk9g_bbp0dMnn_v1h3nb4rh_S3FRAK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5798" y="2790800"/>
            <a:ext cx="3168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476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3 CuadroTexto"/>
          <p:cNvSpPr txBox="1">
            <a:spLocks noChangeArrowheads="1"/>
          </p:cNvSpPr>
          <p:nvPr/>
        </p:nvSpPr>
        <p:spPr bwMode="auto">
          <a:xfrm>
            <a:off x="611560" y="775151"/>
            <a:ext cx="7776864"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MX" sz="2400" b="1" i="1" dirty="0" smtClean="0"/>
              <a:t>Características de los productos de las siguientes empresas:</a:t>
            </a:r>
          </a:p>
          <a:p>
            <a:pPr eaLnBrk="1" hangingPunct="1"/>
            <a:endParaRPr lang="es-ES" altLang="es-MX" sz="2000" dirty="0"/>
          </a:p>
          <a:p>
            <a:pPr eaLnBrk="1" hangingPunct="1"/>
            <a:r>
              <a:rPr lang="es-ES" altLang="es-MX" b="1" dirty="0"/>
              <a:t>Coca Cola</a:t>
            </a:r>
          </a:p>
          <a:p>
            <a:pPr eaLnBrk="1" hangingPunct="1"/>
            <a:r>
              <a:rPr lang="es-ES" altLang="es-MX" b="1" dirty="0" err="1"/>
              <a:t>Marlboro</a:t>
            </a:r>
            <a:endParaRPr lang="es-ES" altLang="es-MX" b="1" dirty="0"/>
          </a:p>
          <a:p>
            <a:pPr eaLnBrk="1" hangingPunct="1"/>
            <a:r>
              <a:rPr lang="es-MX" altLang="es-MX" b="1" dirty="0" err="1"/>
              <a:t>L’Oréal</a:t>
            </a:r>
            <a:r>
              <a:rPr lang="es-MX" altLang="es-MX" b="1" dirty="0"/>
              <a:t> Paris</a:t>
            </a:r>
          </a:p>
          <a:p>
            <a:pPr eaLnBrk="1" hangingPunct="1"/>
            <a:r>
              <a:rPr lang="es-MX" altLang="es-MX" b="1" dirty="0" err="1"/>
              <a:t>Budweiser</a:t>
            </a:r>
            <a:endParaRPr lang="es-ES" altLang="es-MX" b="1" dirty="0"/>
          </a:p>
          <a:p>
            <a:pPr eaLnBrk="1" hangingPunct="1"/>
            <a:r>
              <a:rPr lang="es-MX" altLang="es-MX" b="1" dirty="0"/>
              <a:t>Colgate-Palmolive</a:t>
            </a:r>
          </a:p>
          <a:p>
            <a:pPr eaLnBrk="1" hangingPunct="1"/>
            <a:r>
              <a:rPr lang="es-MX" altLang="es-MX" b="1" dirty="0" err="1" smtClean="0"/>
              <a:t>Nescafé</a:t>
            </a:r>
            <a:endParaRPr lang="es-MX" altLang="es-MX" b="1" dirty="0"/>
          </a:p>
          <a:p>
            <a:pPr eaLnBrk="1" hangingPunct="1"/>
            <a:r>
              <a:rPr lang="es-MX" altLang="es-MX" b="1" dirty="0"/>
              <a:t>Doritos Nachos</a:t>
            </a:r>
          </a:p>
          <a:p>
            <a:pPr eaLnBrk="1" hangingPunct="1"/>
            <a:r>
              <a:rPr lang="es-MX" altLang="es-MX" b="1" dirty="0" smtClean="0"/>
              <a:t>Kodak</a:t>
            </a:r>
            <a:endParaRPr lang="es-MX" altLang="es-MX" b="1" dirty="0"/>
          </a:p>
          <a:p>
            <a:pPr eaLnBrk="1" hangingPunct="1"/>
            <a:r>
              <a:rPr lang="es-MX" altLang="es-MX" b="1" dirty="0" err="1"/>
              <a:t>Pampers</a:t>
            </a:r>
            <a:endParaRPr lang="es-MX" altLang="es-MX" b="1" dirty="0"/>
          </a:p>
          <a:p>
            <a:pPr eaLnBrk="1" hangingPunct="1"/>
            <a:r>
              <a:rPr lang="es-MX" altLang="es-MX" b="1" dirty="0"/>
              <a:t>Queso </a:t>
            </a:r>
            <a:r>
              <a:rPr lang="es-MX" altLang="es-MX" b="1" dirty="0" err="1"/>
              <a:t>Philadelphia</a:t>
            </a:r>
            <a:r>
              <a:rPr lang="es-MX" altLang="es-MX" b="1" dirty="0"/>
              <a:t> de </a:t>
            </a:r>
            <a:r>
              <a:rPr lang="es-MX" altLang="es-MX" b="1" dirty="0" err="1" smtClean="0"/>
              <a:t>Kraft</a:t>
            </a:r>
            <a:endParaRPr lang="es-ES" altLang="es-MX" dirty="0"/>
          </a:p>
        </p:txBody>
      </p:sp>
    </p:spTree>
    <p:extLst>
      <p:ext uri="{BB962C8B-B14F-4D97-AF65-F5344CB8AC3E}">
        <p14:creationId xmlns:p14="http://schemas.microsoft.com/office/powerpoint/2010/main" val="1457318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5" name="Picture 12" descr="http://t3.gstatic.com/images?q=tbn:ANd9GcQOEx5m-RGCyAVzqc8I2aXfMj6it4E5GzpPyJaATNa6ee-c4mq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92" y="4559795"/>
            <a:ext cx="2197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107504" y="116632"/>
            <a:ext cx="865867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49263" algn="l"/>
              </a:tabLst>
              <a:defRPr>
                <a:solidFill>
                  <a:schemeClr val="tx1"/>
                </a:solidFill>
                <a:latin typeface="Arial" charset="0"/>
                <a:cs typeface="Arial" charset="0"/>
              </a:defRPr>
            </a:lvl1pPr>
            <a:lvl2pPr marL="742950" indent="-285750" eaLnBrk="0" hangingPunct="0">
              <a:tabLst>
                <a:tab pos="449263" algn="l"/>
              </a:tabLst>
              <a:defRPr>
                <a:solidFill>
                  <a:schemeClr val="tx1"/>
                </a:solidFill>
                <a:latin typeface="Arial" charset="0"/>
                <a:cs typeface="Arial" charset="0"/>
              </a:defRPr>
            </a:lvl2pPr>
            <a:lvl3pPr marL="1143000" indent="-228600" eaLnBrk="0" hangingPunct="0">
              <a:tabLst>
                <a:tab pos="449263" algn="l"/>
              </a:tabLst>
              <a:defRPr>
                <a:solidFill>
                  <a:schemeClr val="tx1"/>
                </a:solidFill>
                <a:latin typeface="Arial" charset="0"/>
                <a:cs typeface="Arial" charset="0"/>
              </a:defRPr>
            </a:lvl3pPr>
            <a:lvl4pPr marL="1600200" indent="-228600" eaLnBrk="0" hangingPunct="0">
              <a:tabLst>
                <a:tab pos="449263" algn="l"/>
              </a:tabLst>
              <a:defRPr>
                <a:solidFill>
                  <a:schemeClr val="tx1"/>
                </a:solidFill>
                <a:latin typeface="Arial" charset="0"/>
                <a:cs typeface="Arial" charset="0"/>
              </a:defRPr>
            </a:lvl4pPr>
            <a:lvl5pPr marL="2057400" indent="-228600" eaLnBrk="0" hangingPunct="0">
              <a:tabLst>
                <a:tab pos="4492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492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492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492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49263" algn="l"/>
              </a:tabLst>
              <a:defRPr>
                <a:solidFill>
                  <a:schemeClr val="tx1"/>
                </a:solidFill>
                <a:latin typeface="Arial" charset="0"/>
                <a:cs typeface="Arial" charset="0"/>
              </a:defRPr>
            </a:lvl9pPr>
          </a:lstStyle>
          <a:p>
            <a:r>
              <a:rPr lang="es-MX" altLang="es-MX" sz="2000" b="1" i="1" dirty="0">
                <a:cs typeface="Times New Roman" pitchFamily="18" charset="0"/>
              </a:rPr>
              <a:t>De acuerdo al sector económico:</a:t>
            </a:r>
          </a:p>
          <a:p>
            <a:endParaRPr lang="es-MX" altLang="es-MX" sz="1000" dirty="0"/>
          </a:p>
          <a:p>
            <a:r>
              <a:rPr lang="es-MX" altLang="es-MX" sz="2000" b="1" dirty="0">
                <a:cs typeface="Times New Roman" pitchFamily="18" charset="0"/>
              </a:rPr>
              <a:t>Proyectos del Sector Primario:</a:t>
            </a:r>
            <a:endParaRPr lang="es-MX" altLang="es-MX" sz="1000" b="1" dirty="0"/>
          </a:p>
          <a:p>
            <a:endParaRPr lang="es-MX" altLang="es-MX" sz="2000" dirty="0">
              <a:cs typeface="Times New Roman" pitchFamily="18" charset="0"/>
            </a:endParaRPr>
          </a:p>
          <a:p>
            <a:r>
              <a:rPr lang="es-MX" altLang="es-MX" sz="2000" dirty="0">
                <a:cs typeface="Times New Roman" pitchFamily="18" charset="0"/>
              </a:rPr>
              <a:t>Caza, pesca, agricultura, ganadería, silvicultura, etc.</a:t>
            </a:r>
          </a:p>
          <a:p>
            <a:endParaRPr lang="es-MX" altLang="es-MX" sz="2000" dirty="0"/>
          </a:p>
          <a:p>
            <a:endParaRPr lang="es-MX" altLang="es-MX" sz="1000" dirty="0"/>
          </a:p>
          <a:p>
            <a:endParaRPr lang="es-MX" altLang="es-MX" sz="1000" dirty="0"/>
          </a:p>
          <a:p>
            <a:endParaRPr lang="es-MX" altLang="es-MX" sz="1000" dirty="0"/>
          </a:p>
          <a:p>
            <a:endParaRPr lang="es-MX" altLang="es-MX" sz="1000" dirty="0"/>
          </a:p>
          <a:p>
            <a:r>
              <a:rPr lang="es-MX" altLang="es-MX" sz="2000" b="1" dirty="0">
                <a:cs typeface="Times New Roman" pitchFamily="18" charset="0"/>
              </a:rPr>
              <a:t>Proyectos del Sector Secundario:</a:t>
            </a:r>
            <a:endParaRPr lang="es-MX" altLang="es-MX" sz="1000" b="1" dirty="0"/>
          </a:p>
          <a:p>
            <a:endParaRPr lang="es-MX" altLang="es-MX" sz="2000" dirty="0">
              <a:cs typeface="Times New Roman" pitchFamily="18" charset="0"/>
            </a:endParaRPr>
          </a:p>
          <a:p>
            <a:r>
              <a:rPr lang="es-MX" altLang="es-MX" sz="2000" dirty="0">
                <a:cs typeface="Times New Roman" pitchFamily="18" charset="0"/>
              </a:rPr>
              <a:t>Transformación de materia prima en productos terminados (fabricación de llantas, automóviles, refinado del petróleo y generación de sus derivados, fabricación de TV, ropa, etc.) y todas aquellas actividades de inversión que se encarga de transformar algunos productos en otros más elaborados.</a:t>
            </a:r>
            <a:endParaRPr lang="es-MX" altLang="es-MX" sz="1000" dirty="0"/>
          </a:p>
          <a:p>
            <a:endParaRPr lang="es-MX" altLang="es-MX" sz="2800" dirty="0"/>
          </a:p>
        </p:txBody>
      </p:sp>
      <p:pic>
        <p:nvPicPr>
          <p:cNvPr id="3" name="Picture 6" descr="http://www.kalipedia.com/kalipediamedia/ingenieria/media/200708/22/tecnologia/20070822klpingtcn_180.Ies.S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492125"/>
            <a:ext cx="203358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ttp://www.definicionabc.com/wp-content/uploads/calader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6094" y="1814136"/>
            <a:ext cx="1504553" cy="99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64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4848" y="1351309"/>
            <a:ext cx="8229600" cy="565523"/>
          </a:xfrm>
        </p:spPr>
        <p:txBody>
          <a:bodyPr>
            <a:normAutofit lnSpcReduction="10000"/>
          </a:bodyPr>
          <a:lstStyle/>
          <a:p>
            <a:pPr marL="0" indent="0" algn="ctr">
              <a:buNone/>
            </a:pPr>
            <a:r>
              <a:rPr lang="es-MX" b="1" dirty="0" err="1" smtClean="0">
                <a:latin typeface="Arial" pitchFamily="34" charset="0"/>
                <a:cs typeface="Arial" pitchFamily="34" charset="0"/>
              </a:rPr>
              <a:t>Abstract</a:t>
            </a:r>
            <a:r>
              <a:rPr lang="es-MX" b="1" dirty="0" smtClean="0">
                <a:latin typeface="Arial" pitchFamily="34" charset="0"/>
                <a:cs typeface="Arial" pitchFamily="34" charset="0"/>
              </a:rPr>
              <a:t>)</a:t>
            </a:r>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a:p>
            <a:pPr marL="0" indent="0">
              <a:buNone/>
            </a:pPr>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a:latin typeface="Arial" pitchFamily="34" charset="0"/>
              <a:cs typeface="Arial" pitchFamily="34" charset="0"/>
            </a:endParaRPr>
          </a:p>
          <a:p>
            <a:endParaRPr lang="es-MX" b="1" dirty="0" smtClean="0">
              <a:latin typeface="Arial" pitchFamily="34" charset="0"/>
              <a:cs typeface="Arial" pitchFamily="34" charset="0"/>
            </a:endParaRPr>
          </a:p>
          <a:p>
            <a:endParaRPr lang="es-MX" b="1" dirty="0" smtClean="0">
              <a:latin typeface="Arial" pitchFamily="34" charset="0"/>
              <a:cs typeface="Arial" pitchFamily="34" charset="0"/>
            </a:endParaRPr>
          </a:p>
        </p:txBody>
      </p:sp>
      <p:sp>
        <p:nvSpPr>
          <p:cNvPr id="6" name="5 Rectángulo"/>
          <p:cNvSpPr/>
          <p:nvPr/>
        </p:nvSpPr>
        <p:spPr>
          <a:xfrm>
            <a:off x="24459" y="248804"/>
            <a:ext cx="9012037" cy="769441"/>
          </a:xfrm>
          <a:prstGeom prst="rect">
            <a:avLst/>
          </a:prstGeom>
        </p:spPr>
        <p:txBody>
          <a:bodyPr wrap="square">
            <a:spAutoFit/>
          </a:bodyPr>
          <a:lstStyle/>
          <a:p>
            <a:pPr algn="ctr"/>
            <a:r>
              <a:rPr lang="es-MX" sz="4400" dirty="0">
                <a:latin typeface="Arial" panose="020B0604020202020204" pitchFamily="34" charset="0"/>
                <a:cs typeface="Arial" panose="020B0604020202020204" pitchFamily="34" charset="0"/>
              </a:rPr>
              <a:t>General </a:t>
            </a:r>
            <a:r>
              <a:rPr lang="es-MX" sz="4400" dirty="0" err="1">
                <a:latin typeface="Arial" panose="020B0604020202020204" pitchFamily="34" charset="0"/>
                <a:cs typeface="Arial" panose="020B0604020202020204" pitchFamily="34" charset="0"/>
              </a:rPr>
              <a:t>concepts</a:t>
            </a:r>
            <a:r>
              <a:rPr lang="es-MX" sz="4400" dirty="0">
                <a:latin typeface="Arial" panose="020B0604020202020204" pitchFamily="34" charset="0"/>
                <a:cs typeface="Arial" panose="020B0604020202020204" pitchFamily="34" charset="0"/>
              </a:rPr>
              <a:t> </a:t>
            </a:r>
            <a:r>
              <a:rPr lang="es-MX" sz="4400" dirty="0" err="1">
                <a:latin typeface="Arial" panose="020B0604020202020204" pitchFamily="34" charset="0"/>
                <a:cs typeface="Arial" panose="020B0604020202020204" pitchFamily="34" charset="0"/>
              </a:rPr>
              <a:t>about</a:t>
            </a:r>
            <a:r>
              <a:rPr lang="es-MX" sz="4400" dirty="0">
                <a:latin typeface="Arial" panose="020B0604020202020204" pitchFamily="34" charset="0"/>
                <a:cs typeface="Arial" panose="020B0604020202020204" pitchFamily="34" charset="0"/>
              </a:rPr>
              <a:t> </a:t>
            </a:r>
            <a:r>
              <a:rPr lang="es-MX" sz="4400" dirty="0" err="1">
                <a:latin typeface="Arial" panose="020B0604020202020204" pitchFamily="34" charset="0"/>
                <a:cs typeface="Arial" panose="020B0604020202020204" pitchFamily="34" charset="0"/>
              </a:rPr>
              <a:t>project</a:t>
            </a:r>
            <a:endParaRPr lang="es-MX" sz="4400" b="1" dirty="0">
              <a:latin typeface="Arial" panose="020B0604020202020204" pitchFamily="34" charset="0"/>
              <a:cs typeface="Arial" panose="020B0604020202020204" pitchFamily="34" charset="0"/>
            </a:endParaRPr>
          </a:p>
        </p:txBody>
      </p:sp>
      <p:sp>
        <p:nvSpPr>
          <p:cNvPr id="7" name="6 Rectángulo"/>
          <p:cNvSpPr/>
          <p:nvPr/>
        </p:nvSpPr>
        <p:spPr>
          <a:xfrm>
            <a:off x="24459" y="4875479"/>
            <a:ext cx="4766048" cy="477054"/>
          </a:xfrm>
          <a:prstGeom prst="rect">
            <a:avLst/>
          </a:prstGeom>
        </p:spPr>
        <p:txBody>
          <a:bodyPr wrap="none">
            <a:spAutoFit/>
          </a:bodyPr>
          <a:lstStyle/>
          <a:p>
            <a:r>
              <a:rPr lang="es-MX" sz="2500" b="1" dirty="0" smtClean="0">
                <a:latin typeface="Arial" pitchFamily="34" charset="0"/>
                <a:cs typeface="Arial" pitchFamily="34" charset="0"/>
              </a:rPr>
              <a:t>Keywords: </a:t>
            </a:r>
            <a:r>
              <a:rPr lang="es-MX" sz="2500" dirty="0" smtClean="0">
                <a:latin typeface="Arial" pitchFamily="34" charset="0"/>
                <a:cs typeface="Arial" pitchFamily="34" charset="0"/>
              </a:rPr>
              <a:t>Project, Investment</a:t>
            </a:r>
            <a:endParaRPr lang="es-MX" sz="2500" dirty="0"/>
          </a:p>
        </p:txBody>
      </p:sp>
      <p:sp>
        <p:nvSpPr>
          <p:cNvPr id="2" name="1 CuadroTexto"/>
          <p:cNvSpPr txBox="1"/>
          <p:nvPr/>
        </p:nvSpPr>
        <p:spPr>
          <a:xfrm>
            <a:off x="318009" y="1917120"/>
            <a:ext cx="8424935" cy="2015936"/>
          </a:xfrm>
          <a:prstGeom prst="rect">
            <a:avLst/>
          </a:prstGeom>
          <a:noFill/>
        </p:spPr>
        <p:txBody>
          <a:bodyPr wrap="square" rtlCol="0">
            <a:spAutoFit/>
          </a:bodyPr>
          <a:lstStyle/>
          <a:p>
            <a:pPr algn="just"/>
            <a:r>
              <a:rPr lang="en-US" sz="2500" dirty="0" smtClean="0">
                <a:latin typeface="Arial" panose="020B0604020202020204" pitchFamily="34" charset="0"/>
                <a:cs typeface="Arial" panose="020B0604020202020204" pitchFamily="34" charset="0"/>
              </a:rPr>
              <a:t>The </a:t>
            </a:r>
            <a:r>
              <a:rPr lang="en-US" sz="2500" dirty="0">
                <a:latin typeface="Arial" panose="020B0604020202020204" pitchFamily="34" charset="0"/>
                <a:cs typeface="Arial" panose="020B0604020202020204" pitchFamily="34" charset="0"/>
              </a:rPr>
              <a:t>growth of organizations, are established by </a:t>
            </a:r>
            <a:r>
              <a:rPr lang="en-US" sz="2500" dirty="0" smtClean="0">
                <a:latin typeface="Arial" panose="020B0604020202020204" pitchFamily="34" charset="0"/>
                <a:cs typeface="Arial" panose="020B0604020202020204" pitchFamily="34" charset="0"/>
              </a:rPr>
              <a:t>future vision in </a:t>
            </a:r>
            <a:r>
              <a:rPr lang="en-US" sz="2500" dirty="0">
                <a:latin typeface="Arial" panose="020B0604020202020204" pitchFamily="34" charset="0"/>
                <a:cs typeface="Arial" panose="020B0604020202020204" pitchFamily="34" charset="0"/>
              </a:rPr>
              <a:t>its strategic objectives, to achieve this it is necessary to keep in mind important concepts of what a project from an initial idea conceptualization to implementation and control over </a:t>
            </a:r>
            <a:r>
              <a:rPr lang="en-US" sz="2500" dirty="0" smtClean="0">
                <a:latin typeface="Arial" panose="020B0604020202020204" pitchFamily="34" charset="0"/>
                <a:cs typeface="Arial" panose="020B0604020202020204" pitchFamily="34" charset="0"/>
              </a:rPr>
              <a:t>this.</a:t>
            </a:r>
            <a:endParaRPr lang="es-MX"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717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21" y="1019631"/>
            <a:ext cx="849694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49263" algn="l"/>
              </a:tabLst>
              <a:defRPr>
                <a:solidFill>
                  <a:schemeClr val="tx1"/>
                </a:solidFill>
                <a:latin typeface="Arial" charset="0"/>
                <a:cs typeface="Arial" charset="0"/>
              </a:defRPr>
            </a:lvl1pPr>
            <a:lvl2pPr marL="742950" indent="-285750" eaLnBrk="0" hangingPunct="0">
              <a:tabLst>
                <a:tab pos="449263" algn="l"/>
              </a:tabLst>
              <a:defRPr>
                <a:solidFill>
                  <a:schemeClr val="tx1"/>
                </a:solidFill>
                <a:latin typeface="Arial" charset="0"/>
                <a:cs typeface="Arial" charset="0"/>
              </a:defRPr>
            </a:lvl2pPr>
            <a:lvl3pPr marL="1143000" indent="-228600" eaLnBrk="0" hangingPunct="0">
              <a:tabLst>
                <a:tab pos="449263" algn="l"/>
              </a:tabLst>
              <a:defRPr>
                <a:solidFill>
                  <a:schemeClr val="tx1"/>
                </a:solidFill>
                <a:latin typeface="Arial" charset="0"/>
                <a:cs typeface="Arial" charset="0"/>
              </a:defRPr>
            </a:lvl3pPr>
            <a:lvl4pPr marL="1600200" indent="-228600" eaLnBrk="0" hangingPunct="0">
              <a:tabLst>
                <a:tab pos="449263" algn="l"/>
              </a:tabLst>
              <a:defRPr>
                <a:solidFill>
                  <a:schemeClr val="tx1"/>
                </a:solidFill>
                <a:latin typeface="Arial" charset="0"/>
                <a:cs typeface="Arial" charset="0"/>
              </a:defRPr>
            </a:lvl4pPr>
            <a:lvl5pPr marL="2057400" indent="-228600" eaLnBrk="0" hangingPunct="0">
              <a:tabLst>
                <a:tab pos="44926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44926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44926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44926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449263" algn="l"/>
              </a:tabLst>
              <a:defRPr>
                <a:solidFill>
                  <a:schemeClr val="tx1"/>
                </a:solidFill>
                <a:latin typeface="Arial" charset="0"/>
                <a:cs typeface="Arial" charset="0"/>
              </a:defRPr>
            </a:lvl9pPr>
          </a:lstStyle>
          <a:p>
            <a:pPr algn="just"/>
            <a:r>
              <a:rPr lang="es-MX" altLang="es-MX" sz="2000" b="1" dirty="0">
                <a:cs typeface="Times New Roman" pitchFamily="18" charset="0"/>
              </a:rPr>
              <a:t>Proyectos del Sector Terciario: </a:t>
            </a:r>
            <a:endParaRPr lang="es-MX" altLang="es-MX" sz="1000" b="1" dirty="0"/>
          </a:p>
          <a:p>
            <a:pPr algn="just"/>
            <a:endParaRPr lang="es-MX" altLang="es-MX" sz="2000" dirty="0">
              <a:cs typeface="Times New Roman" pitchFamily="18" charset="0"/>
            </a:endParaRPr>
          </a:p>
          <a:p>
            <a:pPr algn="just"/>
            <a:r>
              <a:rPr lang="es-MX" altLang="es-MX" sz="2000" dirty="0">
                <a:cs typeface="Times New Roman" pitchFamily="18" charset="0"/>
              </a:rPr>
              <a:t>Se considera aquellas asignaciones de recursos que van destinados a generar básicamente servicios al consumidor, ejemplos: bancos, seguros, asesores, despachos contables, financieros, jurídicos, peluquerías, cines, turismo, transportación terrestre, marítima, aéreas, reparación de computadoras, restaurantes, seguridad y protección, fianzas, casa de cambio, bolsas de valores, etc. (</a:t>
            </a:r>
            <a:r>
              <a:rPr lang="es-MX" altLang="es-MX" sz="2000" dirty="0" smtClean="0">
                <a:cs typeface="Times New Roman" pitchFamily="18" charset="0"/>
              </a:rPr>
              <a:t>sus </a:t>
            </a:r>
            <a:r>
              <a:rPr lang="es-MX" altLang="es-MX" sz="2000" dirty="0">
                <a:cs typeface="Times New Roman" pitchFamily="18" charset="0"/>
              </a:rPr>
              <a:t>productos son intangibles)</a:t>
            </a:r>
            <a:endParaRPr lang="es-MX" altLang="es-MX" sz="1000" dirty="0"/>
          </a:p>
          <a:p>
            <a:pPr algn="just"/>
            <a:endParaRPr lang="es-MX" altLang="es-MX" sz="2800" dirty="0"/>
          </a:p>
        </p:txBody>
      </p:sp>
      <p:pic>
        <p:nvPicPr>
          <p:cNvPr id="3" name="Picture 4" descr="http://www.definicionabc.com/wp-content/uploads/Bolsa-de-Valo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619" y="3717032"/>
            <a:ext cx="21383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t0.gstatic.com/images?q=tbn:ANd9GcSTIzCWpvl8dbN1BwSYQ2ugGoAC7ojGaYoN40B-vwwn2nG-AGc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8" y="188913"/>
            <a:ext cx="198596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665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323155" y="404664"/>
            <a:ext cx="8209285" cy="5324535"/>
          </a:xfrm>
          <a:prstGeom prst="rect">
            <a:avLst/>
          </a:prstGeom>
          <a:noFill/>
          <a:ln w="9525">
            <a:noFill/>
            <a:miter lim="800000"/>
            <a:headEnd/>
            <a:tailEnd/>
          </a:ln>
          <a:effectLst/>
        </p:spPr>
        <p:txBody>
          <a:bodyPr wrap="square" anchor="ctr">
            <a:spAutoFit/>
          </a:bodyPr>
          <a:lstStyle/>
          <a:p>
            <a:pPr algn="just" eaLnBrk="0" hangingPunct="0">
              <a:tabLst>
                <a:tab pos="449263" algn="l"/>
              </a:tabLst>
              <a:defRPr/>
            </a:pPr>
            <a:r>
              <a:rPr lang="es-MX" sz="2000" b="1" i="1" dirty="0">
                <a:latin typeface="Arial" pitchFamily="34" charset="0"/>
                <a:ea typeface="Times New Roman" pitchFamily="18" charset="0"/>
                <a:cs typeface="Arial" pitchFamily="34" charset="0"/>
              </a:rPr>
              <a:t>De acuerdo al sector que van dirigidos:</a:t>
            </a:r>
          </a:p>
          <a:p>
            <a:pPr algn="just" eaLnBrk="0" hangingPunct="0">
              <a:tabLst>
                <a:tab pos="449263" algn="l"/>
              </a:tabLst>
              <a:defRPr/>
            </a:pPr>
            <a:endParaRPr lang="es-MX" sz="2000" dirty="0">
              <a:latin typeface="Arial" pitchFamily="34" charset="0"/>
              <a:cs typeface="Arial" pitchFamily="34" charset="0"/>
            </a:endParaRPr>
          </a:p>
          <a:p>
            <a:pPr algn="just" eaLnBrk="0" hangingPunct="0">
              <a:tabLst>
                <a:tab pos="449263" algn="l"/>
              </a:tabLst>
              <a:defRPr/>
            </a:pPr>
            <a:r>
              <a:rPr lang="es-MX" sz="2000" b="1" dirty="0">
                <a:latin typeface="Arial" pitchFamily="34" charset="0"/>
                <a:ea typeface="Times New Roman" pitchFamily="18" charset="0"/>
                <a:cs typeface="Arial" pitchFamily="34" charset="0"/>
              </a:rPr>
              <a:t>Agropecuarios: </a:t>
            </a:r>
          </a:p>
          <a:p>
            <a:pPr algn="just" eaLnBrk="0" hangingPunct="0">
              <a:tabLst>
                <a:tab pos="449263" algn="l"/>
              </a:tabLst>
              <a:defRPr/>
            </a:pPr>
            <a:r>
              <a:rPr lang="es-MX" sz="2000" dirty="0">
                <a:latin typeface="Arial" pitchFamily="34" charset="0"/>
                <a:ea typeface="Times New Roman" pitchFamily="18" charset="0"/>
                <a:cs typeface="Arial" pitchFamily="34" charset="0"/>
              </a:rPr>
              <a:t>Se ubican en el sector primario y al explotarlos no se efectúa ninguna transformación.</a:t>
            </a:r>
            <a:endParaRPr lang="es-MX" sz="2000" dirty="0">
              <a:latin typeface="Arial" pitchFamily="34" charset="0"/>
              <a:cs typeface="Arial" pitchFamily="34" charset="0"/>
            </a:endParaRPr>
          </a:p>
          <a:p>
            <a:pPr algn="just" eaLnBrk="0" hangingPunct="0">
              <a:tabLst>
                <a:tab pos="449263" algn="l"/>
              </a:tabLst>
              <a:defRPr/>
            </a:pPr>
            <a:r>
              <a:rPr lang="es-MX" sz="2000" dirty="0">
                <a:latin typeface="Arial" pitchFamily="34" charset="0"/>
                <a:ea typeface="Times New Roman" pitchFamily="18" charset="0"/>
                <a:cs typeface="Arial" pitchFamily="34" charset="0"/>
              </a:rPr>
              <a:t>(</a:t>
            </a:r>
            <a:r>
              <a:rPr lang="es-MX" sz="2000" dirty="0" err="1">
                <a:latin typeface="Arial" pitchFamily="34" charset="0"/>
                <a:ea typeface="Times New Roman" pitchFamily="18" charset="0"/>
                <a:cs typeface="Arial" pitchFamily="34" charset="0"/>
              </a:rPr>
              <a:t>Porcícolas</a:t>
            </a:r>
            <a:r>
              <a:rPr lang="es-MX" sz="2000" dirty="0">
                <a:latin typeface="Arial" pitchFamily="34" charset="0"/>
                <a:ea typeface="Times New Roman" pitchFamily="18" charset="0"/>
                <a:cs typeface="Arial" pitchFamily="34" charset="0"/>
              </a:rPr>
              <a:t>, Caprinos, </a:t>
            </a:r>
            <a:r>
              <a:rPr lang="es-MX" sz="2000" dirty="0" smtClean="0">
                <a:latin typeface="Arial" pitchFamily="34" charset="0"/>
                <a:ea typeface="Times New Roman" pitchFamily="18" charset="0"/>
                <a:cs typeface="Arial" pitchFamily="34" charset="0"/>
              </a:rPr>
              <a:t>Frutícolas, </a:t>
            </a:r>
            <a:r>
              <a:rPr lang="es-MX" sz="2000" dirty="0">
                <a:latin typeface="Arial" pitchFamily="34" charset="0"/>
                <a:ea typeface="Times New Roman" pitchFamily="18" charset="0"/>
                <a:cs typeface="Arial" pitchFamily="34" charset="0"/>
              </a:rPr>
              <a:t>etc.)</a:t>
            </a:r>
          </a:p>
          <a:p>
            <a:pPr algn="just" eaLnBrk="0" hangingPunct="0">
              <a:tabLst>
                <a:tab pos="449263" algn="l"/>
              </a:tabLst>
              <a:defRPr/>
            </a:pPr>
            <a:endParaRPr lang="es-MX" sz="2000" dirty="0">
              <a:latin typeface="Arial" pitchFamily="34" charset="0"/>
              <a:cs typeface="Arial" pitchFamily="34" charset="0"/>
            </a:endParaRPr>
          </a:p>
          <a:p>
            <a:pPr algn="just" eaLnBrk="0" hangingPunct="0">
              <a:tabLst>
                <a:tab pos="449263" algn="l"/>
              </a:tabLst>
              <a:defRPr/>
            </a:pPr>
            <a:endParaRPr lang="es-MX" sz="2000" dirty="0">
              <a:latin typeface="Arial" pitchFamily="34" charset="0"/>
              <a:cs typeface="Arial" pitchFamily="34" charset="0"/>
            </a:endParaRPr>
          </a:p>
          <a:p>
            <a:pPr algn="just" eaLnBrk="0" hangingPunct="0">
              <a:tabLst>
                <a:tab pos="449263" algn="l"/>
              </a:tabLst>
              <a:defRPr/>
            </a:pPr>
            <a:r>
              <a:rPr lang="es-MX" sz="2000" b="1" dirty="0">
                <a:latin typeface="Arial" pitchFamily="34" charset="0"/>
                <a:ea typeface="Times New Roman" pitchFamily="18" charset="0"/>
                <a:cs typeface="Arial" pitchFamily="34" charset="0"/>
              </a:rPr>
              <a:t>Industriales: </a:t>
            </a:r>
          </a:p>
          <a:p>
            <a:pPr algn="just" eaLnBrk="0" hangingPunct="0">
              <a:tabLst>
                <a:tab pos="449263" algn="l"/>
              </a:tabLst>
              <a:defRPr/>
            </a:pPr>
            <a:r>
              <a:rPr lang="es-MX" sz="2000" dirty="0">
                <a:latin typeface="Arial" pitchFamily="34" charset="0"/>
                <a:ea typeface="Times New Roman" pitchFamily="18" charset="0"/>
                <a:cs typeface="Arial" pitchFamily="34" charset="0"/>
              </a:rPr>
              <a:t>Son los que se ubican en el sector secundario, su </a:t>
            </a:r>
            <a:r>
              <a:rPr lang="es-MX" sz="2000" dirty="0" smtClean="0">
                <a:latin typeface="Arial" pitchFamily="34" charset="0"/>
                <a:ea typeface="Times New Roman" pitchFamily="18" charset="0"/>
                <a:cs typeface="Arial" pitchFamily="34" charset="0"/>
              </a:rPr>
              <a:t>principal característica </a:t>
            </a:r>
            <a:r>
              <a:rPr lang="es-MX" sz="2000" dirty="0">
                <a:latin typeface="Arial" pitchFamily="34" charset="0"/>
                <a:ea typeface="Times New Roman" pitchFamily="18" charset="0"/>
                <a:cs typeface="Arial" pitchFamily="34" charset="0"/>
              </a:rPr>
              <a:t>es la transformación de productos.</a:t>
            </a:r>
            <a:endParaRPr lang="es-MX" sz="2000" dirty="0">
              <a:latin typeface="Arial" pitchFamily="34" charset="0"/>
              <a:cs typeface="Arial" pitchFamily="34" charset="0"/>
            </a:endParaRPr>
          </a:p>
          <a:p>
            <a:pPr algn="just" eaLnBrk="0" hangingPunct="0">
              <a:tabLst>
                <a:tab pos="449263" algn="l"/>
              </a:tabLst>
              <a:defRPr/>
            </a:pPr>
            <a:r>
              <a:rPr lang="es-MX" sz="2000" dirty="0">
                <a:latin typeface="Arial" pitchFamily="34" charset="0"/>
                <a:ea typeface="Times New Roman" pitchFamily="18" charset="0"/>
                <a:cs typeface="Arial" pitchFamily="34" charset="0"/>
              </a:rPr>
              <a:t>(Cemento, Calzado, Farmacéutica, Fundición, etc.)</a:t>
            </a:r>
          </a:p>
          <a:p>
            <a:pPr algn="just" eaLnBrk="0" hangingPunct="0">
              <a:tabLst>
                <a:tab pos="449263" algn="l"/>
              </a:tabLst>
              <a:defRPr/>
            </a:pPr>
            <a:endParaRPr lang="es-MX" sz="2000" dirty="0">
              <a:latin typeface="Arial" pitchFamily="34" charset="0"/>
              <a:cs typeface="Arial" pitchFamily="34" charset="0"/>
            </a:endParaRPr>
          </a:p>
          <a:p>
            <a:pPr algn="just" eaLnBrk="0" hangingPunct="0">
              <a:tabLst>
                <a:tab pos="449263" algn="l"/>
              </a:tabLst>
              <a:defRPr/>
            </a:pPr>
            <a:endParaRPr lang="es-MX" sz="2000" dirty="0">
              <a:latin typeface="Arial" pitchFamily="34" charset="0"/>
              <a:cs typeface="Arial" pitchFamily="34" charset="0"/>
            </a:endParaRPr>
          </a:p>
          <a:p>
            <a:pPr algn="just" eaLnBrk="0" hangingPunct="0">
              <a:tabLst>
                <a:tab pos="449263" algn="l"/>
              </a:tabLst>
              <a:defRPr/>
            </a:pPr>
            <a:r>
              <a:rPr lang="es-MX" sz="2000" b="1" dirty="0">
                <a:latin typeface="Arial" pitchFamily="34" charset="0"/>
                <a:ea typeface="Times New Roman" pitchFamily="18" charset="0"/>
                <a:cs typeface="Arial" pitchFamily="34" charset="0"/>
              </a:rPr>
              <a:t>Servicios: </a:t>
            </a:r>
          </a:p>
          <a:p>
            <a:pPr algn="just" eaLnBrk="0" hangingPunct="0">
              <a:tabLst>
                <a:tab pos="449263" algn="l"/>
              </a:tabLst>
              <a:defRPr/>
            </a:pPr>
            <a:r>
              <a:rPr lang="es-MX" sz="2000" dirty="0">
                <a:latin typeface="Arial" pitchFamily="34" charset="0"/>
                <a:ea typeface="Times New Roman" pitchFamily="18" charset="0"/>
                <a:cs typeface="Arial" pitchFamily="34" charset="0"/>
              </a:rPr>
              <a:t>Son los que se ubican en el sector terciario</a:t>
            </a:r>
            <a:endParaRPr lang="es-MX" sz="2000" dirty="0">
              <a:latin typeface="Arial" pitchFamily="34" charset="0"/>
              <a:cs typeface="Arial" pitchFamily="34" charset="0"/>
            </a:endParaRPr>
          </a:p>
          <a:p>
            <a:pPr algn="just" eaLnBrk="0" hangingPunct="0">
              <a:tabLst>
                <a:tab pos="449263" algn="l"/>
              </a:tabLst>
              <a:defRPr/>
            </a:pPr>
            <a:r>
              <a:rPr lang="es-MX" sz="2000" dirty="0">
                <a:latin typeface="Arial" pitchFamily="34" charset="0"/>
                <a:ea typeface="Times New Roman" pitchFamily="18" charset="0"/>
                <a:cs typeface="Arial" pitchFamily="34" charset="0"/>
              </a:rPr>
              <a:t>(Educación, Carreteras, Hidráulicos, Transporte, etc</a:t>
            </a:r>
            <a:r>
              <a:rPr lang="es-MX" sz="2000" dirty="0" smtClean="0">
                <a:latin typeface="Arial" pitchFamily="34" charset="0"/>
                <a:ea typeface="Times New Roman" pitchFamily="18" charset="0"/>
                <a:cs typeface="Arial" pitchFamily="34" charset="0"/>
              </a:rPr>
              <a:t>.)</a:t>
            </a:r>
            <a:endParaRPr lang="es-MX" sz="2000" dirty="0">
              <a:latin typeface="Arial" pitchFamily="34" charset="0"/>
              <a:cs typeface="Arial" pitchFamily="34" charset="0"/>
            </a:endParaRPr>
          </a:p>
        </p:txBody>
      </p:sp>
      <p:pic>
        <p:nvPicPr>
          <p:cNvPr id="7" name="Picture 6" descr="http://t0.gstatic.com/images?q=tbn:ANd9GcR3ismrVNeoHFuODqUUPSIeY67Wzl9mVi4Dfmg3mZ6kNIyhtqr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844824"/>
            <a:ext cx="271152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129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755576" y="1200018"/>
            <a:ext cx="4824413" cy="1785104"/>
          </a:xfrm>
          <a:prstGeom prst="rect">
            <a:avLst/>
          </a:prstGeom>
          <a:noFill/>
          <a:ln w="9525">
            <a:noFill/>
            <a:miter lim="800000"/>
            <a:headEnd/>
            <a:tailEnd/>
          </a:ln>
          <a:effectLst/>
        </p:spPr>
        <p:txBody>
          <a:bodyPr anchor="ctr">
            <a:spAutoFit/>
          </a:bodyPr>
          <a:lstStyle/>
          <a:p>
            <a:pPr eaLnBrk="0" hangingPunct="0">
              <a:tabLst>
                <a:tab pos="449263" algn="l"/>
              </a:tabLst>
              <a:defRPr/>
            </a:pPr>
            <a:r>
              <a:rPr lang="es-MX" sz="2200" b="1" i="1" dirty="0">
                <a:latin typeface="Arial" pitchFamily="34" charset="0"/>
                <a:ea typeface="Times New Roman" pitchFamily="18" charset="0"/>
                <a:cs typeface="Arial" pitchFamily="34" charset="0"/>
              </a:rPr>
              <a:t>De acuerdo con su naturaleza</a:t>
            </a:r>
            <a:r>
              <a:rPr lang="es-MX" sz="2200" b="1" i="1" dirty="0" smtClean="0">
                <a:latin typeface="Arial" pitchFamily="34" charset="0"/>
                <a:ea typeface="Times New Roman" pitchFamily="18" charset="0"/>
                <a:cs typeface="Arial" pitchFamily="34" charset="0"/>
              </a:rPr>
              <a:t>:</a:t>
            </a:r>
          </a:p>
          <a:p>
            <a:pPr eaLnBrk="0" hangingPunct="0">
              <a:tabLst>
                <a:tab pos="449263" algn="l"/>
              </a:tabLst>
              <a:defRPr/>
            </a:pPr>
            <a:endParaRPr lang="es-MX" sz="2200" dirty="0">
              <a:latin typeface="Arial" pitchFamily="34" charset="0"/>
              <a:cs typeface="Arial" pitchFamily="34" charset="0"/>
            </a:endParaRPr>
          </a:p>
          <a:p>
            <a:pPr eaLnBrk="0" hangingPunct="0">
              <a:buFontTx/>
              <a:buChar char="•"/>
              <a:tabLst>
                <a:tab pos="449263" algn="l"/>
              </a:tabLst>
              <a:defRPr/>
            </a:pPr>
            <a:r>
              <a:rPr lang="es-MX" sz="2200" dirty="0">
                <a:latin typeface="Arial" pitchFamily="34" charset="0"/>
                <a:ea typeface="Times New Roman" pitchFamily="18" charset="0"/>
                <a:cs typeface="Arial" pitchFamily="34" charset="0"/>
              </a:rPr>
              <a:t>Dependientes</a:t>
            </a:r>
            <a:endParaRPr lang="es-MX" sz="2200" dirty="0">
              <a:latin typeface="Arial" pitchFamily="34" charset="0"/>
              <a:cs typeface="Arial" pitchFamily="34" charset="0"/>
            </a:endParaRPr>
          </a:p>
          <a:p>
            <a:pPr eaLnBrk="0" hangingPunct="0">
              <a:buFontTx/>
              <a:buChar char="•"/>
              <a:tabLst>
                <a:tab pos="449263" algn="l"/>
              </a:tabLst>
              <a:defRPr/>
            </a:pPr>
            <a:r>
              <a:rPr lang="es-MX" sz="2200" dirty="0">
                <a:latin typeface="Arial" pitchFamily="34" charset="0"/>
                <a:ea typeface="Times New Roman" pitchFamily="18" charset="0"/>
                <a:cs typeface="Arial" pitchFamily="34" charset="0"/>
              </a:rPr>
              <a:t>Independientes</a:t>
            </a:r>
            <a:endParaRPr lang="es-MX" sz="2200" dirty="0">
              <a:latin typeface="Arial" pitchFamily="34" charset="0"/>
              <a:cs typeface="Arial" pitchFamily="34" charset="0"/>
            </a:endParaRPr>
          </a:p>
          <a:p>
            <a:pPr eaLnBrk="0" hangingPunct="0">
              <a:buFontTx/>
              <a:buChar char="•"/>
              <a:tabLst>
                <a:tab pos="449263" algn="l"/>
              </a:tabLst>
              <a:defRPr/>
            </a:pPr>
            <a:r>
              <a:rPr lang="es-MX" sz="2200" dirty="0">
                <a:latin typeface="Arial" pitchFamily="34" charset="0"/>
                <a:ea typeface="Times New Roman" pitchFamily="18" charset="0"/>
                <a:cs typeface="Arial" pitchFamily="34" charset="0"/>
              </a:rPr>
              <a:t>Mutuamente </a:t>
            </a:r>
            <a:r>
              <a:rPr lang="es-MX" sz="2200" dirty="0" smtClean="0">
                <a:latin typeface="Arial" pitchFamily="34" charset="0"/>
                <a:ea typeface="Times New Roman" pitchFamily="18" charset="0"/>
                <a:cs typeface="Arial" pitchFamily="34" charset="0"/>
              </a:rPr>
              <a:t>excluyentes</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262462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96064"/>
            <a:ext cx="8568630" cy="5509200"/>
          </a:xfrm>
          <a:prstGeom prst="rect">
            <a:avLst/>
          </a:prstGeom>
          <a:noFill/>
          <a:ln w="9525">
            <a:noFill/>
            <a:miter lim="800000"/>
            <a:headEnd/>
            <a:tailEnd/>
          </a:ln>
          <a:effectLst/>
        </p:spPr>
        <p:txBody>
          <a:bodyPr wrap="square" anchor="ctr">
            <a:spAutoFit/>
          </a:bodyPr>
          <a:lstStyle/>
          <a:p>
            <a:pPr eaLnBrk="0" hangingPunct="0">
              <a:tabLst>
                <a:tab pos="449263" algn="l"/>
              </a:tabLst>
              <a:defRPr/>
            </a:pPr>
            <a:r>
              <a:rPr lang="es-MX" sz="2200" b="1" i="1" dirty="0">
                <a:latin typeface="Arial" pitchFamily="34" charset="0"/>
                <a:ea typeface="Times New Roman" pitchFamily="18" charset="0"/>
                <a:cs typeface="Arial" pitchFamily="34" charset="0"/>
              </a:rPr>
              <a:t>Clasificación Bienes o Servicios:</a:t>
            </a:r>
            <a:endParaRPr lang="es-MX" sz="2200" dirty="0">
              <a:latin typeface="Arial" pitchFamily="34" charset="0"/>
              <a:cs typeface="Arial" pitchFamily="34" charset="0"/>
            </a:endParaRPr>
          </a:p>
          <a:p>
            <a:pPr eaLnBrk="0" hangingPunct="0">
              <a:tabLst>
                <a:tab pos="449263" algn="l"/>
              </a:tabLst>
              <a:defRPr/>
            </a:pPr>
            <a:endParaRPr lang="es-MX" sz="2200" dirty="0">
              <a:latin typeface="Arial" pitchFamily="34" charset="0"/>
              <a:ea typeface="Times New Roman" pitchFamily="18" charset="0"/>
              <a:cs typeface="Arial" pitchFamily="34" charset="0"/>
            </a:endParaRPr>
          </a:p>
          <a:p>
            <a:pPr eaLnBrk="0" hangingPunct="0">
              <a:tabLst>
                <a:tab pos="449263" algn="l"/>
              </a:tabLst>
              <a:defRPr/>
            </a:pPr>
            <a:r>
              <a:rPr lang="es-MX" sz="2200" b="1" dirty="0">
                <a:latin typeface="Arial" pitchFamily="34" charset="0"/>
                <a:ea typeface="Times New Roman" pitchFamily="18" charset="0"/>
                <a:cs typeface="Arial" pitchFamily="34" charset="0"/>
              </a:rPr>
              <a:t>De Bienes:</a:t>
            </a:r>
            <a:endParaRPr lang="es-MX" sz="2200" b="1" dirty="0">
              <a:latin typeface="Arial" pitchFamily="34" charset="0"/>
              <a:cs typeface="Arial" pitchFamily="34" charset="0"/>
            </a:endParaRPr>
          </a:p>
          <a:p>
            <a:pPr eaLnBrk="0" hangingPunct="0">
              <a:tabLst>
                <a:tab pos="449263" algn="l"/>
              </a:tabLst>
              <a:defRPr/>
            </a:pPr>
            <a:r>
              <a:rPr lang="es-MX" sz="2200" dirty="0">
                <a:latin typeface="Arial" pitchFamily="34" charset="0"/>
                <a:ea typeface="Times New Roman" pitchFamily="18" charset="0"/>
                <a:cs typeface="Arial" pitchFamily="34" charset="0"/>
              </a:rPr>
              <a:t>(Agrícolas, forestales, industriales, marítimos, mineros, pecuarios, etc.)</a:t>
            </a:r>
          </a:p>
          <a:p>
            <a:pPr eaLnBrk="0" hangingPunct="0">
              <a:tabLst>
                <a:tab pos="449263" algn="l"/>
              </a:tabLst>
              <a:defRPr/>
            </a:pPr>
            <a:endParaRPr lang="es-MX" sz="2200" dirty="0">
              <a:latin typeface="Arial" pitchFamily="34" charset="0"/>
              <a:cs typeface="Arial" pitchFamily="34" charset="0"/>
            </a:endParaRPr>
          </a:p>
          <a:p>
            <a:pPr eaLnBrk="0" hangingPunct="0">
              <a:tabLst>
                <a:tab pos="449263" algn="l"/>
              </a:tabLst>
              <a:defRPr/>
            </a:pPr>
            <a:r>
              <a:rPr lang="es-MX" sz="2200" b="1" dirty="0">
                <a:latin typeface="Arial" pitchFamily="34" charset="0"/>
                <a:ea typeface="Times New Roman" pitchFamily="18" charset="0"/>
                <a:cs typeface="Arial" pitchFamily="34" charset="0"/>
              </a:rPr>
              <a:t>De Servicios: </a:t>
            </a:r>
          </a:p>
          <a:p>
            <a:pPr eaLnBrk="0" hangingPunct="0">
              <a:tabLst>
                <a:tab pos="449263" algn="l"/>
              </a:tabLst>
              <a:defRPr/>
            </a:pPr>
            <a:r>
              <a:rPr lang="es-MX" sz="2200" dirty="0">
                <a:latin typeface="Arial" pitchFamily="34" charset="0"/>
                <a:ea typeface="Times New Roman" pitchFamily="18" charset="0"/>
                <a:cs typeface="Arial" pitchFamily="34" charset="0"/>
              </a:rPr>
              <a:t>Los servicios se dividen en:</a:t>
            </a:r>
            <a:endParaRPr lang="es-MX" sz="2200" dirty="0">
              <a:latin typeface="Arial" pitchFamily="34" charset="0"/>
              <a:cs typeface="Arial" pitchFamily="34" charset="0"/>
            </a:endParaRPr>
          </a:p>
          <a:p>
            <a:pPr eaLnBrk="0" hangingPunct="0">
              <a:tabLst>
                <a:tab pos="449263" algn="l"/>
              </a:tabLst>
              <a:defRPr/>
            </a:pPr>
            <a:r>
              <a:rPr lang="es-MX" sz="2200" dirty="0">
                <a:latin typeface="Arial" pitchFamily="34" charset="0"/>
                <a:ea typeface="Times New Roman" pitchFamily="18" charset="0"/>
                <a:cs typeface="Arial" pitchFamily="34" charset="0"/>
              </a:rPr>
              <a:t>Infraestructura social: </a:t>
            </a:r>
          </a:p>
          <a:p>
            <a:pPr eaLnBrk="0" hangingPunct="0">
              <a:tabLst>
                <a:tab pos="449263" algn="l"/>
              </a:tabLst>
              <a:defRPr/>
            </a:pPr>
            <a:r>
              <a:rPr lang="es-MX" sz="2200" dirty="0">
                <a:latin typeface="Arial" pitchFamily="34" charset="0"/>
                <a:ea typeface="Times New Roman" pitchFamily="18" charset="0"/>
                <a:cs typeface="Arial" pitchFamily="34" charset="0"/>
              </a:rPr>
              <a:t>Alcantarillado, educación, recreativos, acueductos, salud</a:t>
            </a:r>
            <a:endParaRPr lang="es-MX" sz="2200" dirty="0">
              <a:latin typeface="Arial" pitchFamily="34" charset="0"/>
              <a:cs typeface="Arial" pitchFamily="34" charset="0"/>
            </a:endParaRPr>
          </a:p>
          <a:p>
            <a:pPr eaLnBrk="0" hangingPunct="0">
              <a:tabLst>
                <a:tab pos="449263" algn="l"/>
              </a:tabLst>
              <a:defRPr/>
            </a:pPr>
            <a:r>
              <a:rPr lang="es-MX" sz="2200" dirty="0">
                <a:latin typeface="Arial" pitchFamily="34" charset="0"/>
                <a:ea typeface="Times New Roman" pitchFamily="18" charset="0"/>
                <a:cs typeface="Arial" pitchFamily="34" charset="0"/>
              </a:rPr>
              <a:t>Infraestructura física: aeropuertos, electrificación, ferrocarriles, carreteras, comunicaciones</a:t>
            </a:r>
            <a:endParaRPr lang="es-MX" sz="2200" dirty="0">
              <a:latin typeface="Arial" pitchFamily="34" charset="0"/>
              <a:cs typeface="Arial" pitchFamily="34" charset="0"/>
            </a:endParaRPr>
          </a:p>
          <a:p>
            <a:pPr eaLnBrk="0" hangingPunct="0">
              <a:tabLst>
                <a:tab pos="449263" algn="l"/>
              </a:tabLst>
              <a:defRPr/>
            </a:pPr>
            <a:endParaRPr lang="es-MX" sz="2200" dirty="0">
              <a:latin typeface="Arial" pitchFamily="34" charset="0"/>
              <a:ea typeface="Times New Roman" pitchFamily="18" charset="0"/>
              <a:cs typeface="Arial" pitchFamily="34" charset="0"/>
            </a:endParaRPr>
          </a:p>
          <a:p>
            <a:pPr eaLnBrk="0" hangingPunct="0">
              <a:tabLst>
                <a:tab pos="449263" algn="l"/>
              </a:tabLst>
              <a:defRPr/>
            </a:pPr>
            <a:r>
              <a:rPr lang="es-MX" sz="2200" dirty="0">
                <a:latin typeface="Arial" pitchFamily="34" charset="0"/>
                <a:ea typeface="Times New Roman" pitchFamily="18" charset="0"/>
                <a:cs typeface="Arial" pitchFamily="34" charset="0"/>
              </a:rPr>
              <a:t>Infraestructura hidráulica: presas, pozos, mantos acuíferos, etc.</a:t>
            </a:r>
            <a:endParaRPr lang="es-MX" sz="2200" dirty="0">
              <a:latin typeface="Arial" pitchFamily="34" charset="0"/>
              <a:cs typeface="Arial" pitchFamily="34" charset="0"/>
            </a:endParaRPr>
          </a:p>
          <a:p>
            <a:pPr eaLnBrk="0" hangingPunct="0">
              <a:tabLst>
                <a:tab pos="449263" algn="l"/>
              </a:tabLst>
              <a:defRPr/>
            </a:pPr>
            <a:r>
              <a:rPr lang="es-MX" sz="2200" dirty="0">
                <a:latin typeface="Arial" pitchFamily="34" charset="0"/>
                <a:ea typeface="Times New Roman" pitchFamily="18" charset="0"/>
                <a:cs typeface="Arial" pitchFamily="34" charset="0"/>
              </a:rPr>
              <a:t>Transporte: en todas sus modalidades.</a:t>
            </a:r>
            <a:endParaRPr lang="es-MX" sz="2200" dirty="0">
              <a:latin typeface="Arial" pitchFamily="34" charset="0"/>
              <a:cs typeface="Arial" pitchFamily="34" charset="0"/>
            </a:endParaRPr>
          </a:p>
          <a:p>
            <a:pPr eaLnBrk="0" hangingPunct="0">
              <a:tabLst>
                <a:tab pos="449263" algn="l"/>
              </a:tabLst>
              <a:defRPr/>
            </a:pPr>
            <a:endParaRPr lang="es-MX" sz="2200" dirty="0">
              <a:latin typeface="Arial" pitchFamily="34" charset="0"/>
              <a:cs typeface="Arial" pitchFamily="34" charset="0"/>
            </a:endParaRPr>
          </a:p>
        </p:txBody>
      </p:sp>
    </p:spTree>
    <p:extLst>
      <p:ext uri="{BB962C8B-B14F-4D97-AF65-F5344CB8AC3E}">
        <p14:creationId xmlns:p14="http://schemas.microsoft.com/office/powerpoint/2010/main" val="3042875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4 Rectángulo"/>
          <p:cNvSpPr>
            <a:spLocks noChangeArrowheads="1"/>
          </p:cNvSpPr>
          <p:nvPr/>
        </p:nvSpPr>
        <p:spPr bwMode="auto">
          <a:xfrm>
            <a:off x="395288" y="692150"/>
            <a:ext cx="7561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MX" altLang="es-MX" sz="2000" dirty="0"/>
              <a:t>http://cuentame.inegi.org.mx/economia/default.aspx?tema=E</a:t>
            </a:r>
          </a:p>
        </p:txBody>
      </p:sp>
      <p:pic>
        <p:nvPicPr>
          <p:cNvPr id="3"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51520" y="1340768"/>
            <a:ext cx="7467600" cy="4200525"/>
          </a:xfrm>
          <a:noFill/>
        </p:spPr>
      </p:pic>
      <p:sp>
        <p:nvSpPr>
          <p:cNvPr id="4" name="3 CuadroTexto"/>
          <p:cNvSpPr txBox="1"/>
          <p:nvPr/>
        </p:nvSpPr>
        <p:spPr>
          <a:xfrm>
            <a:off x="398364" y="260648"/>
            <a:ext cx="8422108" cy="400110"/>
          </a:xfrm>
          <a:prstGeom prst="rect">
            <a:avLst/>
          </a:prstGeom>
          <a:noFill/>
        </p:spPr>
        <p:txBody>
          <a:bodyPr wrap="square" rtlCol="0">
            <a:spAutoFit/>
          </a:bodyPr>
          <a:lstStyle/>
          <a:p>
            <a:r>
              <a:rPr lang="es-MX" sz="2000" dirty="0" smtClean="0"/>
              <a:t>Consulte la siguiente página web  de los sectores de la economía mexicana.</a:t>
            </a:r>
            <a:endParaRPr lang="es-MX" sz="2000" dirty="0"/>
          </a:p>
        </p:txBody>
      </p:sp>
    </p:spTree>
    <p:extLst>
      <p:ext uri="{BB962C8B-B14F-4D97-AF65-F5344CB8AC3E}">
        <p14:creationId xmlns:p14="http://schemas.microsoft.com/office/powerpoint/2010/main" val="2008109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8" descr="http://farm5.static.flickr.com/4022/4323348529_a8e0c697b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765" y="908720"/>
            <a:ext cx="6633237" cy="403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95536" y="274409"/>
            <a:ext cx="5760640" cy="430887"/>
          </a:xfrm>
          <a:prstGeom prst="rect">
            <a:avLst/>
          </a:prstGeom>
        </p:spPr>
        <p:txBody>
          <a:bodyPr wrap="square">
            <a:spAutoFit/>
          </a:bodyPr>
          <a:lstStyle/>
          <a:p>
            <a:pPr marL="0" lvl="2" eaLnBrk="0" hangingPunct="0">
              <a:defRPr/>
            </a:pPr>
            <a:r>
              <a:rPr lang="es-ES" sz="2200" dirty="0">
                <a:latin typeface="+mj-lt"/>
                <a:ea typeface="Times New Roman" pitchFamily="18" charset="0"/>
                <a:cs typeface="Arial" pitchFamily="34" charset="0"/>
              </a:rPr>
              <a:t>Las etapas de los proyectos</a:t>
            </a:r>
            <a:endParaRPr lang="es-ES_tradnl" sz="2200" dirty="0">
              <a:latin typeface="+mj-lt"/>
            </a:endParaRPr>
          </a:p>
        </p:txBody>
      </p:sp>
      <p:sp>
        <p:nvSpPr>
          <p:cNvPr id="3" name="2 CuadroTexto"/>
          <p:cNvSpPr txBox="1"/>
          <p:nvPr/>
        </p:nvSpPr>
        <p:spPr>
          <a:xfrm>
            <a:off x="179512" y="5373216"/>
            <a:ext cx="3096344" cy="369332"/>
          </a:xfrm>
          <a:prstGeom prst="rect">
            <a:avLst/>
          </a:prstGeom>
          <a:noFill/>
        </p:spPr>
        <p:txBody>
          <a:bodyPr wrap="square" rtlCol="0">
            <a:spAutoFit/>
          </a:bodyPr>
          <a:lstStyle/>
          <a:p>
            <a:r>
              <a:rPr lang="es-MX" dirty="0" smtClean="0"/>
              <a:t>Fuente: Google </a:t>
            </a:r>
            <a:r>
              <a:rPr lang="es-MX" dirty="0" err="1" smtClean="0"/>
              <a:t>images</a:t>
            </a:r>
            <a:endParaRPr lang="es-MX" dirty="0"/>
          </a:p>
        </p:txBody>
      </p:sp>
    </p:spTree>
    <p:extLst>
      <p:ext uri="{BB962C8B-B14F-4D97-AF65-F5344CB8AC3E}">
        <p14:creationId xmlns:p14="http://schemas.microsoft.com/office/powerpoint/2010/main" val="3264796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9" descr="http://t0.gstatic.com/images?q=tbn:ANd9GcRxFfFeAtl7HUDpYTSYEgIyBf7qMJ1UbroU-PRJef8Llm-TtvAb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04813"/>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p:nvSpPr>
        <p:spPr bwMode="auto">
          <a:xfrm>
            <a:off x="395536" y="2620794"/>
            <a:ext cx="80880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MX" altLang="es-MX" sz="2000" b="1" i="1" dirty="0">
                <a:cs typeface="Times New Roman" pitchFamily="18" charset="0"/>
              </a:rPr>
              <a:t>Estudios Preliminares</a:t>
            </a:r>
            <a:endParaRPr lang="es-MX" altLang="es-MX" sz="1000" dirty="0"/>
          </a:p>
          <a:p>
            <a:pPr algn="just"/>
            <a:r>
              <a:rPr lang="es-MX" altLang="es-MX" sz="2000" dirty="0">
                <a:cs typeface="Times New Roman" pitchFamily="18" charset="0"/>
              </a:rPr>
              <a:t>Sirven como base para investigar sólidamente el proyecto; se trata de conceptuar la idea del proyecto y limitar los márgenes de inversión.</a:t>
            </a:r>
            <a:endParaRPr lang="es-MX" altLang="es-MX" sz="1000" dirty="0"/>
          </a:p>
          <a:p>
            <a:pPr algn="just"/>
            <a:endParaRPr lang="es-MX" altLang="es-MX" sz="2800" dirty="0"/>
          </a:p>
        </p:txBody>
      </p:sp>
    </p:spTree>
    <p:extLst>
      <p:ext uri="{BB962C8B-B14F-4D97-AF65-F5344CB8AC3E}">
        <p14:creationId xmlns:p14="http://schemas.microsoft.com/office/powerpoint/2010/main" val="3779080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251520" y="476672"/>
            <a:ext cx="8208144" cy="3139321"/>
          </a:xfrm>
          <a:prstGeom prst="rect">
            <a:avLst/>
          </a:prstGeom>
          <a:noFill/>
          <a:ln w="9525">
            <a:noFill/>
            <a:miter lim="800000"/>
            <a:headEnd/>
            <a:tailEnd/>
          </a:ln>
          <a:effectLst/>
        </p:spPr>
        <p:txBody>
          <a:bodyPr wrap="square" anchor="ctr">
            <a:spAutoFit/>
          </a:bodyPr>
          <a:lstStyle/>
          <a:p>
            <a:pPr algn="just" eaLnBrk="0" hangingPunct="0">
              <a:defRPr/>
            </a:pPr>
            <a:r>
              <a:rPr lang="es-MX" sz="2200" b="1" i="1" dirty="0">
                <a:latin typeface="Arial" pitchFamily="34" charset="0"/>
                <a:ea typeface="Times New Roman" pitchFamily="18" charset="0"/>
                <a:cs typeface="Arial" pitchFamily="34" charset="0"/>
              </a:rPr>
              <a:t>Anteproyecto:</a:t>
            </a:r>
            <a:endParaRPr lang="es-MX" sz="2200" dirty="0">
              <a:latin typeface="Arial" pitchFamily="34" charset="0"/>
              <a:cs typeface="Arial" pitchFamily="34" charset="0"/>
            </a:endParaRPr>
          </a:p>
          <a:p>
            <a:pPr algn="just" eaLnBrk="0" hangingPunct="0">
              <a:defRPr/>
            </a:pPr>
            <a:r>
              <a:rPr lang="es-MX" sz="2200" dirty="0">
                <a:latin typeface="Arial" pitchFamily="34" charset="0"/>
                <a:ea typeface="Times New Roman" pitchFamily="18" charset="0"/>
                <a:cs typeface="Arial" pitchFamily="34" charset="0"/>
              </a:rPr>
              <a:t>También llamado estudio previo de factibilidad, consiste en comprobar mediante información detallada, a través de estadísticas, la magnitud de la competencia, etc. Se muestra la vialidad del proyecto</a:t>
            </a:r>
            <a:r>
              <a:rPr lang="es-MX" sz="2200" dirty="0" smtClean="0">
                <a:latin typeface="Arial" pitchFamily="34" charset="0"/>
                <a:ea typeface="Times New Roman" pitchFamily="18" charset="0"/>
                <a:cs typeface="Arial" pitchFamily="34" charset="0"/>
              </a:rPr>
              <a:t>.</a:t>
            </a:r>
          </a:p>
          <a:p>
            <a:pPr algn="just" eaLnBrk="0" hangingPunct="0">
              <a:defRPr/>
            </a:pPr>
            <a:endParaRPr lang="es-MX" sz="2200" dirty="0">
              <a:latin typeface="Arial" pitchFamily="34" charset="0"/>
              <a:cs typeface="Arial" pitchFamily="34" charset="0"/>
            </a:endParaRPr>
          </a:p>
          <a:p>
            <a:pPr algn="just" eaLnBrk="0" hangingPunct="0">
              <a:defRPr/>
            </a:pPr>
            <a:r>
              <a:rPr lang="es-MX" sz="2200" b="1" dirty="0">
                <a:latin typeface="Arial" pitchFamily="34" charset="0"/>
                <a:ea typeface="Times New Roman" pitchFamily="18" charset="0"/>
                <a:cs typeface="Arial" pitchFamily="34" charset="0"/>
              </a:rPr>
              <a:t>Es una etapa en que se precisan los elementos y formas de las que consta la inversión que se piensa llevar a cabo.</a:t>
            </a:r>
            <a:endParaRPr lang="es-MX" sz="2200" b="1" dirty="0">
              <a:latin typeface="Arial" pitchFamily="34" charset="0"/>
              <a:cs typeface="Arial" pitchFamily="34" charset="0"/>
            </a:endParaRPr>
          </a:p>
          <a:p>
            <a:pPr algn="just" eaLnBrk="0" hangingPunct="0">
              <a:defRPr/>
            </a:pPr>
            <a:endParaRPr lang="es-MX" sz="2200" dirty="0">
              <a:latin typeface="Arial" pitchFamily="34" charset="0"/>
              <a:cs typeface="Arial" pitchFamily="34" charset="0"/>
            </a:endParaRPr>
          </a:p>
        </p:txBody>
      </p:sp>
      <p:pic>
        <p:nvPicPr>
          <p:cNvPr id="3" name="Picture 7" descr="http://t3.gstatic.com/images?q=tbn:ANd9GcSLZOOA5TBp5Vb08yAL4xMKDYRVer2EwzauY1Dadde3hruA3ut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798" y="3585111"/>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073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95536" y="646490"/>
            <a:ext cx="8280152" cy="3139321"/>
          </a:xfrm>
          <a:prstGeom prst="rect">
            <a:avLst/>
          </a:prstGeom>
          <a:noFill/>
          <a:ln w="9525">
            <a:noFill/>
            <a:miter lim="800000"/>
            <a:headEnd/>
            <a:tailEnd/>
          </a:ln>
          <a:effectLst/>
        </p:spPr>
        <p:txBody>
          <a:bodyPr wrap="square" anchor="ctr">
            <a:spAutoFit/>
          </a:bodyPr>
          <a:lstStyle/>
          <a:p>
            <a:pPr algn="just" eaLnBrk="0" hangingPunct="0">
              <a:defRPr/>
            </a:pPr>
            <a:r>
              <a:rPr lang="es-MX" sz="2200" b="1" i="1" dirty="0">
                <a:latin typeface="Arial" pitchFamily="34" charset="0"/>
                <a:ea typeface="Times New Roman" pitchFamily="18" charset="0"/>
                <a:cs typeface="Arial" pitchFamily="34" charset="0"/>
              </a:rPr>
              <a:t>Estudio de Factibilidad:</a:t>
            </a:r>
            <a:endParaRPr lang="es-MX" sz="2200" dirty="0">
              <a:latin typeface="Arial" pitchFamily="34" charset="0"/>
              <a:ea typeface="Times New Roman" pitchFamily="18" charset="0"/>
              <a:cs typeface="Arial" pitchFamily="34" charset="0"/>
            </a:endParaRPr>
          </a:p>
          <a:p>
            <a:pPr algn="just" eaLnBrk="0" hangingPunct="0">
              <a:defRPr/>
            </a:pPr>
            <a:r>
              <a:rPr lang="es-MX" sz="2200" dirty="0">
                <a:latin typeface="Arial" pitchFamily="34" charset="0"/>
                <a:ea typeface="Times New Roman" pitchFamily="18" charset="0"/>
                <a:cs typeface="Arial" pitchFamily="34" charset="0"/>
              </a:rPr>
              <a:t>En este estudio se señalan las alternativas de solución de problemas del proyecto, se presenta un documento del proyecto integrado por los análisis de mercado, de ingeniería, económicos, financieros y el plan de ejecución.</a:t>
            </a:r>
          </a:p>
          <a:p>
            <a:pPr algn="just" eaLnBrk="0" hangingPunct="0">
              <a:defRPr/>
            </a:pPr>
            <a:endParaRPr lang="es-MX" sz="2200" b="1" i="1" dirty="0" smtClean="0">
              <a:latin typeface="Arial" pitchFamily="34" charset="0"/>
              <a:ea typeface="Times New Roman" pitchFamily="18" charset="0"/>
              <a:cs typeface="Arial" pitchFamily="34" charset="0"/>
            </a:endParaRPr>
          </a:p>
          <a:p>
            <a:pPr algn="just" eaLnBrk="0" hangingPunct="0">
              <a:defRPr/>
            </a:pPr>
            <a:endParaRPr lang="es-MX" sz="2200" b="1" i="1" dirty="0">
              <a:latin typeface="Arial" pitchFamily="34" charset="0"/>
              <a:ea typeface="Times New Roman" pitchFamily="18" charset="0"/>
              <a:cs typeface="Arial" pitchFamily="34" charset="0"/>
            </a:endParaRPr>
          </a:p>
          <a:p>
            <a:pPr algn="just" eaLnBrk="0" hangingPunct="0">
              <a:defRPr/>
            </a:pPr>
            <a:r>
              <a:rPr lang="es-MX" sz="2200" b="1" i="1" dirty="0" smtClean="0">
                <a:latin typeface="Arial" pitchFamily="34" charset="0"/>
                <a:ea typeface="Times New Roman" pitchFamily="18" charset="0"/>
                <a:cs typeface="Arial" pitchFamily="34" charset="0"/>
              </a:rPr>
              <a:t>Se </a:t>
            </a:r>
            <a:r>
              <a:rPr lang="es-MX" sz="2200" b="1" i="1" dirty="0">
                <a:latin typeface="Arial" pitchFamily="34" charset="0"/>
                <a:ea typeface="Times New Roman" pitchFamily="18" charset="0"/>
                <a:cs typeface="Arial" pitchFamily="34" charset="0"/>
              </a:rPr>
              <a:t>establecen elementos cuantificables y no cuantificables del </a:t>
            </a:r>
            <a:r>
              <a:rPr lang="es-MX" sz="2200" b="1" i="1" dirty="0" smtClean="0">
                <a:latin typeface="Arial" pitchFamily="34" charset="0"/>
                <a:ea typeface="Times New Roman" pitchFamily="18" charset="0"/>
                <a:cs typeface="Arial" pitchFamily="34" charset="0"/>
              </a:rPr>
              <a:t>proyecto</a:t>
            </a:r>
            <a:r>
              <a:rPr lang="es-MX" sz="2200" b="1" i="1" dirty="0">
                <a:latin typeface="Arial" pitchFamily="34" charset="0"/>
                <a:ea typeface="Times New Roman" pitchFamily="18" charset="0"/>
                <a:cs typeface="Arial" pitchFamily="34" charset="0"/>
              </a:rPr>
              <a:t>.</a:t>
            </a:r>
            <a:endParaRPr lang="es-MX" sz="2200" b="1" i="1"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3785811"/>
            <a:ext cx="24082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675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1173163"/>
            <a:ext cx="8641655" cy="2462213"/>
          </a:xfrm>
          <a:prstGeom prst="rect">
            <a:avLst/>
          </a:prstGeom>
          <a:noFill/>
          <a:ln w="9525">
            <a:noFill/>
            <a:miter lim="800000"/>
            <a:headEnd/>
            <a:tailEnd/>
          </a:ln>
          <a:effectLst/>
        </p:spPr>
        <p:txBody>
          <a:bodyPr wrap="square" anchor="ctr">
            <a:spAutoFit/>
          </a:bodyPr>
          <a:lstStyle/>
          <a:p>
            <a:pPr algn="just" eaLnBrk="0" hangingPunct="0">
              <a:defRPr/>
            </a:pPr>
            <a:r>
              <a:rPr lang="es-MX" sz="2200" b="1" i="1" dirty="0">
                <a:latin typeface="Arial" pitchFamily="34" charset="0"/>
                <a:ea typeface="Times New Roman" pitchFamily="18" charset="0"/>
                <a:cs typeface="Arial" pitchFamily="34" charset="0"/>
              </a:rPr>
              <a:t>Montaje y </a:t>
            </a:r>
            <a:r>
              <a:rPr lang="es-MX" sz="2200" b="1" i="1" dirty="0" smtClean="0">
                <a:latin typeface="Arial" pitchFamily="34" charset="0"/>
                <a:ea typeface="Times New Roman" pitchFamily="18" charset="0"/>
                <a:cs typeface="Arial" pitchFamily="34" charset="0"/>
              </a:rPr>
              <a:t>ejecución:</a:t>
            </a:r>
            <a:endParaRPr lang="es-MX" sz="2200" dirty="0">
              <a:latin typeface="Arial" pitchFamily="34" charset="0"/>
              <a:cs typeface="Arial" pitchFamily="34" charset="0"/>
            </a:endParaRPr>
          </a:p>
          <a:p>
            <a:pPr algn="just" eaLnBrk="0" hangingPunct="0">
              <a:defRPr/>
            </a:pPr>
            <a:r>
              <a:rPr lang="es-MX" sz="2200" dirty="0">
                <a:latin typeface="Arial" pitchFamily="34" charset="0"/>
                <a:ea typeface="Times New Roman" pitchFamily="18" charset="0"/>
                <a:cs typeface="Arial" pitchFamily="34" charset="0"/>
              </a:rPr>
              <a:t>Consiste en la elaboración de un programa de actividades y se fijan tiempos para realizar las operaciones. </a:t>
            </a:r>
            <a:endParaRPr lang="es-MX" sz="2200" dirty="0" smtClean="0">
              <a:latin typeface="Arial" pitchFamily="34" charset="0"/>
              <a:ea typeface="Times New Roman" pitchFamily="18" charset="0"/>
              <a:cs typeface="Arial" pitchFamily="34" charset="0"/>
            </a:endParaRPr>
          </a:p>
          <a:p>
            <a:pPr algn="just" eaLnBrk="0" hangingPunct="0">
              <a:defRPr/>
            </a:pPr>
            <a:endParaRPr lang="es-MX" sz="2200" dirty="0">
              <a:latin typeface="Arial" pitchFamily="34" charset="0"/>
              <a:ea typeface="Times New Roman" pitchFamily="18" charset="0"/>
              <a:cs typeface="Arial" pitchFamily="34" charset="0"/>
            </a:endParaRPr>
          </a:p>
          <a:p>
            <a:pPr algn="just" eaLnBrk="0" hangingPunct="0">
              <a:defRPr/>
            </a:pPr>
            <a:r>
              <a:rPr lang="es-MX" sz="2200" dirty="0" smtClean="0">
                <a:latin typeface="Arial" pitchFamily="34" charset="0"/>
                <a:ea typeface="Times New Roman" pitchFamily="18" charset="0"/>
                <a:cs typeface="Arial" pitchFamily="34" charset="0"/>
              </a:rPr>
              <a:t>Existen </a:t>
            </a:r>
            <a:r>
              <a:rPr lang="es-MX" sz="2200" dirty="0">
                <a:latin typeface="Arial" pitchFamily="34" charset="0"/>
                <a:ea typeface="Times New Roman" pitchFamily="18" charset="0"/>
                <a:cs typeface="Arial" pitchFamily="34" charset="0"/>
              </a:rPr>
              <a:t>técnicas y procedimientos para los planes de ejecución: manuales de objetivos y políticas, diagramas de procesos y flujos, gráficas de Gantt, pronósticos y presupuestos.</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046642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7 CuadroTexto"/>
          <p:cNvSpPr txBox="1">
            <a:spLocks noChangeArrowheads="1"/>
          </p:cNvSpPr>
          <p:nvPr/>
        </p:nvSpPr>
        <p:spPr bwMode="auto">
          <a:xfrm>
            <a:off x="970558" y="1503323"/>
            <a:ext cx="68405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pPr>
            <a:r>
              <a:rPr lang="es-ES" altLang="es-MX" sz="3200" dirty="0">
                <a:latin typeface="Arial" charset="0"/>
              </a:rPr>
              <a:t>Por qué Pensar</a:t>
            </a:r>
          </a:p>
          <a:p>
            <a:pPr algn="ctr" eaLnBrk="1" hangingPunct="1">
              <a:spcBef>
                <a:spcPct val="0"/>
              </a:spcBef>
              <a:buClrTx/>
              <a:buSzTx/>
              <a:buFontTx/>
              <a:buNone/>
            </a:pPr>
            <a:r>
              <a:rPr lang="es-ES" altLang="es-MX" sz="3200" dirty="0">
                <a:latin typeface="Arial" charset="0"/>
              </a:rPr>
              <a:t>en un</a:t>
            </a:r>
          </a:p>
          <a:p>
            <a:pPr algn="ctr" eaLnBrk="1" hangingPunct="1">
              <a:spcBef>
                <a:spcPct val="0"/>
              </a:spcBef>
              <a:buClrTx/>
              <a:buSzTx/>
              <a:buFontTx/>
              <a:buNone/>
            </a:pPr>
            <a:endParaRPr lang="es-ES" altLang="es-MX" sz="3200" dirty="0">
              <a:latin typeface="Arial" charset="0"/>
            </a:endParaRPr>
          </a:p>
          <a:p>
            <a:pPr algn="ctr" eaLnBrk="1" hangingPunct="1">
              <a:spcBef>
                <a:spcPct val="0"/>
              </a:spcBef>
              <a:buClrTx/>
              <a:buSzTx/>
              <a:buFontTx/>
              <a:buNone/>
            </a:pPr>
            <a:r>
              <a:rPr lang="es-ES" altLang="es-MX" sz="3200" b="1" dirty="0">
                <a:latin typeface="Arial" charset="0"/>
              </a:rPr>
              <a:t>Proyecto de </a:t>
            </a:r>
            <a:r>
              <a:rPr lang="es-ES" altLang="es-MX" sz="3200" b="1" dirty="0" smtClean="0">
                <a:latin typeface="Arial" charset="0"/>
              </a:rPr>
              <a:t>Inversión</a:t>
            </a:r>
            <a:endParaRPr lang="es-ES" altLang="es-MX" sz="3200" b="1" dirty="0">
              <a:latin typeface="Arial" charset="0"/>
            </a:endParaRPr>
          </a:p>
        </p:txBody>
      </p:sp>
      <p:pic>
        <p:nvPicPr>
          <p:cNvPr id="3" name="Picture 6" descr="http://t3.gstatic.com/images?q=tbn:ANd9GcQDvRrRNnYakRlz9PUvmGZl9nPbTBimRYyOMUM4JcIZAjNa8MQ_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260350"/>
            <a:ext cx="23145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t1.gstatic.com/images?q=tbn:ANd9GcQvdR72_IWGqr8dF3cyn4rmRytJCvv-HLFebqcjWR4x3zCHmz5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356992"/>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2771800" y="188640"/>
            <a:ext cx="5472608" cy="954107"/>
          </a:xfrm>
          <a:prstGeom prst="rect">
            <a:avLst/>
          </a:prstGeom>
          <a:noFill/>
        </p:spPr>
        <p:txBody>
          <a:bodyPr wrap="square" rtlCol="0">
            <a:spAutoFit/>
          </a:bodyPr>
          <a:lstStyle/>
          <a:p>
            <a:pPr algn="ctr"/>
            <a:r>
              <a:rPr lang="es-MX" sz="2800" dirty="0" smtClean="0"/>
              <a:t>A manera de introducción, como se originan los proyectos</a:t>
            </a:r>
            <a:endParaRPr lang="es-MX" sz="2800" dirty="0"/>
          </a:p>
        </p:txBody>
      </p:sp>
    </p:spTree>
    <p:extLst>
      <p:ext uri="{BB962C8B-B14F-4D97-AF65-F5344CB8AC3E}">
        <p14:creationId xmlns:p14="http://schemas.microsoft.com/office/powerpoint/2010/main" val="3105506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658769"/>
            <a:ext cx="8424936" cy="1446550"/>
          </a:xfrm>
          <a:prstGeom prst="rect">
            <a:avLst/>
          </a:prstGeom>
          <a:noFill/>
          <a:ln w="9525">
            <a:noFill/>
            <a:miter lim="800000"/>
            <a:headEnd/>
            <a:tailEnd/>
          </a:ln>
          <a:effectLst/>
        </p:spPr>
        <p:txBody>
          <a:bodyPr wrap="square" anchor="ctr">
            <a:spAutoFit/>
          </a:bodyPr>
          <a:lstStyle/>
          <a:p>
            <a:pPr algn="just" eaLnBrk="0" hangingPunct="0">
              <a:defRPr/>
            </a:pPr>
            <a:r>
              <a:rPr lang="es-MX" sz="2200" b="1" i="1" dirty="0">
                <a:latin typeface="Arial" pitchFamily="34" charset="0"/>
                <a:ea typeface="Times New Roman" pitchFamily="18" charset="0"/>
                <a:cs typeface="Arial" pitchFamily="34" charset="0"/>
              </a:rPr>
              <a:t>Funcionamiento n</a:t>
            </a:r>
            <a:r>
              <a:rPr lang="es-MX" sz="2200" b="1" i="1" dirty="0" smtClean="0">
                <a:latin typeface="Arial" pitchFamily="34" charset="0"/>
                <a:ea typeface="Times New Roman" pitchFamily="18" charset="0"/>
                <a:cs typeface="Arial" pitchFamily="34" charset="0"/>
              </a:rPr>
              <a:t>ormal (Puesta en marcha):</a:t>
            </a:r>
            <a:endParaRPr lang="es-MX" sz="2200" dirty="0">
              <a:latin typeface="Arial" pitchFamily="34" charset="0"/>
              <a:cs typeface="Arial" pitchFamily="34" charset="0"/>
            </a:endParaRPr>
          </a:p>
          <a:p>
            <a:pPr algn="just" eaLnBrk="0" hangingPunct="0">
              <a:defRPr/>
            </a:pPr>
            <a:r>
              <a:rPr lang="es-MX" sz="2200" dirty="0">
                <a:latin typeface="Arial" pitchFamily="34" charset="0"/>
                <a:ea typeface="Times New Roman" pitchFamily="18" charset="0"/>
                <a:cs typeface="Arial" pitchFamily="34" charset="0"/>
              </a:rPr>
              <a:t>Consiste en la implantación del proyecto y capacitación del personal, mantenimiento y venta del bien, así como las fuentes de financiamiento aplicables.</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510973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2" descr="http://www.monografias.com/trabajos35/componentes-proyecto/Image3501.gif"/>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41144" y="260648"/>
            <a:ext cx="8296456" cy="496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323528" y="5445224"/>
            <a:ext cx="3960440" cy="369332"/>
          </a:xfrm>
          <a:prstGeom prst="rect">
            <a:avLst/>
          </a:prstGeom>
          <a:noFill/>
        </p:spPr>
        <p:txBody>
          <a:bodyPr wrap="square" rtlCol="0">
            <a:spAutoFit/>
          </a:bodyPr>
          <a:lstStyle/>
          <a:p>
            <a:r>
              <a:rPr lang="es-MX" dirty="0" smtClean="0"/>
              <a:t>Fuente: Google </a:t>
            </a:r>
            <a:r>
              <a:rPr lang="es-MX" dirty="0" err="1" smtClean="0"/>
              <a:t>images</a:t>
            </a:r>
            <a:endParaRPr lang="es-MX" dirty="0"/>
          </a:p>
        </p:txBody>
      </p:sp>
    </p:spTree>
    <p:extLst>
      <p:ext uri="{BB962C8B-B14F-4D97-AF65-F5344CB8AC3E}">
        <p14:creationId xmlns:p14="http://schemas.microsoft.com/office/powerpoint/2010/main" val="2661647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611188" y="466656"/>
            <a:ext cx="75612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MX" altLang="es-MX" sz="2800" b="1" i="1" dirty="0"/>
              <a:t>TRABAJO EN EQUIPO:</a:t>
            </a:r>
          </a:p>
          <a:p>
            <a:endParaRPr lang="es-MX" altLang="es-MX" sz="2000" dirty="0"/>
          </a:p>
          <a:p>
            <a:endParaRPr lang="es-MX" altLang="es-MX" sz="2000" dirty="0" smtClean="0"/>
          </a:p>
          <a:p>
            <a:endParaRPr lang="es-MX" altLang="es-MX" sz="2000" dirty="0"/>
          </a:p>
          <a:p>
            <a:r>
              <a:rPr lang="es-MX" altLang="es-MX" sz="2000" dirty="0"/>
              <a:t>Lluvia de ideas para determinar el producto de la empresa futura</a:t>
            </a:r>
          </a:p>
        </p:txBody>
      </p:sp>
      <p:graphicFrame>
        <p:nvGraphicFramePr>
          <p:cNvPr id="3" name="2 Tabla"/>
          <p:cNvGraphicFramePr>
            <a:graphicFrameLocks noGrp="1"/>
          </p:cNvGraphicFramePr>
          <p:nvPr>
            <p:extLst>
              <p:ext uri="{D42A27DB-BD31-4B8C-83A1-F6EECF244321}">
                <p14:modId xmlns:p14="http://schemas.microsoft.com/office/powerpoint/2010/main" val="3415949677"/>
              </p:ext>
            </p:extLst>
          </p:nvPr>
        </p:nvGraphicFramePr>
        <p:xfrm>
          <a:off x="395289" y="3356992"/>
          <a:ext cx="8280399" cy="1872208"/>
        </p:xfrm>
        <a:graphic>
          <a:graphicData uri="http://schemas.openxmlformats.org/drawingml/2006/table">
            <a:tbl>
              <a:tblPr firstRow="1" bandRow="1">
                <a:tableStyleId>{5C22544A-7EE6-4342-B048-85BDC9FD1C3A}</a:tableStyleId>
              </a:tblPr>
              <a:tblGrid>
                <a:gridCol w="2760133"/>
                <a:gridCol w="2760133"/>
                <a:gridCol w="2760133"/>
              </a:tblGrid>
              <a:tr h="1033814">
                <a:tc>
                  <a:txBody>
                    <a:bodyPr/>
                    <a:lstStyle/>
                    <a:p>
                      <a:r>
                        <a:rPr lang="es-MX" sz="1800" dirty="0" smtClean="0">
                          <a:solidFill>
                            <a:schemeClr val="tx1"/>
                          </a:solidFill>
                        </a:rPr>
                        <a:t>Producto</a:t>
                      </a:r>
                      <a:endParaRPr lang="es-MX" sz="1800" dirty="0">
                        <a:solidFill>
                          <a:schemeClr val="tx1"/>
                        </a:solidFill>
                      </a:endParaRPr>
                    </a:p>
                  </a:txBody>
                  <a:tcPr marT="45711" marB="45711"/>
                </a:tc>
                <a:tc>
                  <a:txBody>
                    <a:bodyPr/>
                    <a:lstStyle/>
                    <a:p>
                      <a:r>
                        <a:rPr lang="es-MX" sz="1800" dirty="0" smtClean="0">
                          <a:solidFill>
                            <a:schemeClr val="tx1"/>
                          </a:solidFill>
                        </a:rPr>
                        <a:t>Características</a:t>
                      </a:r>
                      <a:endParaRPr lang="es-MX" sz="1800" dirty="0">
                        <a:solidFill>
                          <a:schemeClr val="tx1"/>
                        </a:solidFill>
                      </a:endParaRPr>
                    </a:p>
                  </a:txBody>
                  <a:tcPr marT="45711" marB="45711"/>
                </a:tc>
                <a:tc>
                  <a:txBody>
                    <a:bodyPr/>
                    <a:lstStyle/>
                    <a:p>
                      <a:r>
                        <a:rPr lang="es-MX" sz="1800" dirty="0" smtClean="0">
                          <a:solidFill>
                            <a:schemeClr val="tx1"/>
                          </a:solidFill>
                        </a:rPr>
                        <a:t>Necesidad</a:t>
                      </a:r>
                      <a:r>
                        <a:rPr lang="es-MX" sz="1800" baseline="0" dirty="0" smtClean="0">
                          <a:solidFill>
                            <a:schemeClr val="tx1"/>
                          </a:solidFill>
                        </a:rPr>
                        <a:t> o problema que satisface</a:t>
                      </a:r>
                      <a:endParaRPr lang="es-MX" sz="1800" dirty="0">
                        <a:solidFill>
                          <a:schemeClr val="tx1"/>
                        </a:solidFill>
                      </a:endParaRPr>
                    </a:p>
                  </a:txBody>
                  <a:tcPr marT="45711" marB="45711"/>
                </a:tc>
              </a:tr>
              <a:tr h="419197">
                <a:tc>
                  <a:txBody>
                    <a:bodyPr/>
                    <a:lstStyle/>
                    <a:p>
                      <a:r>
                        <a:rPr lang="es-MX" sz="1800" dirty="0" smtClean="0">
                          <a:solidFill>
                            <a:schemeClr val="tx1"/>
                          </a:solidFill>
                        </a:rPr>
                        <a:t>1.</a:t>
                      </a:r>
                      <a:endParaRPr lang="es-MX" sz="1800" dirty="0">
                        <a:solidFill>
                          <a:schemeClr val="tx1"/>
                        </a:solidFill>
                      </a:endParaRPr>
                    </a:p>
                  </a:txBody>
                  <a:tcPr marT="45711" marB="45711"/>
                </a:tc>
                <a:tc>
                  <a:txBody>
                    <a:bodyPr/>
                    <a:lstStyle/>
                    <a:p>
                      <a:endParaRPr lang="es-MX" sz="1800">
                        <a:solidFill>
                          <a:schemeClr val="tx1"/>
                        </a:solidFill>
                      </a:endParaRPr>
                    </a:p>
                  </a:txBody>
                  <a:tcPr marT="45711" marB="45711"/>
                </a:tc>
                <a:tc>
                  <a:txBody>
                    <a:bodyPr/>
                    <a:lstStyle/>
                    <a:p>
                      <a:endParaRPr lang="es-MX" sz="1800">
                        <a:solidFill>
                          <a:schemeClr val="tx1"/>
                        </a:solidFill>
                      </a:endParaRPr>
                    </a:p>
                  </a:txBody>
                  <a:tcPr marT="45711" marB="45711"/>
                </a:tc>
              </a:tr>
              <a:tr h="419197">
                <a:tc>
                  <a:txBody>
                    <a:bodyPr/>
                    <a:lstStyle/>
                    <a:p>
                      <a:r>
                        <a:rPr lang="es-MX" sz="1800" dirty="0" smtClean="0">
                          <a:solidFill>
                            <a:schemeClr val="tx1"/>
                          </a:solidFill>
                        </a:rPr>
                        <a:t>2.</a:t>
                      </a:r>
                      <a:endParaRPr lang="es-MX" sz="1800" dirty="0">
                        <a:solidFill>
                          <a:schemeClr val="tx1"/>
                        </a:solidFill>
                      </a:endParaRPr>
                    </a:p>
                  </a:txBody>
                  <a:tcPr marT="45711" marB="45711"/>
                </a:tc>
                <a:tc>
                  <a:txBody>
                    <a:bodyPr/>
                    <a:lstStyle/>
                    <a:p>
                      <a:endParaRPr lang="es-MX" sz="1800" dirty="0">
                        <a:solidFill>
                          <a:schemeClr val="tx1"/>
                        </a:solidFill>
                      </a:endParaRPr>
                    </a:p>
                  </a:txBody>
                  <a:tcPr marT="45711" marB="45711"/>
                </a:tc>
                <a:tc>
                  <a:txBody>
                    <a:bodyPr/>
                    <a:lstStyle/>
                    <a:p>
                      <a:endParaRPr lang="es-MX" sz="1800" dirty="0">
                        <a:solidFill>
                          <a:schemeClr val="tx1"/>
                        </a:solidFill>
                      </a:endParaRPr>
                    </a:p>
                  </a:txBody>
                  <a:tcPr marT="45711" marB="45711"/>
                </a:tc>
              </a:tr>
            </a:tbl>
          </a:graphicData>
        </a:graphic>
      </p:graphicFrame>
      <p:sp>
        <p:nvSpPr>
          <p:cNvPr id="4" name="3 Llamada de nube"/>
          <p:cNvSpPr/>
          <p:nvPr/>
        </p:nvSpPr>
        <p:spPr>
          <a:xfrm>
            <a:off x="395288" y="1196752"/>
            <a:ext cx="8280400" cy="172819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5" name="4 CuadroTexto"/>
          <p:cNvSpPr txBox="1"/>
          <p:nvPr/>
        </p:nvSpPr>
        <p:spPr>
          <a:xfrm>
            <a:off x="323528" y="5445224"/>
            <a:ext cx="3960440" cy="369332"/>
          </a:xfrm>
          <a:prstGeom prst="rect">
            <a:avLst/>
          </a:prstGeom>
          <a:noFill/>
        </p:spPr>
        <p:txBody>
          <a:bodyPr wrap="square" rtlCol="0">
            <a:spAutoFit/>
          </a:bodyPr>
          <a:lstStyle/>
          <a:p>
            <a:r>
              <a:rPr lang="es-MX" dirty="0" smtClean="0"/>
              <a:t>Fuente: Rafael Alcaraz Rodríguez (2004).</a:t>
            </a:r>
            <a:endParaRPr lang="es-MX" dirty="0"/>
          </a:p>
        </p:txBody>
      </p:sp>
    </p:spTree>
    <p:extLst>
      <p:ext uri="{BB962C8B-B14F-4D97-AF65-F5344CB8AC3E}">
        <p14:creationId xmlns:p14="http://schemas.microsoft.com/office/powerpoint/2010/main" val="2647294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1835696" y="260648"/>
            <a:ext cx="647419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MX" altLang="es-MX" sz="2800" b="1" i="1" dirty="0"/>
              <a:t>TRABAJO EN EQUIPO:</a:t>
            </a:r>
          </a:p>
          <a:p>
            <a:endParaRPr lang="es-MX" altLang="es-MX" sz="2000" dirty="0"/>
          </a:p>
          <a:p>
            <a:r>
              <a:rPr lang="es-MX" altLang="es-MX" sz="2000" dirty="0"/>
              <a:t>Evaluación del equipo de la IDEA - CRITERIOS</a:t>
            </a:r>
          </a:p>
        </p:txBody>
      </p:sp>
      <p:graphicFrame>
        <p:nvGraphicFramePr>
          <p:cNvPr id="3" name="2 Tabla"/>
          <p:cNvGraphicFramePr>
            <a:graphicFrameLocks noGrp="1"/>
          </p:cNvGraphicFramePr>
          <p:nvPr>
            <p:extLst>
              <p:ext uri="{D42A27DB-BD31-4B8C-83A1-F6EECF244321}">
                <p14:modId xmlns:p14="http://schemas.microsoft.com/office/powerpoint/2010/main" val="3373629269"/>
              </p:ext>
            </p:extLst>
          </p:nvPr>
        </p:nvGraphicFramePr>
        <p:xfrm>
          <a:off x="323528" y="2046825"/>
          <a:ext cx="8418404" cy="3398399"/>
        </p:xfrm>
        <a:graphic>
          <a:graphicData uri="http://schemas.openxmlformats.org/drawingml/2006/table">
            <a:tbl>
              <a:tblPr firstRow="1" bandRow="1">
                <a:tableStyleId>{5C22544A-7EE6-4342-B048-85BDC9FD1C3A}</a:tableStyleId>
              </a:tblPr>
              <a:tblGrid>
                <a:gridCol w="1422457"/>
                <a:gridCol w="1383677"/>
                <a:gridCol w="1249206"/>
                <a:gridCol w="1561284"/>
                <a:gridCol w="1656184"/>
                <a:gridCol w="1145596"/>
              </a:tblGrid>
              <a:tr h="2041954">
                <a:tc>
                  <a:txBody>
                    <a:bodyPr/>
                    <a:lstStyle/>
                    <a:p>
                      <a:pPr algn="ctr"/>
                      <a:r>
                        <a:rPr lang="es-MX" sz="1800" dirty="0" smtClean="0">
                          <a:solidFill>
                            <a:schemeClr val="tx1"/>
                          </a:solidFill>
                        </a:rPr>
                        <a:t>Criterio</a:t>
                      </a:r>
                    </a:p>
                    <a:p>
                      <a:pPr algn="ctr"/>
                      <a:endParaRPr lang="es-MX" sz="1800" dirty="0" smtClean="0">
                        <a:solidFill>
                          <a:schemeClr val="tx1"/>
                        </a:solidFill>
                      </a:endParaRPr>
                    </a:p>
                    <a:p>
                      <a:pPr algn="ctr"/>
                      <a:endParaRPr lang="es-MX" sz="1800" dirty="0" smtClean="0">
                        <a:solidFill>
                          <a:schemeClr val="tx1"/>
                        </a:solidFill>
                      </a:endParaRPr>
                    </a:p>
                    <a:p>
                      <a:pPr algn="ctr"/>
                      <a:endParaRPr lang="es-MX" sz="1800" dirty="0" smtClean="0">
                        <a:solidFill>
                          <a:schemeClr val="tx1"/>
                        </a:solidFill>
                      </a:endParaRPr>
                    </a:p>
                    <a:p>
                      <a:pPr algn="ctr"/>
                      <a:endParaRPr lang="es-MX" sz="1800" dirty="0" smtClean="0">
                        <a:solidFill>
                          <a:schemeClr val="tx1"/>
                        </a:solidFill>
                      </a:endParaRPr>
                    </a:p>
                    <a:p>
                      <a:pPr algn="ctr"/>
                      <a:endParaRPr lang="es-MX" sz="1800" dirty="0" smtClean="0">
                        <a:solidFill>
                          <a:schemeClr val="tx1"/>
                        </a:solidFill>
                      </a:endParaRPr>
                    </a:p>
                    <a:p>
                      <a:pPr algn="ctr"/>
                      <a:endParaRPr lang="es-MX" sz="1800" dirty="0" smtClean="0">
                        <a:solidFill>
                          <a:schemeClr val="tx1"/>
                        </a:solidFill>
                      </a:endParaRPr>
                    </a:p>
                    <a:p>
                      <a:pPr algn="ctr"/>
                      <a:r>
                        <a:rPr lang="es-MX" sz="1800" dirty="0" smtClean="0">
                          <a:solidFill>
                            <a:schemeClr val="tx1"/>
                          </a:solidFill>
                        </a:rPr>
                        <a:t>Idea</a:t>
                      </a:r>
                      <a:endParaRPr lang="es-MX" sz="1800" dirty="0">
                        <a:solidFill>
                          <a:schemeClr val="tx1"/>
                        </a:solidFill>
                      </a:endParaRPr>
                    </a:p>
                  </a:txBody>
                  <a:tcPr marT="45715" marB="45715"/>
                </a:tc>
                <a:tc>
                  <a:txBody>
                    <a:bodyPr/>
                    <a:lstStyle/>
                    <a:p>
                      <a:pPr algn="ctr"/>
                      <a:r>
                        <a:rPr lang="es-MX" sz="1800" dirty="0" smtClean="0">
                          <a:solidFill>
                            <a:schemeClr val="tx1"/>
                          </a:solidFill>
                        </a:rPr>
                        <a:t>Nivel</a:t>
                      </a:r>
                    </a:p>
                    <a:p>
                      <a:pPr algn="ctr"/>
                      <a:r>
                        <a:rPr lang="es-MX" sz="1800" dirty="0" smtClean="0">
                          <a:solidFill>
                            <a:schemeClr val="tx1"/>
                          </a:solidFill>
                        </a:rPr>
                        <a:t>de</a:t>
                      </a:r>
                    </a:p>
                    <a:p>
                      <a:pPr algn="ctr"/>
                      <a:r>
                        <a:rPr lang="es-MX" sz="1800" dirty="0" smtClean="0">
                          <a:solidFill>
                            <a:schemeClr val="tx1"/>
                          </a:solidFill>
                        </a:rPr>
                        <a:t>innovación</a:t>
                      </a:r>
                      <a:endParaRPr lang="es-MX" sz="1800" dirty="0">
                        <a:solidFill>
                          <a:schemeClr val="tx1"/>
                        </a:solidFill>
                      </a:endParaRPr>
                    </a:p>
                  </a:txBody>
                  <a:tcPr marT="45715" marB="45715"/>
                </a:tc>
                <a:tc>
                  <a:txBody>
                    <a:bodyPr/>
                    <a:lstStyle/>
                    <a:p>
                      <a:pPr algn="ctr"/>
                      <a:r>
                        <a:rPr lang="es-MX" sz="1800" dirty="0" smtClean="0">
                          <a:solidFill>
                            <a:schemeClr val="tx1"/>
                          </a:solidFill>
                        </a:rPr>
                        <a:t>Mercado potencial</a:t>
                      </a:r>
                      <a:endParaRPr lang="es-MX" sz="1800" dirty="0">
                        <a:solidFill>
                          <a:schemeClr val="tx1"/>
                        </a:solidFill>
                      </a:endParaRPr>
                    </a:p>
                  </a:txBody>
                  <a:tcPr marT="45715" marB="45715"/>
                </a:tc>
                <a:tc>
                  <a:txBody>
                    <a:bodyPr/>
                    <a:lstStyle/>
                    <a:p>
                      <a:pPr algn="ctr"/>
                      <a:r>
                        <a:rPr lang="es-MX" sz="1800" dirty="0" smtClean="0">
                          <a:solidFill>
                            <a:schemeClr val="tx1"/>
                          </a:solidFill>
                        </a:rPr>
                        <a:t>Conocimiento</a:t>
                      </a:r>
                      <a:r>
                        <a:rPr lang="es-MX" sz="1800" baseline="0" dirty="0" smtClean="0">
                          <a:solidFill>
                            <a:schemeClr val="tx1"/>
                          </a:solidFill>
                        </a:rPr>
                        <a:t> técnico</a:t>
                      </a:r>
                      <a:endParaRPr lang="es-MX" sz="1800" dirty="0">
                        <a:solidFill>
                          <a:schemeClr val="tx1"/>
                        </a:solidFill>
                      </a:endParaRPr>
                    </a:p>
                  </a:txBody>
                  <a:tcPr marT="45715" marB="45715"/>
                </a:tc>
                <a:tc>
                  <a:txBody>
                    <a:bodyPr/>
                    <a:lstStyle/>
                    <a:p>
                      <a:pPr algn="ctr"/>
                      <a:r>
                        <a:rPr lang="es-MX" sz="1800" dirty="0" smtClean="0">
                          <a:solidFill>
                            <a:schemeClr val="tx1"/>
                          </a:solidFill>
                        </a:rPr>
                        <a:t>Requerimiento</a:t>
                      </a:r>
                      <a:r>
                        <a:rPr lang="es-MX" sz="1800" baseline="0" dirty="0" smtClean="0">
                          <a:solidFill>
                            <a:schemeClr val="tx1"/>
                          </a:solidFill>
                        </a:rPr>
                        <a:t> de capital</a:t>
                      </a:r>
                      <a:endParaRPr lang="es-MX" sz="1800" dirty="0">
                        <a:solidFill>
                          <a:schemeClr val="tx1"/>
                        </a:solidFill>
                      </a:endParaRPr>
                    </a:p>
                  </a:txBody>
                  <a:tcPr marT="45715" marB="45715"/>
                </a:tc>
                <a:tc>
                  <a:txBody>
                    <a:bodyPr/>
                    <a:lstStyle/>
                    <a:p>
                      <a:pPr algn="ctr"/>
                      <a:r>
                        <a:rPr lang="es-MX" sz="1800" dirty="0" smtClean="0">
                          <a:solidFill>
                            <a:schemeClr val="tx1"/>
                          </a:solidFill>
                        </a:rPr>
                        <a:t>TOTAL</a:t>
                      </a:r>
                      <a:endParaRPr lang="es-MX" sz="1800" dirty="0">
                        <a:solidFill>
                          <a:schemeClr val="tx1"/>
                        </a:solidFill>
                      </a:endParaRPr>
                    </a:p>
                  </a:txBody>
                  <a:tcPr marT="45715" marB="45715"/>
                </a:tc>
              </a:tr>
              <a:tr h="370803">
                <a:tc>
                  <a:txBody>
                    <a:bodyPr/>
                    <a:lstStyle/>
                    <a:p>
                      <a:pPr algn="ctr"/>
                      <a:r>
                        <a:rPr lang="es-MX" sz="1800" dirty="0" smtClean="0">
                          <a:solidFill>
                            <a:schemeClr val="tx1"/>
                          </a:solidFill>
                        </a:rPr>
                        <a:t>1.</a:t>
                      </a: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a:solidFill>
                          <a:schemeClr val="tx1"/>
                        </a:solidFill>
                      </a:endParaRPr>
                    </a:p>
                  </a:txBody>
                  <a:tcPr marT="45715" marB="45715"/>
                </a:tc>
                <a:tc>
                  <a:txBody>
                    <a:bodyPr/>
                    <a:lstStyle/>
                    <a:p>
                      <a:pPr algn="ctr"/>
                      <a:endParaRPr lang="es-MX" sz="1800">
                        <a:solidFill>
                          <a:schemeClr val="tx1"/>
                        </a:solidFill>
                      </a:endParaRPr>
                    </a:p>
                  </a:txBody>
                  <a:tcPr marT="45715" marB="45715"/>
                </a:tc>
                <a:tc>
                  <a:txBody>
                    <a:bodyPr/>
                    <a:lstStyle/>
                    <a:p>
                      <a:pPr algn="ctr"/>
                      <a:endParaRPr lang="es-MX" sz="1800" dirty="0">
                        <a:solidFill>
                          <a:schemeClr val="tx1"/>
                        </a:solidFill>
                      </a:endParaRPr>
                    </a:p>
                  </a:txBody>
                  <a:tcPr marT="45715" marB="45715"/>
                </a:tc>
              </a:tr>
              <a:tr h="370803">
                <a:tc>
                  <a:txBody>
                    <a:bodyPr/>
                    <a:lstStyle/>
                    <a:p>
                      <a:pPr algn="ctr"/>
                      <a:r>
                        <a:rPr lang="es-MX" sz="1800" dirty="0" smtClean="0">
                          <a:solidFill>
                            <a:schemeClr val="tx1"/>
                          </a:solidFill>
                        </a:rPr>
                        <a:t>2.</a:t>
                      </a: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r>
              <a:tr h="370803">
                <a:tc>
                  <a:txBody>
                    <a:bodyPr/>
                    <a:lstStyle/>
                    <a:p>
                      <a:pPr algn="ctr"/>
                      <a:r>
                        <a:rPr lang="es-MX" sz="1800" dirty="0" smtClean="0">
                          <a:solidFill>
                            <a:schemeClr val="tx1"/>
                          </a:solidFill>
                        </a:rPr>
                        <a:t>Etc.</a:t>
                      </a: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c>
                  <a:txBody>
                    <a:bodyPr/>
                    <a:lstStyle/>
                    <a:p>
                      <a:pPr algn="ctr"/>
                      <a:endParaRPr lang="es-MX" sz="1800" dirty="0">
                        <a:solidFill>
                          <a:schemeClr val="tx1"/>
                        </a:solidFill>
                      </a:endParaRPr>
                    </a:p>
                  </a:txBody>
                  <a:tcPr marT="45715" marB="45715"/>
                </a:tc>
              </a:tr>
            </a:tbl>
          </a:graphicData>
        </a:graphic>
      </p:graphicFrame>
      <p:sp>
        <p:nvSpPr>
          <p:cNvPr id="4" name="3 Llamada de nube"/>
          <p:cNvSpPr/>
          <p:nvPr/>
        </p:nvSpPr>
        <p:spPr>
          <a:xfrm>
            <a:off x="546081" y="692696"/>
            <a:ext cx="8202631" cy="100806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cxnSp>
        <p:nvCxnSpPr>
          <p:cNvPr id="5" name="4 Conector recto"/>
          <p:cNvCxnSpPr/>
          <p:nvPr/>
        </p:nvCxnSpPr>
        <p:spPr>
          <a:xfrm>
            <a:off x="395536" y="2132856"/>
            <a:ext cx="1259433" cy="2088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23528" y="5445224"/>
            <a:ext cx="3960440" cy="369332"/>
          </a:xfrm>
          <a:prstGeom prst="rect">
            <a:avLst/>
          </a:prstGeom>
          <a:noFill/>
        </p:spPr>
        <p:txBody>
          <a:bodyPr wrap="square" rtlCol="0">
            <a:spAutoFit/>
          </a:bodyPr>
          <a:lstStyle/>
          <a:p>
            <a:r>
              <a:rPr lang="es-MX" dirty="0" smtClean="0"/>
              <a:t>Fuente: Rafael Alcaraz Rodríguez (2004).</a:t>
            </a:r>
            <a:endParaRPr lang="es-MX" dirty="0"/>
          </a:p>
        </p:txBody>
      </p:sp>
    </p:spTree>
    <p:extLst>
      <p:ext uri="{BB962C8B-B14F-4D97-AF65-F5344CB8AC3E}">
        <p14:creationId xmlns:p14="http://schemas.microsoft.com/office/powerpoint/2010/main" val="61697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1258888" y="476250"/>
            <a:ext cx="75612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MX" altLang="es-MX" sz="2800" b="1" i="1"/>
              <a:t>TRABAJO EN EQUIPO:</a:t>
            </a:r>
          </a:p>
          <a:p>
            <a:endParaRPr lang="es-MX" altLang="es-MX" sz="2000"/>
          </a:p>
          <a:p>
            <a:r>
              <a:rPr lang="es-MX" altLang="es-MX" sz="2000"/>
              <a:t>Descripción de la idea SELECCIONADA</a:t>
            </a:r>
          </a:p>
        </p:txBody>
      </p:sp>
      <p:sp>
        <p:nvSpPr>
          <p:cNvPr id="3" name="2 Llamada de nube"/>
          <p:cNvSpPr/>
          <p:nvPr/>
        </p:nvSpPr>
        <p:spPr>
          <a:xfrm>
            <a:off x="468313" y="981075"/>
            <a:ext cx="8280400" cy="100806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aphicFrame>
        <p:nvGraphicFramePr>
          <p:cNvPr id="4" name="3 Tabla"/>
          <p:cNvGraphicFramePr>
            <a:graphicFrameLocks noGrp="1"/>
          </p:cNvGraphicFramePr>
          <p:nvPr>
            <p:extLst>
              <p:ext uri="{D42A27DB-BD31-4B8C-83A1-F6EECF244321}">
                <p14:modId xmlns:p14="http://schemas.microsoft.com/office/powerpoint/2010/main" val="1570762291"/>
              </p:ext>
            </p:extLst>
          </p:nvPr>
        </p:nvGraphicFramePr>
        <p:xfrm>
          <a:off x="326554" y="2708920"/>
          <a:ext cx="8496622" cy="2011680"/>
        </p:xfrm>
        <a:graphic>
          <a:graphicData uri="http://schemas.openxmlformats.org/drawingml/2006/table">
            <a:tbl>
              <a:tblPr firstRow="1" bandRow="1">
                <a:tableStyleId>{5C22544A-7EE6-4342-B048-85BDC9FD1C3A}</a:tableStyleId>
              </a:tblPr>
              <a:tblGrid>
                <a:gridCol w="8496622"/>
              </a:tblGrid>
              <a:tr h="370840">
                <a:tc>
                  <a:txBody>
                    <a:bodyPr/>
                    <a:lstStyle/>
                    <a:p>
                      <a:r>
                        <a:rPr lang="es-MX" sz="2400" dirty="0" smtClean="0">
                          <a:solidFill>
                            <a:schemeClr val="tx1"/>
                          </a:solidFill>
                        </a:rPr>
                        <a:t>Describa</a:t>
                      </a:r>
                      <a:r>
                        <a:rPr lang="es-MX" sz="2400" baseline="0" dirty="0" smtClean="0">
                          <a:solidFill>
                            <a:schemeClr val="tx1"/>
                          </a:solidFill>
                        </a:rPr>
                        <a:t> la idea seleccionada lo más explícitamente posible</a:t>
                      </a:r>
                    </a:p>
                    <a:p>
                      <a:endParaRPr lang="es-MX" sz="2400" dirty="0">
                        <a:solidFill>
                          <a:schemeClr val="tx1"/>
                        </a:solidFill>
                      </a:endParaRPr>
                    </a:p>
                  </a:txBody>
                  <a:tcPr/>
                </a:tc>
              </a:tr>
              <a:tr h="370840">
                <a:tc>
                  <a:txBody>
                    <a:bodyPr/>
                    <a:lstStyle/>
                    <a:p>
                      <a:r>
                        <a:rPr lang="es-MX" sz="2400" dirty="0" smtClean="0">
                          <a:solidFill>
                            <a:schemeClr val="tx1"/>
                          </a:solidFill>
                        </a:rPr>
                        <a:t>Idea seleccionada: (_______________)</a:t>
                      </a:r>
                    </a:p>
                    <a:p>
                      <a:endParaRPr lang="es-MX" sz="2400" dirty="0" smtClean="0">
                        <a:solidFill>
                          <a:schemeClr val="tx1"/>
                        </a:solidFill>
                      </a:endParaRPr>
                    </a:p>
                    <a:p>
                      <a:endParaRPr lang="es-MX" sz="2400" dirty="0">
                        <a:solidFill>
                          <a:schemeClr val="tx1"/>
                        </a:solidFill>
                      </a:endParaRPr>
                    </a:p>
                  </a:txBody>
                  <a:tcPr/>
                </a:tc>
              </a:tr>
            </a:tbl>
          </a:graphicData>
        </a:graphic>
      </p:graphicFrame>
      <p:sp>
        <p:nvSpPr>
          <p:cNvPr id="5" name="4 CuadroTexto"/>
          <p:cNvSpPr txBox="1"/>
          <p:nvPr/>
        </p:nvSpPr>
        <p:spPr>
          <a:xfrm>
            <a:off x="323528" y="5445224"/>
            <a:ext cx="3960440" cy="369332"/>
          </a:xfrm>
          <a:prstGeom prst="rect">
            <a:avLst/>
          </a:prstGeom>
          <a:noFill/>
        </p:spPr>
        <p:txBody>
          <a:bodyPr wrap="square" rtlCol="0">
            <a:spAutoFit/>
          </a:bodyPr>
          <a:lstStyle/>
          <a:p>
            <a:r>
              <a:rPr lang="es-MX" dirty="0" smtClean="0"/>
              <a:t>Fuente: Rafael Alcaraz Rodríguez (2004).</a:t>
            </a:r>
            <a:endParaRPr lang="es-MX" dirty="0"/>
          </a:p>
        </p:txBody>
      </p:sp>
    </p:spTree>
    <p:extLst>
      <p:ext uri="{BB962C8B-B14F-4D97-AF65-F5344CB8AC3E}">
        <p14:creationId xmlns:p14="http://schemas.microsoft.com/office/powerpoint/2010/main" val="2376228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1187450" y="260648"/>
            <a:ext cx="75612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MX" altLang="es-MX" sz="2800" b="1" i="1" dirty="0"/>
              <a:t>TRABAJO EN EQUIPO:</a:t>
            </a:r>
          </a:p>
          <a:p>
            <a:endParaRPr lang="es-MX" altLang="es-MX" sz="2000" dirty="0"/>
          </a:p>
          <a:p>
            <a:r>
              <a:rPr lang="es-MX" altLang="es-MX" sz="2000" dirty="0"/>
              <a:t>Descripción de la idea SELECCIONADA</a:t>
            </a:r>
          </a:p>
          <a:p>
            <a:endParaRPr lang="es-MX" altLang="es-MX" sz="2000" dirty="0"/>
          </a:p>
          <a:p>
            <a:r>
              <a:rPr lang="es-MX" altLang="es-MX" sz="2000" dirty="0"/>
              <a:t>EJEMPLO</a:t>
            </a:r>
          </a:p>
        </p:txBody>
      </p:sp>
      <p:sp>
        <p:nvSpPr>
          <p:cNvPr id="3" name="2 Llamada de nube"/>
          <p:cNvSpPr/>
          <p:nvPr/>
        </p:nvSpPr>
        <p:spPr>
          <a:xfrm>
            <a:off x="323528" y="620688"/>
            <a:ext cx="8280400" cy="129614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aphicFrame>
        <p:nvGraphicFramePr>
          <p:cNvPr id="4" name="3 Tabla"/>
          <p:cNvGraphicFramePr>
            <a:graphicFrameLocks noGrp="1"/>
          </p:cNvGraphicFramePr>
          <p:nvPr>
            <p:extLst>
              <p:ext uri="{D42A27DB-BD31-4B8C-83A1-F6EECF244321}">
                <p14:modId xmlns:p14="http://schemas.microsoft.com/office/powerpoint/2010/main" val="4218045557"/>
              </p:ext>
            </p:extLst>
          </p:nvPr>
        </p:nvGraphicFramePr>
        <p:xfrm>
          <a:off x="251520" y="2132335"/>
          <a:ext cx="8569201" cy="3168873"/>
        </p:xfrm>
        <a:graphic>
          <a:graphicData uri="http://schemas.openxmlformats.org/drawingml/2006/table">
            <a:tbl>
              <a:tblPr firstRow="1" bandRow="1">
                <a:tableStyleId>{5C22544A-7EE6-4342-B048-85BDC9FD1C3A}</a:tableStyleId>
              </a:tblPr>
              <a:tblGrid>
                <a:gridCol w="8569201"/>
              </a:tblGrid>
              <a:tr h="772896">
                <a:tc>
                  <a:txBody>
                    <a:bodyPr/>
                    <a:lstStyle/>
                    <a:p>
                      <a:r>
                        <a:rPr lang="es-MX" sz="1800" dirty="0" smtClean="0">
                          <a:solidFill>
                            <a:schemeClr val="tx1"/>
                          </a:solidFill>
                        </a:rPr>
                        <a:t>Describa</a:t>
                      </a:r>
                      <a:r>
                        <a:rPr lang="es-MX" sz="1800" baseline="0" dirty="0" smtClean="0">
                          <a:solidFill>
                            <a:schemeClr val="tx1"/>
                          </a:solidFill>
                        </a:rPr>
                        <a:t> la idea seleccionada lo más explícitamente posible</a:t>
                      </a:r>
                    </a:p>
                    <a:p>
                      <a:endParaRPr lang="es-MX" sz="1800" dirty="0">
                        <a:solidFill>
                          <a:schemeClr val="tx1"/>
                        </a:solidFill>
                      </a:endParaRPr>
                    </a:p>
                  </a:txBody>
                  <a:tcPr marL="91447" marR="91447" marT="45728" marB="45728"/>
                </a:tc>
              </a:tr>
              <a:tr h="2395977">
                <a:tc>
                  <a:txBody>
                    <a:bodyPr/>
                    <a:lstStyle/>
                    <a:p>
                      <a:r>
                        <a:rPr lang="es-MX" sz="1800" b="1" i="1" dirty="0" smtClean="0">
                          <a:solidFill>
                            <a:schemeClr val="tx1"/>
                          </a:solidFill>
                        </a:rPr>
                        <a:t>Idea seleccionada: ARROZ CON LECHE</a:t>
                      </a:r>
                    </a:p>
                    <a:p>
                      <a:endParaRPr lang="es-MX" sz="1800" dirty="0" smtClean="0">
                        <a:solidFill>
                          <a:schemeClr val="tx1"/>
                        </a:solidFill>
                      </a:endParaRPr>
                    </a:p>
                    <a:p>
                      <a:pPr algn="just"/>
                      <a:r>
                        <a:rPr lang="es-MX" sz="1800" dirty="0" smtClean="0">
                          <a:solidFill>
                            <a:schemeClr val="tx1"/>
                          </a:solidFill>
                        </a:rPr>
                        <a:t>El arroz con leche es una alimento elaborado con arroz, agua, azúcar, canela, leche evaporada y leche condensada. Estará contenido en un envase adecuado que permita mantenerlo frio y que pueda se calentado en horno de microondas. Adherida</a:t>
                      </a:r>
                      <a:r>
                        <a:rPr lang="es-MX" sz="1800" baseline="0" dirty="0" smtClean="0">
                          <a:solidFill>
                            <a:schemeClr val="tx1"/>
                          </a:solidFill>
                        </a:rPr>
                        <a:t> al envase se encontrará la etiqueta con la cual se presentará el producto. La capacidad del envase dependerá de las preferencias del consumidor, mismas que se conocerán a través de una investigación de mercado.</a:t>
                      </a:r>
                      <a:endParaRPr lang="es-MX" sz="1800" dirty="0">
                        <a:solidFill>
                          <a:schemeClr val="tx1"/>
                        </a:solidFill>
                      </a:endParaRPr>
                    </a:p>
                  </a:txBody>
                  <a:tcPr marL="91447" marR="91447" marT="45728" marB="45728">
                    <a:solidFill>
                      <a:srgbClr val="FFFF00"/>
                    </a:solidFill>
                  </a:tcPr>
                </a:tc>
              </a:tr>
            </a:tbl>
          </a:graphicData>
        </a:graphic>
      </p:graphicFrame>
      <p:sp>
        <p:nvSpPr>
          <p:cNvPr id="5" name="4 CuadroTexto"/>
          <p:cNvSpPr txBox="1"/>
          <p:nvPr/>
        </p:nvSpPr>
        <p:spPr>
          <a:xfrm>
            <a:off x="323528" y="5445224"/>
            <a:ext cx="3960440" cy="369332"/>
          </a:xfrm>
          <a:prstGeom prst="rect">
            <a:avLst/>
          </a:prstGeom>
          <a:noFill/>
        </p:spPr>
        <p:txBody>
          <a:bodyPr wrap="square" rtlCol="0">
            <a:spAutoFit/>
          </a:bodyPr>
          <a:lstStyle/>
          <a:p>
            <a:r>
              <a:rPr lang="es-MX" dirty="0" smtClean="0"/>
              <a:t>Fuente: Rafael Alcaraz Rodríguez (2004).</a:t>
            </a:r>
            <a:endParaRPr lang="es-MX" dirty="0"/>
          </a:p>
        </p:txBody>
      </p:sp>
    </p:spTree>
    <p:extLst>
      <p:ext uri="{BB962C8B-B14F-4D97-AF65-F5344CB8AC3E}">
        <p14:creationId xmlns:p14="http://schemas.microsoft.com/office/powerpoint/2010/main" val="275540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619672" y="404664"/>
            <a:ext cx="5482952" cy="864096"/>
          </a:xfrm>
        </p:spPr>
        <p:txBody>
          <a:bodyPr/>
          <a:lstStyle/>
          <a:p>
            <a:pPr marL="0" indent="0"/>
            <a:r>
              <a:rPr lang="es-MX" b="1" dirty="0">
                <a:latin typeface="Arial" pitchFamily="34" charset="0"/>
                <a:cs typeface="Arial" pitchFamily="34" charset="0"/>
              </a:rPr>
              <a:t>Referencias</a:t>
            </a:r>
          </a:p>
        </p:txBody>
      </p:sp>
      <p:sp>
        <p:nvSpPr>
          <p:cNvPr id="8" name="7 Rectángulo"/>
          <p:cNvSpPr/>
          <p:nvPr/>
        </p:nvSpPr>
        <p:spPr>
          <a:xfrm>
            <a:off x="395536" y="1628800"/>
            <a:ext cx="8568952" cy="646331"/>
          </a:xfrm>
          <a:prstGeom prst="rect">
            <a:avLst/>
          </a:prstGeom>
        </p:spPr>
        <p:txBody>
          <a:bodyPr wrap="square">
            <a:spAutoFit/>
          </a:bodyPr>
          <a:lstStyle/>
          <a:p>
            <a:pPr algn="just"/>
            <a:r>
              <a:rPr lang="es-ES" dirty="0"/>
              <a:t>Baca </a:t>
            </a:r>
            <a:r>
              <a:rPr lang="es-ES" dirty="0" smtClean="0"/>
              <a:t>Urbina, </a:t>
            </a:r>
            <a:r>
              <a:rPr lang="es-ES" dirty="0"/>
              <a:t>Gabriel. </a:t>
            </a:r>
            <a:r>
              <a:rPr lang="es-ES" dirty="0" smtClean="0"/>
              <a:t>(2001). </a:t>
            </a:r>
            <a:r>
              <a:rPr lang="es-ES" dirty="0"/>
              <a:t>Formulación y Evaluación de Proyectos</a:t>
            </a:r>
            <a:r>
              <a:rPr lang="es-ES" dirty="0" smtClean="0"/>
              <a:t>. </a:t>
            </a:r>
          </a:p>
          <a:p>
            <a:pPr algn="just"/>
            <a:r>
              <a:rPr lang="es-ES" dirty="0"/>
              <a:t> </a:t>
            </a:r>
            <a:r>
              <a:rPr lang="es-ES" dirty="0" smtClean="0"/>
              <a:t>    México</a:t>
            </a:r>
            <a:r>
              <a:rPr lang="es-ES" dirty="0"/>
              <a:t>: Ed. </a:t>
            </a:r>
            <a:r>
              <a:rPr lang="es-ES" dirty="0" smtClean="0"/>
              <a:t>McGraw-Hill</a:t>
            </a:r>
            <a:endParaRPr lang="es-MX" dirty="0"/>
          </a:p>
        </p:txBody>
      </p:sp>
      <p:sp>
        <p:nvSpPr>
          <p:cNvPr id="9" name="8 Rectángulo"/>
          <p:cNvSpPr/>
          <p:nvPr/>
        </p:nvSpPr>
        <p:spPr>
          <a:xfrm>
            <a:off x="395536" y="2420888"/>
            <a:ext cx="8424936" cy="646331"/>
          </a:xfrm>
          <a:prstGeom prst="rect">
            <a:avLst/>
          </a:prstGeom>
        </p:spPr>
        <p:txBody>
          <a:bodyPr wrap="square">
            <a:spAutoFit/>
          </a:bodyPr>
          <a:lstStyle/>
          <a:p>
            <a:pPr algn="just"/>
            <a:r>
              <a:rPr lang="es-ES" dirty="0" err="1"/>
              <a:t>Sapag</a:t>
            </a:r>
            <a:r>
              <a:rPr lang="es-ES" dirty="0"/>
              <a:t> </a:t>
            </a:r>
            <a:r>
              <a:rPr lang="es-ES" dirty="0" err="1" smtClean="0"/>
              <a:t>Chain</a:t>
            </a:r>
            <a:r>
              <a:rPr lang="es-ES" dirty="0" smtClean="0"/>
              <a:t>, </a:t>
            </a:r>
            <a:r>
              <a:rPr lang="es-ES" dirty="0" err="1"/>
              <a:t>Nassir</a:t>
            </a:r>
            <a:r>
              <a:rPr lang="es-ES" dirty="0"/>
              <a:t> y</a:t>
            </a:r>
            <a:r>
              <a:rPr lang="es-ES" dirty="0" smtClean="0"/>
              <a:t> </a:t>
            </a:r>
            <a:r>
              <a:rPr lang="es-ES" dirty="0"/>
              <a:t>Reinaldo. </a:t>
            </a:r>
            <a:r>
              <a:rPr lang="es-ES" dirty="0" smtClean="0"/>
              <a:t>(2005). </a:t>
            </a:r>
            <a:r>
              <a:rPr lang="es-ES" dirty="0"/>
              <a:t>Preparación y</a:t>
            </a:r>
            <a:r>
              <a:rPr lang="es-ES" dirty="0" smtClean="0"/>
              <a:t> Evaluación </a:t>
            </a:r>
            <a:r>
              <a:rPr lang="es-ES" dirty="0"/>
              <a:t>d</a:t>
            </a:r>
            <a:r>
              <a:rPr lang="es-ES" dirty="0" smtClean="0"/>
              <a:t>e Proyectos 4ta.</a:t>
            </a:r>
          </a:p>
          <a:p>
            <a:pPr algn="just"/>
            <a:r>
              <a:rPr lang="es-ES" dirty="0" smtClean="0"/>
              <a:t>    Edición. México</a:t>
            </a:r>
            <a:r>
              <a:rPr lang="es-ES" dirty="0"/>
              <a:t>: </a:t>
            </a:r>
            <a:r>
              <a:rPr lang="es-ES" dirty="0" smtClean="0"/>
              <a:t>McGraw-Hill</a:t>
            </a:r>
            <a:r>
              <a:rPr lang="es-ES" dirty="0"/>
              <a:t>.</a:t>
            </a:r>
            <a:endParaRPr lang="es-MX" dirty="0"/>
          </a:p>
        </p:txBody>
      </p:sp>
      <p:sp>
        <p:nvSpPr>
          <p:cNvPr id="10" name="9 Rectángulo"/>
          <p:cNvSpPr/>
          <p:nvPr/>
        </p:nvSpPr>
        <p:spPr>
          <a:xfrm>
            <a:off x="395536" y="3212976"/>
            <a:ext cx="8424936" cy="646331"/>
          </a:xfrm>
          <a:prstGeom prst="rect">
            <a:avLst/>
          </a:prstGeom>
        </p:spPr>
        <p:txBody>
          <a:bodyPr wrap="square">
            <a:spAutoFit/>
          </a:bodyPr>
          <a:lstStyle/>
          <a:p>
            <a:pPr algn="just"/>
            <a:r>
              <a:rPr lang="es-ES" dirty="0"/>
              <a:t>Instituto Latinoamericano </a:t>
            </a:r>
            <a:r>
              <a:rPr lang="es-ES" dirty="0" smtClean="0"/>
              <a:t>de </a:t>
            </a:r>
            <a:r>
              <a:rPr lang="es-ES" dirty="0"/>
              <a:t>Planificación Económica y</a:t>
            </a:r>
            <a:r>
              <a:rPr lang="es-ES" dirty="0" smtClean="0"/>
              <a:t> </a:t>
            </a:r>
            <a:r>
              <a:rPr lang="es-ES" dirty="0"/>
              <a:t>Social </a:t>
            </a:r>
            <a:r>
              <a:rPr lang="es-ES" dirty="0" smtClean="0"/>
              <a:t>–</a:t>
            </a:r>
            <a:r>
              <a:rPr lang="es-ES" dirty="0" err="1" smtClean="0"/>
              <a:t>Ilpes</a:t>
            </a:r>
            <a:r>
              <a:rPr lang="es-ES" dirty="0" smtClean="0"/>
              <a:t>-. (1981). </a:t>
            </a:r>
          </a:p>
          <a:p>
            <a:pPr algn="just"/>
            <a:r>
              <a:rPr lang="es-ES" dirty="0"/>
              <a:t> </a:t>
            </a:r>
            <a:r>
              <a:rPr lang="es-ES" dirty="0" smtClean="0"/>
              <a:t>    Guía para </a:t>
            </a:r>
            <a:r>
              <a:rPr lang="es-ES" dirty="0"/>
              <a:t>l</a:t>
            </a:r>
            <a:r>
              <a:rPr lang="es-ES" dirty="0" smtClean="0"/>
              <a:t>a </a:t>
            </a:r>
            <a:r>
              <a:rPr lang="es-ES" dirty="0"/>
              <a:t>Presentación </a:t>
            </a:r>
            <a:r>
              <a:rPr lang="es-ES" dirty="0" smtClean="0"/>
              <a:t>de </a:t>
            </a:r>
            <a:r>
              <a:rPr lang="es-ES" dirty="0"/>
              <a:t>Proyectos. México</a:t>
            </a:r>
            <a:r>
              <a:rPr lang="es-ES" dirty="0" smtClean="0"/>
              <a:t>: ILPES. </a:t>
            </a:r>
            <a:endParaRPr lang="es-MX" dirty="0"/>
          </a:p>
        </p:txBody>
      </p:sp>
      <p:sp>
        <p:nvSpPr>
          <p:cNvPr id="6" name="5 Rectángulo"/>
          <p:cNvSpPr/>
          <p:nvPr/>
        </p:nvSpPr>
        <p:spPr>
          <a:xfrm>
            <a:off x="395536" y="4005064"/>
            <a:ext cx="8568952" cy="646331"/>
          </a:xfrm>
          <a:prstGeom prst="rect">
            <a:avLst/>
          </a:prstGeom>
        </p:spPr>
        <p:txBody>
          <a:bodyPr wrap="square">
            <a:spAutoFit/>
          </a:bodyPr>
          <a:lstStyle/>
          <a:p>
            <a:pPr algn="just"/>
            <a:r>
              <a:rPr lang="es-ES" dirty="0" smtClean="0"/>
              <a:t>Alcaraz Rodríguez, Rafael. (2004). El Emprendedor de Éxito. Guía de Planes de Negocios. </a:t>
            </a:r>
          </a:p>
          <a:p>
            <a:pPr algn="just"/>
            <a:r>
              <a:rPr lang="es-ES" dirty="0"/>
              <a:t> </a:t>
            </a:r>
            <a:r>
              <a:rPr lang="es-ES" dirty="0" smtClean="0"/>
              <a:t>    México</a:t>
            </a:r>
            <a:r>
              <a:rPr lang="es-ES" dirty="0"/>
              <a:t>: Ed. </a:t>
            </a:r>
            <a:r>
              <a:rPr lang="es-ES" dirty="0" smtClean="0"/>
              <a:t>McGraw-Hill</a:t>
            </a:r>
            <a:endParaRPr lang="es-MX" dirty="0"/>
          </a:p>
        </p:txBody>
      </p:sp>
    </p:spTree>
    <p:extLst>
      <p:ext uri="{BB962C8B-B14F-4D97-AF65-F5344CB8AC3E}">
        <p14:creationId xmlns:p14="http://schemas.microsoft.com/office/powerpoint/2010/main" val="1610794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4" descr="http://gmobuelna.files.wordpress.com/2010/03/carlosslim_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260350"/>
            <a:ext cx="20891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ttp://t3.gstatic.com/images?q=tbn:ANd9GcS89WTi6X7B5H6IShLxEt-tPe66oJaU-GWVz-dBYaX98hfA4Yp8M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980728"/>
            <a:ext cx="17716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t3.gstatic.com/images?q=tbn:ANd9GcTa4fSTKJb4BK56Dce8S0f0EJmuszp6OP98LSlkp-4cP5_MQrv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575" y="3565029"/>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http://t1.gstatic.com/images?q=tbn:ANd9GcRTba6eUaS9N3-fgzE5ksUypPqRzM_1FayL845AlriFb2E7PI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8875" y="3717032"/>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http://t3.gstatic.com/images?q=tbn:ANd9GcSFJ1zjZCZqzGeyYTQn5viZDhuKjhXRRkoUM9tTK0yryIb0AuwdS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088" y="507132"/>
            <a:ext cx="1066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http://t3.gstatic.com/images?q=tbn:ANd9GcRvjZxbga2QXJ2iK6HDIIOPedISJNC9orewVI4i094QhoOKmQ3vw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4663" y="188913"/>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t1.gstatic.com/images?q=tbn:ANd9GcS1dpx7z5e2tECU8H3EC04RtBe-U_2Abpl6ke0mNw2ZYxZlfkAKL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1863" y="1700808"/>
            <a:ext cx="16764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12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1 CuadroTexto"/>
          <p:cNvSpPr txBox="1">
            <a:spLocks noChangeArrowheads="1"/>
          </p:cNvSpPr>
          <p:nvPr/>
        </p:nvSpPr>
        <p:spPr bwMode="auto">
          <a:xfrm>
            <a:off x="1331913" y="1916832"/>
            <a:ext cx="61928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pPr>
            <a:r>
              <a:rPr lang="es-ES" altLang="es-MX" sz="3600">
                <a:latin typeface="Arial" charset="0"/>
              </a:rPr>
              <a:t>¿Que hicieron ellos para </a:t>
            </a:r>
          </a:p>
          <a:p>
            <a:pPr algn="ctr" eaLnBrk="1" hangingPunct="1">
              <a:spcBef>
                <a:spcPct val="0"/>
              </a:spcBef>
              <a:buClrTx/>
              <a:buSzTx/>
              <a:buFontTx/>
              <a:buNone/>
            </a:pPr>
            <a:endParaRPr lang="es-ES" altLang="es-MX" sz="3600">
              <a:latin typeface="Arial" charset="0"/>
            </a:endParaRPr>
          </a:p>
          <a:p>
            <a:pPr algn="ctr" eaLnBrk="1" hangingPunct="1">
              <a:spcBef>
                <a:spcPct val="0"/>
              </a:spcBef>
              <a:buClrTx/>
              <a:buSzTx/>
              <a:buFontTx/>
              <a:buNone/>
            </a:pPr>
            <a:r>
              <a:rPr lang="es-ES" altLang="es-MX" sz="3600">
                <a:latin typeface="Arial" charset="0"/>
              </a:rPr>
              <a:t>CREAR SUS EMPORIOS?</a:t>
            </a:r>
          </a:p>
        </p:txBody>
      </p:sp>
    </p:spTree>
    <p:extLst>
      <p:ext uri="{BB962C8B-B14F-4D97-AF65-F5344CB8AC3E}">
        <p14:creationId xmlns:p14="http://schemas.microsoft.com/office/powerpoint/2010/main" val="269138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71550" y="404813"/>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50000"/>
              </a:spcBef>
              <a:buClrTx/>
              <a:buSzTx/>
              <a:buFontTx/>
              <a:buNone/>
            </a:pPr>
            <a:r>
              <a:rPr lang="es-MX" altLang="es-MX" sz="2800" b="1" dirty="0" smtClean="0">
                <a:latin typeface="Arial" charset="0"/>
              </a:rPr>
              <a:t>El origen de los proyectos</a:t>
            </a:r>
            <a:endParaRPr lang="es-ES" altLang="es-MX" sz="2800" b="1" dirty="0">
              <a:latin typeface="Arial" charset="0"/>
            </a:endParaRPr>
          </a:p>
        </p:txBody>
      </p:sp>
      <p:sp>
        <p:nvSpPr>
          <p:cNvPr id="3" name="Text Box 3"/>
          <p:cNvSpPr txBox="1">
            <a:spLocks noChangeArrowheads="1"/>
          </p:cNvSpPr>
          <p:nvPr/>
        </p:nvSpPr>
        <p:spPr bwMode="auto">
          <a:xfrm>
            <a:off x="179388" y="1628775"/>
            <a:ext cx="861060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just" eaLnBrk="1" hangingPunct="1">
              <a:spcBef>
                <a:spcPct val="50000"/>
              </a:spcBef>
              <a:buClrTx/>
              <a:buSzTx/>
              <a:buFont typeface="Wingdings" pitchFamily="2" charset="2"/>
              <a:buChar char="J"/>
            </a:pPr>
            <a:r>
              <a:rPr lang="es-MX" altLang="es-MX" sz="1600" dirty="0">
                <a:latin typeface="Arial" charset="0"/>
              </a:rPr>
              <a:t> </a:t>
            </a:r>
            <a:r>
              <a:rPr lang="es-MX" altLang="es-MX" sz="2000" dirty="0">
                <a:latin typeface="Arial" charset="0"/>
              </a:rPr>
              <a:t>Los proyectos nacen de problemas u oportunidades, y pueden iniciarse por la Alta Gerencia, los Clientes,  Miembros del personal, etc.</a:t>
            </a:r>
          </a:p>
          <a:p>
            <a:pPr algn="just" eaLnBrk="1" hangingPunct="1">
              <a:spcBef>
                <a:spcPct val="50000"/>
              </a:spcBef>
              <a:buClrTx/>
              <a:buSzTx/>
              <a:buFont typeface="Wingdings" pitchFamily="2" charset="2"/>
              <a:buNone/>
            </a:pPr>
            <a:endParaRPr lang="es-MX" altLang="es-MX" sz="1800" dirty="0">
              <a:latin typeface="Arial" charset="0"/>
            </a:endParaRPr>
          </a:p>
          <a:p>
            <a:pPr algn="just" eaLnBrk="1" hangingPunct="1">
              <a:spcBef>
                <a:spcPct val="50000"/>
              </a:spcBef>
              <a:buClrTx/>
              <a:buSzTx/>
              <a:buFont typeface="Wingdings" pitchFamily="2" charset="2"/>
              <a:buChar char="J"/>
            </a:pPr>
            <a:r>
              <a:rPr lang="es-MX" altLang="es-MX" sz="2000" dirty="0">
                <a:latin typeface="Arial" charset="0"/>
              </a:rPr>
              <a:t> El proyecto surge cuando alguien reacciona ante cierto nivel de frustración rodeando un problema o cuando alguien ve una oportunidad para una nueva empresa</a:t>
            </a:r>
          </a:p>
          <a:p>
            <a:pPr algn="just" eaLnBrk="1" hangingPunct="1">
              <a:spcBef>
                <a:spcPct val="50000"/>
              </a:spcBef>
              <a:buClrTx/>
              <a:buSzTx/>
              <a:buFont typeface="Wingdings" pitchFamily="2" charset="2"/>
              <a:buNone/>
            </a:pPr>
            <a:endParaRPr lang="es-MX" altLang="es-MX" sz="1600" dirty="0">
              <a:latin typeface="Arial" charset="0"/>
            </a:endParaRPr>
          </a:p>
          <a:p>
            <a:pPr algn="just" eaLnBrk="1" hangingPunct="1">
              <a:spcBef>
                <a:spcPct val="50000"/>
              </a:spcBef>
              <a:buClrTx/>
              <a:buSzTx/>
              <a:buFont typeface="Wingdings" pitchFamily="2" charset="2"/>
              <a:buChar char="J"/>
            </a:pPr>
            <a:r>
              <a:rPr lang="es-MX" altLang="es-MX" sz="2000" dirty="0">
                <a:latin typeface="Arial" charset="0"/>
              </a:rPr>
              <a:t> El proyecto existe al tomarse la decisión de hacer algo sobre el problema u oportunidad</a:t>
            </a:r>
            <a:endParaRPr lang="es-ES" altLang="es-MX" sz="2000" dirty="0">
              <a:latin typeface="Arial" charset="0"/>
            </a:endParaRPr>
          </a:p>
        </p:txBody>
      </p:sp>
    </p:spTree>
    <p:extLst>
      <p:ext uri="{BB962C8B-B14F-4D97-AF65-F5344CB8AC3E}">
        <p14:creationId xmlns:p14="http://schemas.microsoft.com/office/powerpoint/2010/main" val="1489704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71550" y="404813"/>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50000"/>
              </a:spcBef>
              <a:buClrTx/>
              <a:buSzTx/>
              <a:buFontTx/>
              <a:buNone/>
            </a:pPr>
            <a:r>
              <a:rPr lang="es-ES" altLang="es-MX" sz="3200" b="1" dirty="0" smtClean="0">
                <a:latin typeface="Arial" charset="0"/>
              </a:rPr>
              <a:t>Como ensayar una estrategia preliminar</a:t>
            </a:r>
            <a:endParaRPr lang="es-ES" altLang="es-MX" sz="3200" b="1" dirty="0">
              <a:latin typeface="Arial" charset="0"/>
            </a:endParaRPr>
          </a:p>
        </p:txBody>
      </p:sp>
      <p:sp>
        <p:nvSpPr>
          <p:cNvPr id="3" name="Rectangle 1"/>
          <p:cNvSpPr>
            <a:spLocks noChangeArrowheads="1"/>
          </p:cNvSpPr>
          <p:nvPr/>
        </p:nvSpPr>
        <p:spPr bwMode="auto">
          <a:xfrm>
            <a:off x="395288" y="2037135"/>
            <a:ext cx="8208962"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ts val="600"/>
              </a:spcBef>
              <a:buClr>
                <a:schemeClr val="accent1"/>
              </a:buClr>
              <a:buSzPct val="70000"/>
              <a:buFont typeface="Wingdings" pitchFamily="2" charset="2"/>
              <a:buChar char=""/>
              <a:tabLst>
                <a:tab pos="906463" algn="l"/>
              </a:tabLst>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tabLst>
                <a:tab pos="906463" algn="l"/>
              </a:tabLst>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itchFamily="2" charset="2"/>
              <a:buChar char=""/>
              <a:tabLst>
                <a:tab pos="906463" algn="l"/>
              </a:tabLst>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itchFamily="2" charset="2"/>
              <a:buChar char=""/>
              <a:tabLst>
                <a:tab pos="906463" algn="l"/>
              </a:tabLst>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tabLst>
                <a:tab pos="906463" algn="l"/>
              </a:tabLst>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tabLst>
                <a:tab pos="906463" algn="l"/>
              </a:tabLst>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tabLst>
                <a:tab pos="906463" algn="l"/>
              </a:tabLst>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tabLst>
                <a:tab pos="906463" algn="l"/>
              </a:tabLst>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tabLst>
                <a:tab pos="906463" algn="l"/>
              </a:tabLst>
              <a:defRPr sz="1600">
                <a:solidFill>
                  <a:schemeClr val="tx1"/>
                </a:solidFill>
                <a:latin typeface="Century Schoolbook" pitchFamily="18" charset="0"/>
              </a:defRPr>
            </a:lvl9pPr>
          </a:lstStyle>
          <a:p>
            <a:pPr algn="just">
              <a:spcBef>
                <a:spcPct val="0"/>
              </a:spcBef>
              <a:buClrTx/>
              <a:buSzTx/>
              <a:buFontTx/>
              <a:buNone/>
            </a:pPr>
            <a:r>
              <a:rPr lang="es-ES" altLang="es-MX" dirty="0">
                <a:latin typeface="Arial" charset="0"/>
                <a:cs typeface="Times New Roman" pitchFamily="18" charset="0"/>
              </a:rPr>
              <a:t>Antes de entrar en un proyecto a gran escala debe efectuarse un estudio de las posibilidades prácticas, a fin de ensayar las estrategias preliminares y responder a la pregunta básica </a:t>
            </a:r>
            <a:r>
              <a:rPr lang="es-ES" altLang="es-MX" dirty="0" smtClean="0">
                <a:latin typeface="Arial" charset="0"/>
                <a:cs typeface="Times New Roman" pitchFamily="18" charset="0"/>
              </a:rPr>
              <a:t>:</a:t>
            </a:r>
          </a:p>
          <a:p>
            <a:pPr algn="just">
              <a:spcBef>
                <a:spcPct val="0"/>
              </a:spcBef>
              <a:buClrTx/>
              <a:buSzTx/>
              <a:buFontTx/>
              <a:buNone/>
            </a:pPr>
            <a:endParaRPr lang="es-ES" altLang="es-MX" dirty="0">
              <a:latin typeface="Arial" charset="0"/>
              <a:cs typeface="Times New Roman" pitchFamily="18" charset="0"/>
            </a:endParaRPr>
          </a:p>
          <a:p>
            <a:pPr algn="just">
              <a:spcBef>
                <a:spcPct val="0"/>
              </a:spcBef>
              <a:buClrTx/>
              <a:buSzTx/>
              <a:buFontTx/>
              <a:buNone/>
            </a:pPr>
            <a:endParaRPr lang="es-MX" altLang="es-MX" sz="1100" dirty="0">
              <a:latin typeface="Arial" charset="0"/>
            </a:endParaRPr>
          </a:p>
          <a:p>
            <a:pPr algn="ctr">
              <a:spcBef>
                <a:spcPct val="0"/>
              </a:spcBef>
              <a:buClrTx/>
              <a:buSzTx/>
              <a:buFontTx/>
              <a:buNone/>
            </a:pPr>
            <a:r>
              <a:rPr lang="es-ES" altLang="es-MX" b="1" dirty="0">
                <a:latin typeface="Arial" charset="0"/>
                <a:cs typeface="Times New Roman" pitchFamily="18" charset="0"/>
              </a:rPr>
              <a:t>¿ FUNCIONARA ?</a:t>
            </a:r>
            <a:endParaRPr lang="es-ES" altLang="es-MX" sz="3600" dirty="0">
              <a:latin typeface="Arial" charset="0"/>
            </a:endParaRPr>
          </a:p>
        </p:txBody>
      </p:sp>
    </p:spTree>
    <p:extLst>
      <p:ext uri="{BB962C8B-B14F-4D97-AF65-F5344CB8AC3E}">
        <p14:creationId xmlns:p14="http://schemas.microsoft.com/office/powerpoint/2010/main" val="261434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2" name="Picture 2" descr="http://gerant05.files.wordpress.com/2009/12/pensando1.jpg"/>
          <p:cNvPicPr>
            <a:picLocks noChangeAspect="1" noChangeArrowheads="1"/>
          </p:cNvPicPr>
          <p:nvPr/>
        </p:nvPicPr>
        <p:blipFill>
          <a:blip r:embed="rId3" cstate="print"/>
          <a:srcRect/>
          <a:stretch>
            <a:fillRect/>
          </a:stretch>
        </p:blipFill>
        <p:spPr bwMode="auto">
          <a:xfrm>
            <a:off x="395288" y="549275"/>
            <a:ext cx="3048000" cy="2857500"/>
          </a:xfrm>
          <a:prstGeom prst="rect">
            <a:avLst/>
          </a:prstGeom>
          <a:noFill/>
          <a:ln w="9525">
            <a:noFill/>
            <a:miter lim="800000"/>
            <a:headEnd/>
            <a:tailEnd/>
          </a:ln>
        </p:spPr>
      </p:pic>
      <p:pic>
        <p:nvPicPr>
          <p:cNvPr id="3" name="Picture 4" descr="http://t0.gstatic.com/images?q=tbn:ANd9GcQ6TN25Bsv9BAoqsGTnLl1QI0W4I6kUOA4iPtXH3PTShXW3now4nQ"/>
          <p:cNvPicPr>
            <a:picLocks noChangeAspect="1" noChangeArrowheads="1"/>
          </p:cNvPicPr>
          <p:nvPr/>
        </p:nvPicPr>
        <p:blipFill>
          <a:blip r:embed="rId4" cstate="print"/>
          <a:srcRect/>
          <a:stretch>
            <a:fillRect/>
          </a:stretch>
        </p:blipFill>
        <p:spPr bwMode="auto">
          <a:xfrm>
            <a:off x="5364163" y="3357563"/>
            <a:ext cx="2609850" cy="1752600"/>
          </a:xfrm>
          <a:prstGeom prst="rect">
            <a:avLst/>
          </a:prstGeom>
          <a:noFill/>
          <a:ln w="9525">
            <a:noFill/>
            <a:miter lim="800000"/>
            <a:headEnd/>
            <a:tailEnd/>
          </a:ln>
        </p:spPr>
      </p:pic>
    </p:spTree>
    <p:extLst>
      <p:ext uri="{BB962C8B-B14F-4D97-AF65-F5344CB8AC3E}">
        <p14:creationId xmlns:p14="http://schemas.microsoft.com/office/powerpoint/2010/main" val="2094609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1816</Words>
  <Application>Microsoft Office PowerPoint</Application>
  <PresentationFormat>Presentación en pantalla (4:3)</PresentationFormat>
  <Paragraphs>289</Paragraphs>
  <Slides>46</Slides>
  <Notes>0</Notes>
  <HiddenSlides>0</HiddenSlides>
  <MMClips>0</MMClips>
  <ScaleCrop>false</ScaleCrop>
  <HeadingPairs>
    <vt:vector size="4" baseType="variant">
      <vt:variant>
        <vt:lpstr>Tema</vt:lpstr>
      </vt:variant>
      <vt:variant>
        <vt:i4>2</vt:i4>
      </vt:variant>
      <vt:variant>
        <vt:lpstr>Títulos de diapositiva</vt:lpstr>
      </vt:variant>
      <vt:variant>
        <vt:i4>46</vt:i4>
      </vt:variant>
    </vt:vector>
  </HeadingPairs>
  <TitlesOfParts>
    <vt:vector size="48"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Citlali</dc:creator>
  <cp:lastModifiedBy>Ing. Rafaela</cp:lastModifiedBy>
  <cp:revision>96</cp:revision>
  <dcterms:created xsi:type="dcterms:W3CDTF">2012-12-04T21:22:09Z</dcterms:created>
  <dcterms:modified xsi:type="dcterms:W3CDTF">2015-06-23T16:50:00Z</dcterms:modified>
</cp:coreProperties>
</file>