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91" r:id="rId5"/>
    <p:sldId id="285" r:id="rId6"/>
    <p:sldId id="262" r:id="rId7"/>
    <p:sldId id="264" r:id="rId8"/>
    <p:sldId id="260" r:id="rId9"/>
    <p:sldId id="287" r:id="rId10"/>
    <p:sldId id="263" r:id="rId11"/>
    <p:sldId id="289" r:id="rId12"/>
    <p:sldId id="288" r:id="rId13"/>
    <p:sldId id="266" r:id="rId14"/>
    <p:sldId id="290" r:id="rId15"/>
    <p:sldId id="261"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varScale="1">
        <p:scale>
          <a:sx n="85" d="100"/>
          <a:sy n="85" d="100"/>
        </p:scale>
        <p:origin x="155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24/06/2015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24/06/2015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24/06/2015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24/06/2015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24/06/2015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24/06/2015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24/06/2015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24/06/2015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24/06/2015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24/06/2015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24/06/2015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24/06/2015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24/06/2015</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latin typeface="Arial" pitchFamily="34" charset="0"/>
                <a:cs typeface="Arial" pitchFamily="34" charset="0"/>
              </a:rPr>
              <a:t>Diagrama Esfuerzo Deformación  </a:t>
            </a:r>
            <a:endParaRPr lang="es-MX" dirty="0">
              <a:latin typeface="Arial" pitchFamily="34" charset="0"/>
              <a:cs typeface="Arial" pitchFamily="34" charset="0"/>
            </a:endParaRPr>
          </a:p>
        </p:txBody>
      </p:sp>
      <p:sp>
        <p:nvSpPr>
          <p:cNvPr id="4" name="3 Subtítulo"/>
          <p:cNvSpPr txBox="1">
            <a:spLocks noGrp="1"/>
          </p:cNvSpPr>
          <p:nvPr>
            <p:ph type="subTitle" idx="1"/>
          </p:nvPr>
        </p:nvSpPr>
        <p:spPr>
          <a:xfrm>
            <a:off x="539552" y="3573016"/>
            <a:ext cx="8280920" cy="2619179"/>
          </a:xfrm>
          <a:prstGeom prst="rect">
            <a:avLst/>
          </a:prstGeom>
          <a:noFill/>
        </p:spPr>
        <p:txBody>
          <a:bodyPr wrap="square" rtlCol="0">
            <a:spAutoFit/>
          </a:bodyPr>
          <a:lstStyle/>
          <a:p>
            <a:pPr algn="l"/>
            <a:r>
              <a:rPr lang="es-MX" sz="2500" b="1" dirty="0" smtClean="0">
                <a:solidFill>
                  <a:schemeClr val="tx1"/>
                </a:solidFill>
                <a:latin typeface="Arial" pitchFamily="34" charset="0"/>
                <a:cs typeface="Arial" pitchFamily="34" charset="0"/>
              </a:rPr>
              <a:t>Área Académica: </a:t>
            </a:r>
            <a:r>
              <a:rPr lang="es-MX" sz="2500" dirty="0" smtClean="0">
                <a:solidFill>
                  <a:schemeClr val="tx1"/>
                </a:solidFill>
                <a:latin typeface="Arial" pitchFamily="34" charset="0"/>
                <a:cs typeface="Arial" pitchFamily="34" charset="0"/>
              </a:rPr>
              <a:t>Licenciatura en Ingeniería Mecánica  </a:t>
            </a:r>
          </a:p>
          <a:p>
            <a:pPr algn="l"/>
            <a:endParaRPr lang="es-MX" sz="2500" b="1" dirty="0" smtClean="0">
              <a:solidFill>
                <a:schemeClr val="tx1"/>
              </a:solidFill>
              <a:latin typeface="Arial" pitchFamily="34" charset="0"/>
              <a:cs typeface="Arial" pitchFamily="34" charset="0"/>
            </a:endParaRPr>
          </a:p>
          <a:p>
            <a:pPr algn="l"/>
            <a:endParaRPr lang="es-MX" sz="800" b="1" dirty="0" smtClean="0">
              <a:solidFill>
                <a:schemeClr val="tx1"/>
              </a:solidFill>
              <a:latin typeface="Arial" pitchFamily="34" charset="0"/>
              <a:cs typeface="Arial" pitchFamily="34" charset="0"/>
            </a:endParaRPr>
          </a:p>
          <a:p>
            <a:pPr algn="l"/>
            <a:r>
              <a:rPr lang="es-MX" sz="2500" b="1" dirty="0" smtClean="0">
                <a:solidFill>
                  <a:schemeClr val="tx1"/>
                </a:solidFill>
                <a:latin typeface="Arial" pitchFamily="34" charset="0"/>
                <a:cs typeface="Arial" pitchFamily="34" charset="0"/>
              </a:rPr>
              <a:t>Profesor(a): Juan Carlos Fernández Ángeles </a:t>
            </a:r>
            <a:endParaRPr lang="es-MX" sz="2500" dirty="0" smtClean="0">
              <a:solidFill>
                <a:schemeClr val="tx1"/>
              </a:solidFill>
              <a:latin typeface="Arial" pitchFamily="34" charset="0"/>
              <a:cs typeface="Arial" pitchFamily="34" charset="0"/>
            </a:endParaRPr>
          </a:p>
          <a:p>
            <a:pPr algn="l"/>
            <a:endParaRPr lang="es-MX" sz="2500" b="1" dirty="0" smtClean="0">
              <a:solidFill>
                <a:schemeClr val="tx1"/>
              </a:solidFill>
              <a:latin typeface="Arial" pitchFamily="34" charset="0"/>
              <a:cs typeface="Arial" pitchFamily="34" charset="0"/>
            </a:endParaRPr>
          </a:p>
          <a:p>
            <a:pPr algn="l"/>
            <a:endParaRPr lang="es-MX" sz="800" b="1" dirty="0" smtClean="0">
              <a:solidFill>
                <a:schemeClr val="tx1"/>
              </a:solidFill>
              <a:latin typeface="Arial" pitchFamily="34" charset="0"/>
              <a:cs typeface="Arial" pitchFamily="34" charset="0"/>
            </a:endParaRPr>
          </a:p>
          <a:p>
            <a:r>
              <a:rPr lang="es-MX" sz="2500" b="1" dirty="0" smtClean="0">
                <a:solidFill>
                  <a:schemeClr val="tx1"/>
                </a:solidFill>
                <a:latin typeface="Arial" pitchFamily="34" charset="0"/>
                <a:cs typeface="Arial" pitchFamily="34" charset="0"/>
              </a:rPr>
              <a:t>Periodo:  </a:t>
            </a:r>
            <a:r>
              <a:rPr lang="es-MX" sz="2500" dirty="0" smtClean="0">
                <a:solidFill>
                  <a:schemeClr val="tx1"/>
                </a:solidFill>
                <a:latin typeface="Arial" pitchFamily="34" charset="0"/>
                <a:cs typeface="Arial" pitchFamily="34" charset="0"/>
              </a:rPr>
              <a:t>Enero- Julio 2015</a:t>
            </a:r>
            <a:endParaRPr lang="es-MX" sz="25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116632"/>
            <a:ext cx="8301608" cy="864096"/>
          </a:xfrm>
        </p:spPr>
        <p:txBody>
          <a:bodyPr>
            <a:normAutofit/>
          </a:bodyPr>
          <a:lstStyle/>
          <a:p>
            <a:pPr marL="0" indent="0" algn="just">
              <a:buNone/>
            </a:pPr>
            <a:r>
              <a:rPr lang="es-MX" sz="4000" b="1" dirty="0">
                <a:latin typeface="Arial" pitchFamily="34" charset="0"/>
                <a:cs typeface="Arial" pitchFamily="34" charset="0"/>
              </a:rPr>
              <a:t>Diagrama Esfuerzo- Deformación </a:t>
            </a:r>
            <a:r>
              <a:rPr lang="es-MX" sz="4000" dirty="0" smtClean="0">
                <a:latin typeface="Arial" pitchFamily="34" charset="0"/>
                <a:cs typeface="Arial" pitchFamily="34" charset="0"/>
              </a:rPr>
              <a:t> </a:t>
            </a:r>
          </a:p>
          <a:p>
            <a:pPr marL="0" indent="0" algn="just">
              <a:buNone/>
            </a:pPr>
            <a:endParaRPr lang="es-MX" sz="2700" dirty="0" smtClean="0">
              <a:latin typeface="Arial" pitchFamily="34" charset="0"/>
              <a:cs typeface="Arial" pitchFamily="34" charset="0"/>
            </a:endParaRPr>
          </a:p>
        </p:txBody>
      </p:sp>
      <p:sp>
        <p:nvSpPr>
          <p:cNvPr id="6" name="Text Box 4"/>
          <p:cNvSpPr txBox="1">
            <a:spLocks noChangeArrowheads="1"/>
          </p:cNvSpPr>
          <p:nvPr/>
        </p:nvSpPr>
        <p:spPr bwMode="auto">
          <a:xfrm>
            <a:off x="330212" y="1268760"/>
            <a:ext cx="8706284" cy="4009888"/>
          </a:xfrm>
          <a:prstGeom prst="rect">
            <a:avLst/>
          </a:prstGeom>
          <a:noFill/>
          <a:ln w="9525">
            <a:noFill/>
            <a:miter lim="800000"/>
            <a:headEnd/>
            <a:tailEnd/>
          </a:ln>
        </p:spPr>
        <p:txBody>
          <a:bodyPr wrap="square" lIns="115388" tIns="57694" rIns="115388" bIns="57694">
            <a:spAutoFit/>
          </a:bodyPr>
          <a:lstStyle/>
          <a:p>
            <a:pPr marL="514350" indent="-514350" defTabSz="1154113">
              <a:spcBef>
                <a:spcPct val="50000"/>
              </a:spcBef>
              <a:buFont typeface="Arial" charset="0"/>
              <a:buAutoNum type="arabicParenR" startAt="5"/>
            </a:pPr>
            <a:r>
              <a:rPr lang="es-CL" sz="2200" u="sng" dirty="0">
                <a:solidFill>
                  <a:srgbClr val="000066"/>
                </a:solidFill>
                <a:latin typeface="Arial" panose="020B0604020202020204" pitchFamily="34" charset="0"/>
                <a:ea typeface="Calibri" pitchFamily="34" charset="0"/>
                <a:cs typeface="Arial" panose="020B0604020202020204" pitchFamily="34" charset="0"/>
              </a:rPr>
              <a:t>Límite proporcional</a:t>
            </a:r>
            <a:r>
              <a:rPr lang="es-CL" sz="2200" dirty="0">
                <a:solidFill>
                  <a:srgbClr val="000066"/>
                </a:solidFill>
                <a:latin typeface="Arial" panose="020B0604020202020204" pitchFamily="34" charset="0"/>
                <a:ea typeface="Calibri" pitchFamily="34" charset="0"/>
                <a:cs typeface="Arial" panose="020B0604020202020204" pitchFamily="34" charset="0"/>
              </a:rPr>
              <a:t>:  Tensión máxima para la cual la deformación es proporcional a la tensión</a:t>
            </a:r>
            <a:r>
              <a:rPr lang="es-ES" sz="2200" dirty="0">
                <a:solidFill>
                  <a:srgbClr val="000066"/>
                </a:solidFill>
                <a:latin typeface="Arial" panose="020B0604020202020204" pitchFamily="34" charset="0"/>
                <a:ea typeface="Calibri" pitchFamily="34" charset="0"/>
                <a:cs typeface="Arial" panose="020B0604020202020204" pitchFamily="34" charset="0"/>
              </a:rPr>
              <a:t>.</a:t>
            </a:r>
          </a:p>
          <a:p>
            <a:pPr marL="514350" indent="-514350" defTabSz="1154113">
              <a:spcBef>
                <a:spcPct val="50000"/>
              </a:spcBef>
              <a:buFont typeface="Arial" charset="0"/>
              <a:buAutoNum type="arabicParenR" startAt="5"/>
            </a:pPr>
            <a:r>
              <a:rPr lang="es-CL" sz="2200" u="sng" dirty="0">
                <a:solidFill>
                  <a:srgbClr val="000066"/>
                </a:solidFill>
                <a:latin typeface="Arial" panose="020B0604020202020204" pitchFamily="34" charset="0"/>
                <a:ea typeface="Calibri" pitchFamily="34" charset="0"/>
                <a:cs typeface="Arial" panose="020B0604020202020204" pitchFamily="34" charset="0"/>
              </a:rPr>
              <a:t>Módulo de Elasticidad (E)</a:t>
            </a:r>
            <a:r>
              <a:rPr lang="es-CL" sz="2200" dirty="0">
                <a:solidFill>
                  <a:srgbClr val="000066"/>
                </a:solidFill>
                <a:latin typeface="Arial" panose="020B0604020202020204" pitchFamily="34" charset="0"/>
                <a:ea typeface="Calibri" pitchFamily="34" charset="0"/>
                <a:cs typeface="Arial" panose="020B0604020202020204" pitchFamily="34" charset="0"/>
              </a:rPr>
              <a:t>:  Relación entre la tensión y la deformación del acero</a:t>
            </a:r>
            <a:r>
              <a:rPr lang="es-ES" sz="2200" dirty="0">
                <a:solidFill>
                  <a:srgbClr val="000066"/>
                </a:solidFill>
                <a:latin typeface="Arial" panose="020B0604020202020204" pitchFamily="34" charset="0"/>
                <a:ea typeface="Calibri" pitchFamily="34" charset="0"/>
                <a:cs typeface="Arial" panose="020B0604020202020204" pitchFamily="34" charset="0"/>
              </a:rPr>
              <a:t>.  Válida hasta el límite proporcional.</a:t>
            </a:r>
          </a:p>
          <a:p>
            <a:pPr marL="514350" indent="-514350" defTabSz="1154113">
              <a:spcBef>
                <a:spcPct val="50000"/>
              </a:spcBef>
              <a:buFont typeface="Arial" charset="0"/>
              <a:buAutoNum type="arabicParenR" startAt="5"/>
            </a:pPr>
            <a:r>
              <a:rPr lang="es-CL" sz="2200" u="sng" dirty="0">
                <a:solidFill>
                  <a:srgbClr val="000066"/>
                </a:solidFill>
                <a:latin typeface="Arial" panose="020B0604020202020204" pitchFamily="34" charset="0"/>
                <a:ea typeface="Calibri" pitchFamily="34" charset="0"/>
                <a:cs typeface="Arial" panose="020B0604020202020204" pitchFamily="34" charset="0"/>
              </a:rPr>
              <a:t>Tensión de Fluencia</a:t>
            </a:r>
            <a:r>
              <a:rPr lang="es-CL" sz="2200" dirty="0">
                <a:solidFill>
                  <a:srgbClr val="000066"/>
                </a:solidFill>
                <a:latin typeface="Arial" panose="020B0604020202020204" pitchFamily="34" charset="0"/>
                <a:ea typeface="Calibri" pitchFamily="34" charset="0"/>
                <a:cs typeface="Arial" panose="020B0604020202020204" pitchFamily="34" charset="0"/>
              </a:rPr>
              <a:t>:  Tensión para la cual el material se comporta plásticamente, el cual fluye a un valor constante de tensión.</a:t>
            </a:r>
            <a:endParaRPr lang="es-CL" sz="2200" u="sng" dirty="0">
              <a:solidFill>
                <a:srgbClr val="000066"/>
              </a:solidFill>
              <a:latin typeface="Arial" panose="020B0604020202020204" pitchFamily="34" charset="0"/>
              <a:ea typeface="Calibri" pitchFamily="34" charset="0"/>
              <a:cs typeface="Arial" panose="020B0604020202020204" pitchFamily="34" charset="0"/>
            </a:endParaRPr>
          </a:p>
          <a:p>
            <a:pPr marL="514350" indent="-514350" defTabSz="1154113">
              <a:spcBef>
                <a:spcPct val="50000"/>
              </a:spcBef>
              <a:buFont typeface="Arial" charset="0"/>
              <a:buAutoNum type="arabicParenR" startAt="5"/>
            </a:pPr>
            <a:r>
              <a:rPr lang="es-CL" sz="2200" u="sng" dirty="0">
                <a:solidFill>
                  <a:srgbClr val="000066"/>
                </a:solidFill>
                <a:latin typeface="Arial" panose="020B0604020202020204" pitchFamily="34" charset="0"/>
                <a:ea typeface="Calibri" pitchFamily="34" charset="0"/>
                <a:cs typeface="Arial" panose="020B0604020202020204" pitchFamily="34" charset="0"/>
              </a:rPr>
              <a:t>Límite Elástico</a:t>
            </a:r>
            <a:r>
              <a:rPr lang="es-CL" sz="2200" dirty="0">
                <a:solidFill>
                  <a:srgbClr val="000066"/>
                </a:solidFill>
                <a:latin typeface="Arial" panose="020B0604020202020204" pitchFamily="34" charset="0"/>
                <a:ea typeface="Calibri" pitchFamily="34" charset="0"/>
                <a:cs typeface="Arial" panose="020B0604020202020204" pitchFamily="34" charset="0"/>
              </a:rPr>
              <a:t>: Tensión máxima para la cual la deformación es completamente recuperable.  Pasado ese valor, queda una deformación permanente.</a:t>
            </a:r>
            <a:endParaRPr lang="es-ES" sz="2200" dirty="0">
              <a:solidFill>
                <a:srgbClr val="000066"/>
              </a:solidFill>
              <a:latin typeface="Arial" panose="020B0604020202020204" pitchFamily="34" charset="0"/>
              <a:ea typeface="Calibri" pitchFamily="34" charset="0"/>
              <a:cs typeface="Arial" panose="020B0604020202020204" pitchFamily="34" charset="0"/>
            </a:endParaRPr>
          </a:p>
        </p:txBody>
      </p:sp>
    </p:spTree>
    <p:extLst>
      <p:ext uri="{BB962C8B-B14F-4D97-AF65-F5344CB8AC3E}">
        <p14:creationId xmlns:p14="http://schemas.microsoft.com/office/powerpoint/2010/main" val="27663458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116632"/>
            <a:ext cx="8301608" cy="5616624"/>
          </a:xfrm>
        </p:spPr>
        <p:txBody>
          <a:bodyPr>
            <a:normAutofit/>
          </a:bodyPr>
          <a:lstStyle/>
          <a:p>
            <a:pPr marL="0" indent="0" algn="just">
              <a:buNone/>
            </a:pPr>
            <a:r>
              <a:rPr lang="es-MX" sz="4000" b="1" dirty="0">
                <a:latin typeface="Arial" pitchFamily="34" charset="0"/>
                <a:cs typeface="Arial" pitchFamily="34" charset="0"/>
              </a:rPr>
              <a:t>Diagrama Esfuerzo- Deformación </a:t>
            </a:r>
            <a:r>
              <a:rPr lang="es-MX" sz="4000" dirty="0" smtClean="0">
                <a:latin typeface="Arial" pitchFamily="34" charset="0"/>
                <a:cs typeface="Arial" pitchFamily="34" charset="0"/>
              </a:rPr>
              <a:t> </a:t>
            </a:r>
          </a:p>
          <a:p>
            <a:pPr marL="0" indent="0" algn="just">
              <a:buNone/>
            </a:pPr>
            <a:endParaRPr lang="es-MX" sz="2700" dirty="0" smtClean="0">
              <a:latin typeface="Arial" pitchFamily="34" charset="0"/>
              <a:cs typeface="Arial" pitchFamily="34" charset="0"/>
            </a:endParaRPr>
          </a:p>
          <a:p>
            <a:pPr marL="0" indent="0" algn="just">
              <a:buNone/>
            </a:pPr>
            <a:r>
              <a:rPr lang="es-MX" sz="2500" dirty="0">
                <a:latin typeface="Arial" pitchFamily="34" charset="0"/>
                <a:cs typeface="Arial" pitchFamily="34" charset="0"/>
              </a:rPr>
              <a:t>La probeta se coloca en la máquina de prueba que se usa para aplicar la carga central P. Al aumentar P, la distancia L </a:t>
            </a:r>
            <a:r>
              <a:rPr lang="es-MX" sz="2500" dirty="0" smtClean="0">
                <a:latin typeface="Arial" pitchFamily="34" charset="0"/>
                <a:cs typeface="Arial" pitchFamily="34" charset="0"/>
              </a:rPr>
              <a:t>entre </a:t>
            </a:r>
            <a:r>
              <a:rPr lang="es-MX" sz="2500" dirty="0">
                <a:latin typeface="Arial" pitchFamily="34" charset="0"/>
                <a:cs typeface="Arial" pitchFamily="34" charset="0"/>
              </a:rPr>
              <a:t>las dos marcas se </a:t>
            </a:r>
            <a:r>
              <a:rPr lang="es-MX" sz="2500" dirty="0" smtClean="0">
                <a:latin typeface="Arial" pitchFamily="34" charset="0"/>
                <a:cs typeface="Arial" pitchFamily="34" charset="0"/>
              </a:rPr>
              <a:t>incrementa.</a:t>
            </a:r>
          </a:p>
          <a:p>
            <a:pPr marL="0" indent="0" algn="just">
              <a:buNone/>
            </a:pPr>
            <a:endParaRPr lang="es-MX" sz="2500" dirty="0" smtClean="0">
              <a:latin typeface="Arial" pitchFamily="34" charset="0"/>
              <a:cs typeface="Arial" pitchFamily="34" charset="0"/>
            </a:endParaRPr>
          </a:p>
          <a:p>
            <a:pPr marL="0" indent="0" algn="just">
              <a:buNone/>
            </a:pPr>
            <a:r>
              <a:rPr lang="es-MX" sz="2500" dirty="0">
                <a:latin typeface="Arial" pitchFamily="34" charset="0"/>
                <a:cs typeface="Arial" pitchFamily="34" charset="0"/>
              </a:rPr>
              <a:t>Los diagramas esfuerzo - deformación para diferentes materiales varían considerablemente, y diferentes pruebas de tensión del mismo material pueden producir diferentes resultados, dependiendo de la temperatura de la muestra y de la rapidez de aplicación de la carga.</a:t>
            </a:r>
          </a:p>
        </p:txBody>
      </p:sp>
    </p:spTree>
    <p:extLst>
      <p:ext uri="{BB962C8B-B14F-4D97-AF65-F5344CB8AC3E}">
        <p14:creationId xmlns:p14="http://schemas.microsoft.com/office/powerpoint/2010/main" val="26408642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700808"/>
            <a:ext cx="8229600" cy="3888432"/>
          </a:xfrm>
        </p:spPr>
        <p:txBody>
          <a:bodyPr>
            <a:normAutofit/>
          </a:bodyPr>
          <a:lstStyle/>
          <a:p>
            <a:pPr marL="0" indent="0" algn="just">
              <a:buNone/>
            </a:pPr>
            <a:endParaRPr lang="es-MX" sz="2500" dirty="0" smtClean="0">
              <a:latin typeface="Arial" pitchFamily="34" charset="0"/>
              <a:cs typeface="Arial" pitchFamily="34" charset="0"/>
            </a:endParaRPr>
          </a:p>
          <a:p>
            <a:pPr marL="0" indent="0" algn="just">
              <a:buNone/>
            </a:pPr>
            <a:r>
              <a:rPr lang="es-MX" sz="2500" dirty="0">
                <a:latin typeface="Arial" pitchFamily="34" charset="0"/>
                <a:cs typeface="Arial" pitchFamily="34" charset="0"/>
              </a:rPr>
              <a:t>Sin embargo, es posible distinguir algunas características comunes entre los diagramas esfuerzo - deformación de varios grupos de materiales y dividirlos en dos amplias categorías sobre la base de estas características. Materiales dúctiles y materiales frágiles.</a:t>
            </a:r>
            <a:endParaRPr lang="es-MX" sz="2500" b="1" dirty="0">
              <a:latin typeface="Arial" pitchFamily="34" charset="0"/>
              <a:cs typeface="Arial" pitchFamily="34" charset="0"/>
            </a:endParaRPr>
          </a:p>
        </p:txBody>
      </p:sp>
    </p:spTree>
    <p:extLst>
      <p:ext uri="{BB962C8B-B14F-4D97-AF65-F5344CB8AC3E}">
        <p14:creationId xmlns:p14="http://schemas.microsoft.com/office/powerpoint/2010/main" val="35204673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496944" cy="2016224"/>
          </a:xfrm>
        </p:spPr>
        <p:txBody>
          <a:bodyPr>
            <a:noAutofit/>
          </a:bodyPr>
          <a:lstStyle/>
          <a:p>
            <a:pPr marL="0" indent="0" algn="just">
              <a:buNone/>
            </a:pPr>
            <a:endParaRPr lang="es-MX" sz="2500" dirty="0" smtClean="0">
              <a:latin typeface="Arial" pitchFamily="34" charset="0"/>
              <a:cs typeface="Arial" pitchFamily="34" charset="0"/>
            </a:endParaRPr>
          </a:p>
          <a:p>
            <a:pPr marL="0" indent="0" algn="just">
              <a:buNone/>
            </a:pPr>
            <a:r>
              <a:rPr lang="es-MX" sz="2500" dirty="0" smtClean="0">
                <a:latin typeface="Arial" pitchFamily="34" charset="0"/>
                <a:cs typeface="Arial" pitchFamily="34" charset="0"/>
              </a:rPr>
              <a:t>El siguiente diagrama nos muestra un claro ejemplo de los diferentes comportamientos de los materiales a similares cargas, el como se comportan con respecto a los esfuerzos y se puede leer el grado de deformación de cada uno.</a:t>
            </a:r>
            <a:endParaRPr lang="es-MX" sz="2500" b="1" dirty="0">
              <a:latin typeface="Arial" pitchFamily="34" charset="0"/>
              <a:cs typeface="Arial" pitchFamily="34" charset="0"/>
            </a:endParaRPr>
          </a:p>
        </p:txBody>
      </p:sp>
      <p:pic>
        <p:nvPicPr>
          <p:cNvPr id="3074" name="Picture 2" descr="http://www.virtual.unal.edu.co/cursos/sedes/palmira/5000155/lecciones/lec2/2_6_clip_image002_00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5316" y="2780928"/>
            <a:ext cx="3581400" cy="2543175"/>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2918845" y="5324103"/>
            <a:ext cx="2034531" cy="261610"/>
          </a:xfrm>
          <a:prstGeom prst="rect">
            <a:avLst/>
          </a:prstGeom>
        </p:spPr>
        <p:txBody>
          <a:bodyPr wrap="none">
            <a:spAutoFit/>
          </a:bodyPr>
          <a:lstStyle/>
          <a:p>
            <a:r>
              <a:rPr lang="es-MX" sz="1100" dirty="0"/>
              <a:t>http://www.virtual.unal.edu.co/</a:t>
            </a:r>
          </a:p>
        </p:txBody>
      </p:sp>
    </p:spTree>
    <p:extLst>
      <p:ext uri="{BB962C8B-B14F-4D97-AF65-F5344CB8AC3E}">
        <p14:creationId xmlns:p14="http://schemas.microsoft.com/office/powerpoint/2010/main" val="24736045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a:xfrm>
            <a:off x="457200" y="1600201"/>
            <a:ext cx="8229600" cy="3989039"/>
          </a:xfrm>
        </p:spPr>
        <p:txBody>
          <a:bodyPr>
            <a:normAutofit/>
          </a:bodyPr>
          <a:lstStyle/>
          <a:p>
            <a:pPr algn="just"/>
            <a:r>
              <a:rPr lang="es-ES_tradnl" sz="2500" dirty="0" err="1">
                <a:latin typeface="Arial" pitchFamily="34" charset="0"/>
                <a:cs typeface="Arial" pitchFamily="34" charset="0"/>
              </a:rPr>
              <a:t>Halliday</a:t>
            </a:r>
            <a:r>
              <a:rPr lang="es-ES_tradnl" sz="2500" dirty="0">
                <a:latin typeface="Arial" pitchFamily="34" charset="0"/>
                <a:cs typeface="Arial" pitchFamily="34" charset="0"/>
              </a:rPr>
              <a:t> </a:t>
            </a:r>
            <a:r>
              <a:rPr lang="es-ES_tradnl" sz="2500" dirty="0" err="1">
                <a:latin typeface="Arial" pitchFamily="34" charset="0"/>
                <a:cs typeface="Arial" pitchFamily="34" charset="0"/>
              </a:rPr>
              <a:t>Resnick</a:t>
            </a:r>
            <a:r>
              <a:rPr lang="es-ES_tradnl" sz="2500" dirty="0">
                <a:latin typeface="Arial" pitchFamily="34" charset="0"/>
                <a:cs typeface="Arial" pitchFamily="34" charset="0"/>
              </a:rPr>
              <a:t> Walker. Fundamentos de Física Volumen I y II. 2010, Grupo Editorial Patria</a:t>
            </a:r>
            <a:r>
              <a:rPr lang="es-ES_tradnl" sz="2500" dirty="0" smtClean="0">
                <a:latin typeface="Arial" pitchFamily="34" charset="0"/>
                <a:cs typeface="Arial" pitchFamily="34" charset="0"/>
              </a:rPr>
              <a:t>.</a:t>
            </a:r>
          </a:p>
          <a:p>
            <a:pPr marL="0" indent="0" algn="just">
              <a:buNone/>
            </a:pPr>
            <a:endParaRPr lang="es-ES_tradnl" sz="2500" dirty="0" smtClean="0">
              <a:latin typeface="Arial" pitchFamily="34" charset="0"/>
              <a:cs typeface="Arial" pitchFamily="34" charset="0"/>
            </a:endParaRPr>
          </a:p>
          <a:p>
            <a:pPr algn="just"/>
            <a:r>
              <a:rPr lang="es-MX" sz="2500" dirty="0">
                <a:latin typeface="Arial" pitchFamily="34" charset="0"/>
                <a:cs typeface="Arial" pitchFamily="34" charset="0"/>
              </a:rPr>
              <a:t>Sears y </a:t>
            </a:r>
            <a:r>
              <a:rPr lang="es-MX" sz="2500" dirty="0" err="1">
                <a:latin typeface="Arial" pitchFamily="34" charset="0"/>
                <a:cs typeface="Arial" pitchFamily="34" charset="0"/>
              </a:rPr>
              <a:t>Semansky</a:t>
            </a:r>
            <a:r>
              <a:rPr lang="es-MX" sz="2500" dirty="0">
                <a:latin typeface="Arial" pitchFamily="34" charset="0"/>
                <a:cs typeface="Arial" pitchFamily="34" charset="0"/>
              </a:rPr>
              <a:t>, Física para Universitarios. 2012. Editorial </a:t>
            </a:r>
            <a:r>
              <a:rPr lang="es-MX" sz="2500" dirty="0" err="1">
                <a:latin typeface="Arial" pitchFamily="34" charset="0"/>
                <a:cs typeface="Arial" pitchFamily="34" charset="0"/>
              </a:rPr>
              <a:t>Pearsons</a:t>
            </a:r>
            <a:r>
              <a:rPr lang="es-MX" sz="2500" dirty="0">
                <a:latin typeface="Arial" pitchFamily="34" charset="0"/>
                <a:cs typeface="Arial" pitchFamily="34" charset="0"/>
              </a:rPr>
              <a:t> </a:t>
            </a:r>
            <a:endParaRPr lang="es-MX" sz="2500" dirty="0" smtClean="0">
              <a:latin typeface="Arial" pitchFamily="34" charset="0"/>
              <a:cs typeface="Arial" pitchFamily="34" charset="0"/>
            </a:endParaRPr>
          </a:p>
          <a:p>
            <a:pPr marL="0" indent="0" algn="just">
              <a:buNone/>
            </a:pPr>
            <a:endParaRPr lang="es-MX" sz="2500" dirty="0" smtClean="0">
              <a:latin typeface="Arial" pitchFamily="34" charset="0"/>
              <a:cs typeface="Arial" pitchFamily="34" charset="0"/>
            </a:endParaRPr>
          </a:p>
          <a:p>
            <a:pPr algn="just"/>
            <a:r>
              <a:rPr lang="es-MX" sz="2500" dirty="0">
                <a:latin typeface="Arial" pitchFamily="34" charset="0"/>
                <a:cs typeface="Arial" pitchFamily="34" charset="0"/>
              </a:rPr>
              <a:t>Wolfgang Bauer, Gary D. </a:t>
            </a:r>
            <a:r>
              <a:rPr lang="es-MX" sz="2500" dirty="0" err="1">
                <a:latin typeface="Arial" pitchFamily="34" charset="0"/>
                <a:cs typeface="Arial" pitchFamily="34" charset="0"/>
              </a:rPr>
              <a:t>Westfall</a:t>
            </a:r>
            <a:r>
              <a:rPr lang="es-MX" sz="2500" dirty="0">
                <a:latin typeface="Arial" pitchFamily="34" charset="0"/>
                <a:cs typeface="Arial" pitchFamily="34" charset="0"/>
              </a:rPr>
              <a:t>. (2010). Física para ingeniería y Ciencias </a:t>
            </a:r>
            <a:r>
              <a:rPr lang="es-MX" sz="2500" dirty="0" err="1">
                <a:latin typeface="Arial" pitchFamily="34" charset="0"/>
                <a:cs typeface="Arial" pitchFamily="34" charset="0"/>
              </a:rPr>
              <a:t>Vol</a:t>
            </a:r>
            <a:r>
              <a:rPr lang="es-MX" sz="2500" dirty="0">
                <a:latin typeface="Arial" pitchFamily="34" charset="0"/>
                <a:cs typeface="Arial" pitchFamily="34" charset="0"/>
              </a:rPr>
              <a:t> I y II.2011. </a:t>
            </a:r>
            <a:r>
              <a:rPr lang="es-MX" sz="2500" dirty="0" smtClean="0">
                <a:latin typeface="Arial" pitchFamily="34" charset="0"/>
                <a:cs typeface="Arial" pitchFamily="34" charset="0"/>
              </a:rPr>
              <a:t>Editorial </a:t>
            </a:r>
            <a:r>
              <a:rPr lang="es-MX" sz="2500" dirty="0" err="1">
                <a:latin typeface="Arial" pitchFamily="34" charset="0"/>
                <a:cs typeface="Arial" pitchFamily="34" charset="0"/>
              </a:rPr>
              <a:t>McGrawHill</a:t>
            </a:r>
            <a:r>
              <a:rPr lang="es-MX" sz="2500" dirty="0">
                <a:latin typeface="Arial" pitchFamily="34" charset="0"/>
                <a:cs typeface="Arial" pitchFamily="34" charset="0"/>
              </a:rPr>
              <a:t> </a:t>
            </a: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251520" y="188640"/>
            <a:ext cx="8640960" cy="1143000"/>
          </a:xfrm>
        </p:spPr>
        <p:txBody>
          <a:bodyPr>
            <a:noAutofit/>
          </a:bodyPr>
          <a:lstStyle/>
          <a:p>
            <a:r>
              <a:rPr lang="es-MX" dirty="0" smtClean="0">
                <a:latin typeface="Arial" pitchFamily="34" charset="0"/>
                <a:cs typeface="Arial" pitchFamily="34" charset="0"/>
              </a:rPr>
              <a:t>Diagrama Esfuerzo- Deformación  </a:t>
            </a:r>
            <a:endParaRPr lang="es-MX" dirty="0">
              <a:latin typeface="Arial" pitchFamily="34" charset="0"/>
              <a:cs typeface="Arial" pitchFamily="34" charset="0"/>
            </a:endParaRPr>
          </a:p>
        </p:txBody>
      </p:sp>
      <p:sp>
        <p:nvSpPr>
          <p:cNvPr id="3" name="2 Marcador de contenido"/>
          <p:cNvSpPr>
            <a:spLocks noGrp="1"/>
          </p:cNvSpPr>
          <p:nvPr>
            <p:ph idx="1"/>
          </p:nvPr>
        </p:nvSpPr>
        <p:spPr>
          <a:xfrm>
            <a:off x="251520" y="1556792"/>
            <a:ext cx="8424936" cy="4032448"/>
          </a:xfrm>
        </p:spPr>
        <p:txBody>
          <a:bodyPr>
            <a:noAutofit/>
          </a:bodyPr>
          <a:lstStyle/>
          <a:p>
            <a:pPr marL="0" indent="0" algn="ctr">
              <a:buNone/>
            </a:pPr>
            <a:r>
              <a:rPr lang="es-MX" sz="2500" dirty="0" smtClean="0">
                <a:latin typeface="Arial" panose="020B0604020202020204" pitchFamily="34" charset="0"/>
                <a:cs typeface="Arial" panose="020B0604020202020204" pitchFamily="34" charset="0"/>
              </a:rPr>
              <a:t>Resumen </a:t>
            </a:r>
          </a:p>
          <a:p>
            <a:pPr marL="0" indent="0" algn="ctr">
              <a:buNone/>
            </a:pPr>
            <a:r>
              <a:rPr lang="es-MX" sz="2500" dirty="0" smtClean="0">
                <a:latin typeface="Arial" panose="020B0604020202020204" pitchFamily="34" charset="0"/>
                <a:cs typeface="Arial" panose="020B0604020202020204" pitchFamily="34" charset="0"/>
              </a:rPr>
              <a:t> </a:t>
            </a:r>
            <a:endParaRPr lang="es-MX" sz="2500" b="1" dirty="0">
              <a:latin typeface="Arial" pitchFamily="34" charset="0"/>
              <a:cs typeface="Arial" pitchFamily="34" charset="0"/>
            </a:endParaRPr>
          </a:p>
          <a:p>
            <a:pPr marL="0" indent="0" algn="just">
              <a:buNone/>
            </a:pPr>
            <a:r>
              <a:rPr lang="es-MX" sz="2500" dirty="0" smtClean="0">
                <a:latin typeface="Arial" panose="020B0604020202020204" pitchFamily="34" charset="0"/>
                <a:cs typeface="Arial" panose="020B0604020202020204" pitchFamily="34" charset="0"/>
              </a:rPr>
              <a:t>Las </a:t>
            </a:r>
            <a:r>
              <a:rPr lang="es-MX" sz="2500" dirty="0">
                <a:latin typeface="Arial" panose="020B0604020202020204" pitchFamily="34" charset="0"/>
                <a:cs typeface="Arial" panose="020B0604020202020204" pitchFamily="34" charset="0"/>
              </a:rPr>
              <a:t>propiedades </a:t>
            </a:r>
            <a:r>
              <a:rPr lang="es-MX" sz="2500" dirty="0" smtClean="0">
                <a:latin typeface="Arial" panose="020B0604020202020204" pitchFamily="34" charset="0"/>
                <a:cs typeface="Arial" panose="020B0604020202020204" pitchFamily="34" charset="0"/>
              </a:rPr>
              <a:t>mecánicas de los materiales se determinan en diferentes pruebas </a:t>
            </a:r>
            <a:r>
              <a:rPr lang="es-MX" sz="2500" dirty="0">
                <a:latin typeface="Arial" panose="020B0604020202020204" pitchFamily="34" charset="0"/>
                <a:cs typeface="Arial" panose="020B0604020202020204" pitchFamily="34" charset="0"/>
              </a:rPr>
              <a:t>de laboratorio entre las que podemos </a:t>
            </a:r>
            <a:r>
              <a:rPr lang="es-MX" sz="2500" dirty="0" smtClean="0">
                <a:latin typeface="Arial" panose="020B0604020202020204" pitchFamily="34" charset="0"/>
                <a:cs typeface="Arial" panose="020B0604020202020204" pitchFamily="34" charset="0"/>
              </a:rPr>
              <a:t>mencionar</a:t>
            </a:r>
            <a:r>
              <a:rPr lang="es-MX" sz="2500" dirty="0">
                <a:latin typeface="Arial" panose="020B0604020202020204" pitchFamily="34" charset="0"/>
                <a:cs typeface="Arial" panose="020B0604020202020204" pitchFamily="34" charset="0"/>
              </a:rPr>
              <a:t>: la dureza, la maleabilidad, la ductilidad. La capacidad de los materiales para soportar esfuerzos se obtiene en pruebas o ensayos en las que se les aplican cargas (tensión, compresión, torsión) y se observa su comportamiento.</a:t>
            </a:r>
            <a:endParaRPr lang="es-MX" sz="2500" b="1" dirty="0">
              <a:latin typeface="Arial" pitchFamily="34" charset="0"/>
              <a:cs typeface="Arial" pitchFamily="34" charset="0"/>
            </a:endParaRPr>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251520" y="188640"/>
            <a:ext cx="8640960" cy="1143000"/>
          </a:xfrm>
        </p:spPr>
        <p:txBody>
          <a:bodyPr>
            <a:noAutofit/>
          </a:bodyPr>
          <a:lstStyle/>
          <a:p>
            <a:r>
              <a:rPr lang="es-MX" dirty="0" smtClean="0">
                <a:latin typeface="Arial" pitchFamily="34" charset="0"/>
                <a:cs typeface="Arial" pitchFamily="34" charset="0"/>
              </a:rPr>
              <a:t>Diagrama Esfuerzo- Deformación  </a:t>
            </a:r>
            <a:endParaRPr lang="es-MX" dirty="0">
              <a:latin typeface="Arial" pitchFamily="34" charset="0"/>
              <a:cs typeface="Arial" pitchFamily="34" charset="0"/>
            </a:endParaRPr>
          </a:p>
        </p:txBody>
      </p:sp>
      <p:sp>
        <p:nvSpPr>
          <p:cNvPr id="3" name="2 Marcador de contenido"/>
          <p:cNvSpPr>
            <a:spLocks noGrp="1"/>
          </p:cNvSpPr>
          <p:nvPr>
            <p:ph idx="1"/>
          </p:nvPr>
        </p:nvSpPr>
        <p:spPr>
          <a:xfrm>
            <a:off x="251520" y="1556792"/>
            <a:ext cx="8424936" cy="4032448"/>
          </a:xfrm>
        </p:spPr>
        <p:txBody>
          <a:bodyPr>
            <a:noAutofit/>
          </a:bodyPr>
          <a:lstStyle/>
          <a:p>
            <a:pPr marL="0" indent="0" algn="ctr">
              <a:buNone/>
            </a:pPr>
            <a:r>
              <a:rPr lang="es-MX" sz="2500" dirty="0" smtClean="0">
                <a:latin typeface="Arial" panose="020B0604020202020204" pitchFamily="34" charset="0"/>
                <a:cs typeface="Arial" panose="020B0604020202020204" pitchFamily="34" charset="0"/>
              </a:rPr>
              <a:t>Abstract</a:t>
            </a:r>
          </a:p>
          <a:p>
            <a:pPr marL="0" indent="0" algn="ctr">
              <a:buNone/>
            </a:pPr>
            <a:r>
              <a:rPr lang="es-MX" sz="2500" dirty="0" smtClean="0">
                <a:latin typeface="Arial" panose="020B0604020202020204" pitchFamily="34" charset="0"/>
                <a:cs typeface="Arial" panose="020B0604020202020204" pitchFamily="34" charset="0"/>
              </a:rPr>
              <a:t> </a:t>
            </a:r>
            <a:endParaRPr lang="es-MX" sz="2500" b="1" dirty="0">
              <a:latin typeface="Arial" pitchFamily="34" charset="0"/>
              <a:cs typeface="Arial" pitchFamily="34" charset="0"/>
            </a:endParaRPr>
          </a:p>
          <a:p>
            <a:pPr marL="0" indent="0" algn="just">
              <a:buNone/>
            </a:pPr>
            <a:r>
              <a:rPr lang="en-US" sz="2500" dirty="0">
                <a:latin typeface="Arial" panose="020B0604020202020204" pitchFamily="34" charset="0"/>
                <a:cs typeface="Arial" panose="020B0604020202020204" pitchFamily="34" charset="0"/>
              </a:rPr>
              <a:t>The mechanical properties of the materials are determined in various laboratory tests among which we mention: the hardness, malleability, ductility. The ability of the materials to support efforts obtained in tests or assays in which loads are applied (tension, compression, torsion) and their behavior observed.</a:t>
            </a:r>
            <a:endParaRPr lang="es-MX" sz="2500" b="1" dirty="0">
              <a:latin typeface="Arial" pitchFamily="34" charset="0"/>
              <a:cs typeface="Arial" pitchFamily="34" charset="0"/>
            </a:endParaRPr>
          </a:p>
        </p:txBody>
      </p:sp>
    </p:spTree>
    <p:extLst>
      <p:ext uri="{BB962C8B-B14F-4D97-AF65-F5344CB8AC3E}">
        <p14:creationId xmlns:p14="http://schemas.microsoft.com/office/powerpoint/2010/main" val="2971886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8424936" cy="5184576"/>
          </a:xfrm>
        </p:spPr>
        <p:txBody>
          <a:bodyPr>
            <a:noAutofit/>
          </a:bodyPr>
          <a:lstStyle/>
          <a:p>
            <a:pPr marL="0" indent="0" algn="ctr">
              <a:buNone/>
            </a:pPr>
            <a:r>
              <a:rPr lang="es-MX" sz="2500" b="1" dirty="0" smtClean="0">
                <a:latin typeface="Arial" pitchFamily="34" charset="0"/>
                <a:cs typeface="Arial" pitchFamily="34" charset="0"/>
              </a:rPr>
              <a:t>Keywords</a:t>
            </a:r>
            <a:r>
              <a:rPr lang="es-MX" sz="2500" dirty="0">
                <a:latin typeface="Arial" pitchFamily="34" charset="0"/>
                <a:cs typeface="Arial" pitchFamily="34" charset="0"/>
              </a:rPr>
              <a:t>: </a:t>
            </a:r>
            <a:endParaRPr lang="es-MX" sz="2500" dirty="0" smtClean="0">
              <a:latin typeface="Arial" pitchFamily="34" charset="0"/>
              <a:cs typeface="Arial" pitchFamily="34" charset="0"/>
            </a:endParaRPr>
          </a:p>
          <a:p>
            <a:pPr marL="0" indent="0">
              <a:buNone/>
            </a:pPr>
            <a:r>
              <a:rPr lang="es-MX" sz="2500" dirty="0" smtClean="0">
                <a:latin typeface="Arial" pitchFamily="34" charset="0"/>
                <a:cs typeface="Arial" pitchFamily="34" charset="0"/>
              </a:rPr>
              <a:t>Presión</a:t>
            </a:r>
          </a:p>
          <a:p>
            <a:pPr marL="0" indent="0">
              <a:buNone/>
            </a:pPr>
            <a:endParaRPr lang="es-MX" sz="2500" dirty="0">
              <a:latin typeface="Arial" pitchFamily="34" charset="0"/>
              <a:cs typeface="Arial" pitchFamily="34" charset="0"/>
            </a:endParaRPr>
          </a:p>
          <a:p>
            <a:pPr marL="0" indent="0">
              <a:buNone/>
            </a:pPr>
            <a:r>
              <a:rPr lang="es-MX" sz="2500" dirty="0" smtClean="0">
                <a:latin typeface="Arial" pitchFamily="34" charset="0"/>
                <a:cs typeface="Arial" pitchFamily="34" charset="0"/>
              </a:rPr>
              <a:t>Área</a:t>
            </a:r>
          </a:p>
          <a:p>
            <a:pPr marL="0" indent="0">
              <a:buNone/>
            </a:pPr>
            <a:endParaRPr lang="es-MX" sz="2500" dirty="0" smtClean="0">
              <a:latin typeface="Arial" pitchFamily="34" charset="0"/>
              <a:cs typeface="Arial" pitchFamily="34" charset="0"/>
            </a:endParaRPr>
          </a:p>
          <a:p>
            <a:pPr marL="0" indent="0">
              <a:buNone/>
            </a:pPr>
            <a:r>
              <a:rPr lang="es-MX" sz="2500" dirty="0" smtClean="0">
                <a:latin typeface="Arial" pitchFamily="34" charset="0"/>
                <a:cs typeface="Arial" pitchFamily="34" charset="0"/>
              </a:rPr>
              <a:t>Dureza </a:t>
            </a:r>
          </a:p>
          <a:p>
            <a:pPr marL="0" indent="0">
              <a:buNone/>
            </a:pPr>
            <a:endParaRPr lang="es-MX" sz="2500" dirty="0">
              <a:latin typeface="Arial" pitchFamily="34" charset="0"/>
              <a:cs typeface="Arial" pitchFamily="34" charset="0"/>
            </a:endParaRPr>
          </a:p>
          <a:p>
            <a:pPr marL="0" indent="0">
              <a:buNone/>
            </a:pPr>
            <a:r>
              <a:rPr lang="es-MX" sz="2500" dirty="0" smtClean="0">
                <a:latin typeface="Arial" pitchFamily="34" charset="0"/>
                <a:cs typeface="Arial" pitchFamily="34" charset="0"/>
              </a:rPr>
              <a:t>Maleabilidad </a:t>
            </a:r>
          </a:p>
          <a:p>
            <a:pPr marL="0" indent="0">
              <a:buNone/>
            </a:pPr>
            <a:endParaRPr lang="es-MX" sz="2500" dirty="0" smtClean="0">
              <a:latin typeface="Arial" pitchFamily="34" charset="0"/>
              <a:cs typeface="Arial" pitchFamily="34" charset="0"/>
            </a:endParaRPr>
          </a:p>
          <a:p>
            <a:pPr marL="0" indent="0">
              <a:buNone/>
            </a:pPr>
            <a:endParaRPr lang="es-MX" sz="2500" dirty="0">
              <a:latin typeface="Arial" pitchFamily="34" charset="0"/>
              <a:cs typeface="Arial" pitchFamily="34" charset="0"/>
            </a:endParaRPr>
          </a:p>
          <a:p>
            <a:pPr marL="0" indent="0">
              <a:buNone/>
            </a:pPr>
            <a:endParaRPr lang="es-MX" sz="2500" dirty="0" smtClean="0">
              <a:latin typeface="Arial" pitchFamily="34" charset="0"/>
              <a:cs typeface="Arial" pitchFamily="34" charset="0"/>
            </a:endParaRPr>
          </a:p>
        </p:txBody>
      </p:sp>
    </p:spTree>
    <p:extLst>
      <p:ext uri="{BB962C8B-B14F-4D97-AF65-F5344CB8AC3E}">
        <p14:creationId xmlns:p14="http://schemas.microsoft.com/office/powerpoint/2010/main" val="33764292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3 Rectángulo"/>
          <p:cNvSpPr/>
          <p:nvPr/>
        </p:nvSpPr>
        <p:spPr>
          <a:xfrm>
            <a:off x="251520" y="188640"/>
            <a:ext cx="8634915" cy="4401205"/>
          </a:xfrm>
          <a:prstGeom prst="rect">
            <a:avLst/>
          </a:prstGeom>
        </p:spPr>
        <p:txBody>
          <a:bodyPr wrap="square">
            <a:spAutoFit/>
          </a:bodyPr>
          <a:lstStyle/>
          <a:p>
            <a:pPr algn="just"/>
            <a:r>
              <a:rPr lang="es-MX" sz="4000" b="1" dirty="0" smtClean="0">
                <a:solidFill>
                  <a:prstClr val="black"/>
                </a:solidFill>
                <a:latin typeface="Arial" pitchFamily="34" charset="0"/>
                <a:ea typeface="+mj-ea"/>
                <a:cs typeface="Arial" pitchFamily="34" charset="0"/>
              </a:rPr>
              <a:t>Diagrama Esfuerzo- Deformación </a:t>
            </a:r>
          </a:p>
          <a:p>
            <a:pPr algn="just"/>
            <a:endParaRPr lang="es-MX" sz="4000" dirty="0" smtClean="0">
              <a:latin typeface="Arial" pitchFamily="34" charset="0"/>
              <a:cs typeface="Arial" pitchFamily="34" charset="0"/>
            </a:endParaRPr>
          </a:p>
          <a:p>
            <a:pPr algn="just"/>
            <a:endParaRPr lang="es-MX" sz="2500" dirty="0">
              <a:latin typeface="Arial" pitchFamily="34" charset="0"/>
              <a:cs typeface="Arial" pitchFamily="34" charset="0"/>
            </a:endParaRPr>
          </a:p>
          <a:p>
            <a:pPr algn="just"/>
            <a:r>
              <a:rPr lang="es-MX" sz="2500" dirty="0">
                <a:latin typeface="Arial" pitchFamily="34" charset="0"/>
                <a:cs typeface="Arial" pitchFamily="34" charset="0"/>
              </a:rPr>
              <a:t>Cuando se selecciona un material para construir un edificio o una máquina, es necesario conocer sus propiedades mecánicas, así como su capacidad para soportar esfuerzos. Las propiedades mecánicas de los materiales se determinan en diferentes pruebas de laboratorio entre las que podemos mencionar: la dureza, la maleabilidad, la ductilidad.</a:t>
            </a:r>
          </a:p>
        </p:txBody>
      </p:sp>
    </p:spTree>
    <p:extLst>
      <p:ext uri="{BB962C8B-B14F-4D97-AF65-F5344CB8AC3E}">
        <p14:creationId xmlns:p14="http://schemas.microsoft.com/office/powerpoint/2010/main" val="26030420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16632"/>
            <a:ext cx="8712968" cy="5328592"/>
          </a:xfrm>
        </p:spPr>
        <p:txBody>
          <a:bodyPr>
            <a:normAutofit/>
          </a:bodyPr>
          <a:lstStyle/>
          <a:p>
            <a:pPr marL="0" lvl="0" indent="0" algn="just">
              <a:spcBef>
                <a:spcPts val="0"/>
              </a:spcBef>
              <a:buNone/>
            </a:pPr>
            <a:r>
              <a:rPr lang="es-MX" sz="4000" b="1" dirty="0" smtClean="0">
                <a:solidFill>
                  <a:prstClr val="black"/>
                </a:solidFill>
                <a:latin typeface="Arial" pitchFamily="34" charset="0"/>
                <a:cs typeface="Arial" pitchFamily="34" charset="0"/>
              </a:rPr>
              <a:t>Diagrama </a:t>
            </a:r>
            <a:r>
              <a:rPr lang="es-MX" sz="4000" b="1" dirty="0">
                <a:solidFill>
                  <a:prstClr val="black"/>
                </a:solidFill>
                <a:latin typeface="Arial" pitchFamily="34" charset="0"/>
                <a:cs typeface="Arial" pitchFamily="34" charset="0"/>
              </a:rPr>
              <a:t>Esfuerzo- Deformación </a:t>
            </a:r>
          </a:p>
          <a:p>
            <a:pPr marL="0" indent="0" algn="just">
              <a:buNone/>
            </a:pPr>
            <a:endParaRPr lang="es-MX" sz="2500" dirty="0" smtClean="0">
              <a:latin typeface="Arial" pitchFamily="34" charset="0"/>
              <a:cs typeface="Arial" pitchFamily="34" charset="0"/>
            </a:endParaRPr>
          </a:p>
          <a:p>
            <a:pPr marL="0" indent="0" algn="just">
              <a:buNone/>
            </a:pPr>
            <a:endParaRPr lang="es-MX" sz="2500" dirty="0">
              <a:latin typeface="Arial" pitchFamily="34" charset="0"/>
              <a:cs typeface="Arial" pitchFamily="34" charset="0"/>
            </a:endParaRPr>
          </a:p>
          <a:p>
            <a:pPr marL="0" indent="0" algn="just">
              <a:buNone/>
            </a:pPr>
            <a:r>
              <a:rPr lang="es-MX" sz="2500" dirty="0">
                <a:latin typeface="Arial" pitchFamily="34" charset="0"/>
                <a:cs typeface="Arial" pitchFamily="34" charset="0"/>
              </a:rPr>
              <a:t>El diagrama que representa la relación entre esfuerzo y deformación en un material dado es una característica importante del material. Para obtener el diagrama esfuerzo - deformación de un material, se realiza usualmente una prueba de tensión a una probeta del material. </a:t>
            </a:r>
          </a:p>
        </p:txBody>
      </p:sp>
    </p:spTree>
    <p:extLst>
      <p:ext uri="{BB962C8B-B14F-4D97-AF65-F5344CB8AC3E}">
        <p14:creationId xmlns:p14="http://schemas.microsoft.com/office/powerpoint/2010/main" val="11473443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296770" y="14158"/>
            <a:ext cx="8856984" cy="1048993"/>
          </a:xfrm>
        </p:spPr>
        <p:txBody>
          <a:bodyPr>
            <a:normAutofit/>
          </a:bodyPr>
          <a:lstStyle/>
          <a:p>
            <a:pPr marL="0" indent="0" algn="l"/>
            <a:r>
              <a:rPr lang="es-MX" sz="4000" b="1" dirty="0" smtClean="0">
                <a:latin typeface="Arial" pitchFamily="34" charset="0"/>
                <a:cs typeface="Arial" pitchFamily="34" charset="0"/>
              </a:rPr>
              <a:t>Diagrama Esfuerzo- Deformación </a:t>
            </a:r>
            <a:endParaRPr lang="es-MX" sz="4000" b="1" dirty="0">
              <a:latin typeface="Arial" pitchFamily="34" charset="0"/>
              <a:cs typeface="Arial" pitchFamily="34" charset="0"/>
            </a:endParaRPr>
          </a:p>
        </p:txBody>
      </p:sp>
      <p:sp>
        <p:nvSpPr>
          <p:cNvPr id="3" name="2 Marcador de contenido"/>
          <p:cNvSpPr>
            <a:spLocks noGrp="1"/>
          </p:cNvSpPr>
          <p:nvPr>
            <p:ph idx="1"/>
          </p:nvPr>
        </p:nvSpPr>
        <p:spPr>
          <a:xfrm>
            <a:off x="107504" y="1417638"/>
            <a:ext cx="8856984" cy="4243611"/>
          </a:xfrm>
        </p:spPr>
        <p:txBody>
          <a:bodyPr>
            <a:normAutofit/>
          </a:bodyPr>
          <a:lstStyle/>
          <a:p>
            <a:pPr marL="0" indent="0" algn="just">
              <a:buNone/>
            </a:pPr>
            <a:r>
              <a:rPr lang="es-MX" sz="2400" b="1" dirty="0">
                <a:latin typeface="Arial" pitchFamily="34" charset="0"/>
                <a:cs typeface="Arial" pitchFamily="34" charset="0"/>
              </a:rPr>
              <a:t>. </a:t>
            </a:r>
            <a:r>
              <a:rPr lang="es-MX" sz="2400" dirty="0">
                <a:latin typeface="Arial" pitchFamily="34" charset="0"/>
                <a:cs typeface="Arial" pitchFamily="34" charset="0"/>
              </a:rPr>
              <a:t>El área de la sección transversal de la parte cilíndrica central de la probeta ha sido determinada exactamente y dos marcas se han inscrito en esa porción a una distancia Lo. La distancia Lo es conocida como la longitud </a:t>
            </a:r>
            <a:r>
              <a:rPr lang="es-MX" sz="2400" dirty="0" smtClean="0">
                <a:latin typeface="Arial" pitchFamily="34" charset="0"/>
                <a:cs typeface="Arial" pitchFamily="34" charset="0"/>
              </a:rPr>
              <a:t>base </a:t>
            </a:r>
            <a:r>
              <a:rPr lang="es-MX" sz="2400" dirty="0">
                <a:latin typeface="Arial" pitchFamily="34" charset="0"/>
                <a:cs typeface="Arial" pitchFamily="34" charset="0"/>
              </a:rPr>
              <a:t>de la probeta</a:t>
            </a:r>
            <a:r>
              <a:rPr lang="es-MX" sz="2400" dirty="0" smtClean="0">
                <a:latin typeface="Arial" pitchFamily="34" charset="0"/>
                <a:cs typeface="Arial" pitchFamily="34" charset="0"/>
              </a:rPr>
              <a:t>. </a:t>
            </a:r>
          </a:p>
          <a:p>
            <a:pPr marL="0" indent="0" algn="just">
              <a:buNone/>
            </a:pPr>
            <a:endParaRPr lang="es-MX" sz="2400" b="1" dirty="0">
              <a:latin typeface="Arial" pitchFamily="34" charset="0"/>
              <a:cs typeface="Arial" pitchFamily="34" charset="0"/>
            </a:endParaRPr>
          </a:p>
        </p:txBody>
      </p:sp>
      <p:pic>
        <p:nvPicPr>
          <p:cNvPr id="1026" name="Picture 2" descr="http://blog.espol.edu.ec/josmvala/files/2011/07/Dibujo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2796" y="3212976"/>
            <a:ext cx="5486400" cy="1666875"/>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5524293" y="4602852"/>
            <a:ext cx="1763240" cy="276999"/>
          </a:xfrm>
          <a:prstGeom prst="rect">
            <a:avLst/>
          </a:prstGeom>
        </p:spPr>
        <p:txBody>
          <a:bodyPr wrap="none">
            <a:spAutoFit/>
          </a:bodyPr>
          <a:lstStyle/>
          <a:p>
            <a:pPr algn="ctr"/>
            <a:r>
              <a:rPr lang="es-MX" sz="1200" dirty="0"/>
              <a:t>http://blog.espol.edu.ec/</a:t>
            </a:r>
          </a:p>
        </p:txBody>
      </p:sp>
    </p:spTree>
    <p:extLst>
      <p:ext uri="{BB962C8B-B14F-4D97-AF65-F5344CB8AC3E}">
        <p14:creationId xmlns:p14="http://schemas.microsoft.com/office/powerpoint/2010/main" val="3885411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296770" y="14158"/>
            <a:ext cx="8856984" cy="1048993"/>
          </a:xfrm>
        </p:spPr>
        <p:txBody>
          <a:bodyPr>
            <a:normAutofit/>
          </a:bodyPr>
          <a:lstStyle/>
          <a:p>
            <a:pPr marL="0" indent="0" algn="l"/>
            <a:r>
              <a:rPr lang="es-MX" sz="4000" b="1" dirty="0" smtClean="0">
                <a:latin typeface="Arial" pitchFamily="34" charset="0"/>
                <a:cs typeface="Arial" pitchFamily="34" charset="0"/>
              </a:rPr>
              <a:t>Diagrama Esfuerzo- Deformación </a:t>
            </a:r>
            <a:endParaRPr lang="es-MX" sz="4000" b="1" dirty="0">
              <a:latin typeface="Arial" pitchFamily="34" charset="0"/>
              <a:cs typeface="Arial" pitchFamily="34" charset="0"/>
            </a:endParaRPr>
          </a:p>
        </p:txBody>
      </p:sp>
      <p:pic>
        <p:nvPicPr>
          <p:cNvPr id="2054" name="Picture 6" descr="http://www.monografias.com/trabajos72/diagrama-esfuerzo-deformacion/image0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908721"/>
            <a:ext cx="6624736" cy="4464496"/>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1100641" y="5373217"/>
            <a:ext cx="1959191" cy="261610"/>
          </a:xfrm>
          <a:prstGeom prst="rect">
            <a:avLst/>
          </a:prstGeom>
        </p:spPr>
        <p:txBody>
          <a:bodyPr wrap="none">
            <a:spAutoFit/>
          </a:bodyPr>
          <a:lstStyle/>
          <a:p>
            <a:r>
              <a:rPr lang="es-MX" sz="1100" dirty="0"/>
              <a:t>http://www.monografias.com/</a:t>
            </a:r>
          </a:p>
        </p:txBody>
      </p:sp>
    </p:spTree>
    <p:extLst>
      <p:ext uri="{BB962C8B-B14F-4D97-AF65-F5344CB8AC3E}">
        <p14:creationId xmlns:p14="http://schemas.microsoft.com/office/powerpoint/2010/main" val="25290255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116632"/>
            <a:ext cx="8301608" cy="864096"/>
          </a:xfrm>
        </p:spPr>
        <p:txBody>
          <a:bodyPr>
            <a:normAutofit/>
          </a:bodyPr>
          <a:lstStyle/>
          <a:p>
            <a:pPr marL="0" indent="0" algn="just">
              <a:buNone/>
            </a:pPr>
            <a:r>
              <a:rPr lang="es-MX" sz="4000" b="1" dirty="0">
                <a:latin typeface="Arial" pitchFamily="34" charset="0"/>
                <a:cs typeface="Arial" pitchFamily="34" charset="0"/>
              </a:rPr>
              <a:t>Diagrama Esfuerzo- Deformación </a:t>
            </a:r>
            <a:r>
              <a:rPr lang="es-MX" sz="4000" dirty="0" smtClean="0">
                <a:latin typeface="Arial" pitchFamily="34" charset="0"/>
                <a:cs typeface="Arial" pitchFamily="34" charset="0"/>
              </a:rPr>
              <a:t> </a:t>
            </a:r>
          </a:p>
          <a:p>
            <a:pPr marL="0" indent="0" algn="just">
              <a:buNone/>
            </a:pPr>
            <a:endParaRPr lang="es-MX" sz="2700" dirty="0" smtClean="0">
              <a:latin typeface="Arial" pitchFamily="34" charset="0"/>
              <a:cs typeface="Arial" pitchFamily="34" charset="0"/>
            </a:endParaRPr>
          </a:p>
        </p:txBody>
      </p:sp>
      <p:sp>
        <p:nvSpPr>
          <p:cNvPr id="5" name="Text Box 4"/>
          <p:cNvSpPr txBox="1">
            <a:spLocks noChangeArrowheads="1"/>
          </p:cNvSpPr>
          <p:nvPr/>
        </p:nvSpPr>
        <p:spPr bwMode="auto">
          <a:xfrm>
            <a:off x="366676" y="1196752"/>
            <a:ext cx="8453796" cy="4009888"/>
          </a:xfrm>
          <a:prstGeom prst="rect">
            <a:avLst/>
          </a:prstGeom>
          <a:noFill/>
          <a:ln w="9525">
            <a:noFill/>
            <a:miter lim="800000"/>
            <a:headEnd/>
            <a:tailEnd/>
          </a:ln>
        </p:spPr>
        <p:txBody>
          <a:bodyPr wrap="square" lIns="115388" tIns="57694" rIns="115388" bIns="57694">
            <a:spAutoFit/>
          </a:bodyPr>
          <a:lstStyle/>
          <a:p>
            <a:pPr marL="514350" indent="-514350" defTabSz="1154113">
              <a:spcBef>
                <a:spcPct val="50000"/>
              </a:spcBef>
              <a:buFont typeface="Arial" charset="0"/>
              <a:buAutoNum type="arabicParenR"/>
            </a:pPr>
            <a:r>
              <a:rPr lang="es-CL" sz="2200" u="sng" dirty="0">
                <a:solidFill>
                  <a:srgbClr val="000066"/>
                </a:solidFill>
                <a:latin typeface="Arial" panose="020B0604020202020204" pitchFamily="34" charset="0"/>
                <a:ea typeface="Calibri" pitchFamily="34" charset="0"/>
                <a:cs typeface="Arial" panose="020B0604020202020204" pitchFamily="34" charset="0"/>
              </a:rPr>
              <a:t>Zona Elástica</a:t>
            </a:r>
            <a:r>
              <a:rPr lang="es-CL" sz="2200" dirty="0">
                <a:solidFill>
                  <a:srgbClr val="000066"/>
                </a:solidFill>
                <a:latin typeface="Arial" panose="020B0604020202020204" pitchFamily="34" charset="0"/>
                <a:ea typeface="Calibri" pitchFamily="34" charset="0"/>
                <a:cs typeface="Arial" panose="020B0604020202020204" pitchFamily="34" charset="0"/>
              </a:rPr>
              <a:t>: Es la parte donde al retirar la carga el material regresa a su forma y tamaño inicial</a:t>
            </a:r>
            <a:r>
              <a:rPr lang="es-ES" sz="2200" dirty="0">
                <a:solidFill>
                  <a:srgbClr val="000066"/>
                </a:solidFill>
                <a:latin typeface="Arial" panose="020B0604020202020204" pitchFamily="34" charset="0"/>
                <a:ea typeface="Calibri" pitchFamily="34" charset="0"/>
                <a:cs typeface="Arial" panose="020B0604020202020204" pitchFamily="34" charset="0"/>
              </a:rPr>
              <a:t>.</a:t>
            </a:r>
          </a:p>
          <a:p>
            <a:pPr marL="514350" indent="-514350" defTabSz="1154113">
              <a:spcBef>
                <a:spcPct val="50000"/>
              </a:spcBef>
              <a:buFont typeface="Arial" charset="0"/>
              <a:buAutoNum type="arabicParenR"/>
            </a:pPr>
            <a:r>
              <a:rPr lang="es-CL" sz="2200" u="sng" dirty="0">
                <a:solidFill>
                  <a:srgbClr val="000066"/>
                </a:solidFill>
                <a:latin typeface="Arial" panose="020B0604020202020204" pitchFamily="34" charset="0"/>
                <a:ea typeface="Calibri" pitchFamily="34" charset="0"/>
                <a:cs typeface="Arial" panose="020B0604020202020204" pitchFamily="34" charset="0"/>
              </a:rPr>
              <a:t>Zona de Fluencia</a:t>
            </a:r>
            <a:r>
              <a:rPr lang="es-CL" sz="2200" dirty="0">
                <a:solidFill>
                  <a:srgbClr val="000066"/>
                </a:solidFill>
                <a:latin typeface="Arial" panose="020B0604020202020204" pitchFamily="34" charset="0"/>
                <a:ea typeface="Calibri" pitchFamily="34" charset="0"/>
                <a:cs typeface="Arial" panose="020B0604020202020204" pitchFamily="34" charset="0"/>
              </a:rPr>
              <a:t>: Región en donde el material se comporta plásticamente; es decir, en la que continúa deformándose bajo una tensión “constante”.</a:t>
            </a:r>
          </a:p>
          <a:p>
            <a:pPr marL="514350" indent="-514350" defTabSz="1154113">
              <a:spcBef>
                <a:spcPct val="50000"/>
              </a:spcBef>
              <a:buFont typeface="Arial" charset="0"/>
              <a:buAutoNum type="arabicParenR"/>
            </a:pPr>
            <a:r>
              <a:rPr lang="es-CL" sz="2200" u="sng" dirty="0">
                <a:solidFill>
                  <a:srgbClr val="000066"/>
                </a:solidFill>
                <a:latin typeface="Arial" panose="020B0604020202020204" pitchFamily="34" charset="0"/>
                <a:ea typeface="Calibri" pitchFamily="34" charset="0"/>
                <a:cs typeface="Arial" panose="020B0604020202020204" pitchFamily="34" charset="0"/>
              </a:rPr>
              <a:t>Zona de Endurecimiento</a:t>
            </a:r>
            <a:r>
              <a:rPr lang="es-CL" sz="2200" dirty="0">
                <a:solidFill>
                  <a:srgbClr val="000066"/>
                </a:solidFill>
                <a:latin typeface="Arial" panose="020B0604020202020204" pitchFamily="34" charset="0"/>
                <a:ea typeface="Calibri" pitchFamily="34" charset="0"/>
                <a:cs typeface="Arial" panose="020B0604020202020204" pitchFamily="34" charset="0"/>
              </a:rPr>
              <a:t>: Zona en donde el material retoma tensión para seguir deformándose; va hasta el </a:t>
            </a:r>
            <a:r>
              <a:rPr lang="es-CL" sz="2200" u="sng" dirty="0">
                <a:solidFill>
                  <a:srgbClr val="000066"/>
                </a:solidFill>
                <a:latin typeface="Arial" panose="020B0604020202020204" pitchFamily="34" charset="0"/>
                <a:ea typeface="Calibri" pitchFamily="34" charset="0"/>
                <a:cs typeface="Arial" panose="020B0604020202020204" pitchFamily="34" charset="0"/>
              </a:rPr>
              <a:t>punto de tensión máxima.</a:t>
            </a:r>
          </a:p>
          <a:p>
            <a:pPr marL="514350" indent="-514350" defTabSz="1154113">
              <a:spcBef>
                <a:spcPct val="50000"/>
              </a:spcBef>
              <a:buFont typeface="Arial" charset="0"/>
              <a:buAutoNum type="arabicParenR"/>
            </a:pPr>
            <a:r>
              <a:rPr lang="es-CL" sz="2200" u="sng" dirty="0">
                <a:solidFill>
                  <a:srgbClr val="000066"/>
                </a:solidFill>
                <a:latin typeface="Arial" panose="020B0604020202020204" pitchFamily="34" charset="0"/>
                <a:ea typeface="Calibri" pitchFamily="34" charset="0"/>
                <a:cs typeface="Arial" panose="020B0604020202020204" pitchFamily="34" charset="0"/>
              </a:rPr>
              <a:t>Zona de Estricción</a:t>
            </a:r>
            <a:r>
              <a:rPr lang="es-CL" sz="2200" dirty="0">
                <a:solidFill>
                  <a:srgbClr val="000066"/>
                </a:solidFill>
                <a:latin typeface="Arial" panose="020B0604020202020204" pitchFamily="34" charset="0"/>
                <a:ea typeface="Calibri" pitchFamily="34" charset="0"/>
                <a:cs typeface="Arial" panose="020B0604020202020204" pitchFamily="34" charset="0"/>
              </a:rPr>
              <a:t>: En éste último tramo el material se va poniendo menos tenso hasta el momento de la fractura.</a:t>
            </a:r>
            <a:endParaRPr lang="es-ES" sz="2200" dirty="0">
              <a:solidFill>
                <a:srgbClr val="000066"/>
              </a:solidFill>
              <a:latin typeface="Arial" panose="020B0604020202020204" pitchFamily="34" charset="0"/>
              <a:ea typeface="Calibri" pitchFamily="34" charset="0"/>
              <a:cs typeface="Arial" panose="020B0604020202020204" pitchFamily="34" charset="0"/>
            </a:endParaRPr>
          </a:p>
        </p:txBody>
      </p:sp>
    </p:spTree>
    <p:extLst>
      <p:ext uri="{BB962C8B-B14F-4D97-AF65-F5344CB8AC3E}">
        <p14:creationId xmlns:p14="http://schemas.microsoft.com/office/powerpoint/2010/main" val="2921237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5719</TotalTime>
  <Words>718</Words>
  <Application>Microsoft Office PowerPoint</Application>
  <PresentationFormat>Presentación en pantalla (4:3)</PresentationFormat>
  <Paragraphs>64</Paragraphs>
  <Slides>14</Slides>
  <Notes>0</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14</vt:i4>
      </vt:variant>
    </vt:vector>
  </HeadingPairs>
  <TitlesOfParts>
    <vt:vector size="18" baseType="lpstr">
      <vt:lpstr>Arial</vt:lpstr>
      <vt:lpstr>Calibri</vt:lpstr>
      <vt:lpstr>Tema de Office</vt:lpstr>
      <vt:lpstr>1_Tema de Office</vt:lpstr>
      <vt:lpstr>Diagrama Esfuerzo Deformación  </vt:lpstr>
      <vt:lpstr>Diagrama Esfuerzo- Deformación  </vt:lpstr>
      <vt:lpstr>Diagrama Esfuerzo- Deformación  </vt:lpstr>
      <vt:lpstr>Presentación de PowerPoint</vt:lpstr>
      <vt:lpstr>Presentación de PowerPoint</vt:lpstr>
      <vt:lpstr>Presentación de PowerPoint</vt:lpstr>
      <vt:lpstr>Diagrama Esfuerzo- Deformación </vt:lpstr>
      <vt:lpstr>Diagrama Esfuerzo- Deformación </vt:lpstr>
      <vt:lpstr>Presentación de PowerPoint</vt:lpstr>
      <vt:lpstr>Presentación de PowerPoint</vt:lpstr>
      <vt:lpstr>Presentación de PowerPoint</vt:lpstr>
      <vt:lpstr>Presentación de PowerPoint</vt:lpstr>
      <vt:lpstr>Presentación de PowerPoint</vt:lpstr>
      <vt:lpstr>Referencias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Toshiba</cp:lastModifiedBy>
  <cp:revision>79</cp:revision>
  <dcterms:created xsi:type="dcterms:W3CDTF">2012-12-04T21:22:09Z</dcterms:created>
  <dcterms:modified xsi:type="dcterms:W3CDTF">2015-06-24T20:53:52Z</dcterms:modified>
</cp:coreProperties>
</file>