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68" r:id="rId16"/>
    <p:sldId id="272" r:id="rId17"/>
    <p:sldId id="273" r:id="rId18"/>
    <p:sldId id="274" r:id="rId19"/>
    <p:sldId id="275" r:id="rId20"/>
    <p:sldId id="276" r:id="rId21"/>
    <p:sldId id="277" r:id="rId22"/>
    <p:sldId id="278" r:id="rId23"/>
    <p:sldId id="279" r:id="rId24"/>
    <p:sldId id="280" r:id="rId25"/>
    <p:sldId id="281" r:id="rId26"/>
    <p:sldId id="257" r:id="rId27"/>
    <p:sldId id="282"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80" y="-8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s-MX"/>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1D108D4-FEBF-44E0-BC39-EE7F449F0BE1}"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103C23FE-3977-41A9-BAAF-14E14622752B}" type="datetimeFigureOut">
              <a:rPr lang="es-MX" smtClean="0"/>
              <a:pPr/>
              <a:t>30/10/14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C23FE-3977-41A9-BAAF-14E14622752B}" type="datetimeFigureOut">
              <a:rPr lang="es-MX" smtClean="0"/>
              <a:pPr/>
              <a:t>30/10/14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s-MX"/>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1D108D4-FEBF-44E0-BC39-EE7F449F0BE1}"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smtClean="0"/>
              <a:t>Click to edit Master text styles</a:t>
            </a:r>
          </a:p>
        </p:txBody>
      </p:sp>
      <p:sp>
        <p:nvSpPr>
          <p:cNvPr id="4" name="Date Placeholder 3"/>
          <p:cNvSpPr>
            <a:spLocks noGrp="1"/>
          </p:cNvSpPr>
          <p:nvPr>
            <p:ph type="dt" sz="half" idx="10"/>
          </p:nvPr>
        </p:nvSpPr>
        <p:spPr/>
        <p:txBody>
          <a:body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D108D4-FEBF-44E0-BC39-EE7F449F0BE1}"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103C23FE-3977-41A9-BAAF-14E14622752B}" type="datetimeFigureOut">
              <a:rPr lang="es-MX" smtClean="0"/>
              <a:pPr/>
              <a:t>30/10/14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D108D4-FEBF-44E0-BC39-EE7F449F0BE1}"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7" name="Date Placeholder 6"/>
          <p:cNvSpPr>
            <a:spLocks noGrp="1"/>
          </p:cNvSpPr>
          <p:nvPr>
            <p:ph type="dt" sz="half" idx="10"/>
          </p:nvPr>
        </p:nvSpPr>
        <p:spPr/>
        <p:txBody>
          <a:bodyPr/>
          <a:lstStyle/>
          <a:p>
            <a:fld id="{103C23FE-3977-41A9-BAAF-14E14622752B}" type="datetimeFigureOut">
              <a:rPr lang="es-MX" smtClean="0"/>
              <a:pPr/>
              <a:t>30/10/14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1D108D4-FEBF-44E0-BC39-EE7F449F0BE1}" type="slidenum">
              <a:rPr lang="es-MX" smtClean="0"/>
              <a:pPr/>
              <a:t>‹#›</a:t>
            </a:fld>
            <a:endParaRPr lang="es-MX"/>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103C23FE-3977-41A9-BAAF-14E14622752B}" type="datetimeFigureOut">
              <a:rPr lang="es-MX" smtClean="0"/>
              <a:pPr/>
              <a:t>30/10/14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D108D4-FEBF-44E0-BC39-EE7F449F0BE1}" type="slidenum">
              <a:rPr lang="es-MX" smtClean="0"/>
              <a:pPr/>
              <a:t>‹#›</a:t>
            </a:fld>
            <a:endParaRPr lang="es-MX"/>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03C23FE-3977-41A9-BAAF-14E14622752B}" type="datetimeFigureOut">
              <a:rPr lang="es-MX" smtClean="0"/>
              <a:pPr/>
              <a:t>30/10/14</a:t>
            </a:fld>
            <a:endParaRPr lang="es-MX"/>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s-MX"/>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1D108D4-FEBF-44E0-BC39-EE7F449F0BE1}"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090" y="-45722"/>
            <a:ext cx="9387617" cy="7075121"/>
          </a:xfrm>
          <a:prstGeom prst="rect">
            <a:avLst/>
          </a:prstGeom>
          <a:gradFill flip="none" rotWithShape="1">
            <a:gsLst>
              <a:gs pos="33000">
                <a:srgbClr val="F3E8BE"/>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inta_sol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44016"/>
            <a:ext cx="2736303" cy="6309320"/>
          </a:xfrm>
          <a:prstGeom prst="rect">
            <a:avLst/>
          </a:prstGeom>
        </p:spPr>
      </p:pic>
      <p:pic>
        <p:nvPicPr>
          <p:cNvPr id="12" name="Picture 11" descr="logo_uae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2808312" cy="3412491"/>
          </a:xfrm>
          <a:prstGeom prst="rect">
            <a:avLst/>
          </a:prstGeom>
        </p:spPr>
      </p:pic>
      <p:pic>
        <p:nvPicPr>
          <p:cNvPr id="13" name="Picture 12"/>
          <p:cNvPicPr>
            <a:picLocks noChangeAspect="1"/>
          </p:cNvPicPr>
          <p:nvPr/>
        </p:nvPicPr>
        <p:blipFill>
          <a:blip r:embed="rId4"/>
          <a:stretch>
            <a:fillRect/>
          </a:stretch>
        </p:blipFill>
        <p:spPr>
          <a:xfrm>
            <a:off x="827584" y="4005065"/>
            <a:ext cx="1976947" cy="805422"/>
          </a:xfrm>
          <a:prstGeom prst="rect">
            <a:avLst/>
          </a:prstGeom>
        </p:spPr>
      </p:pic>
      <p:sp>
        <p:nvSpPr>
          <p:cNvPr id="2" name="1 Título"/>
          <p:cNvSpPr>
            <a:spLocks noGrp="1"/>
          </p:cNvSpPr>
          <p:nvPr>
            <p:ph type="title"/>
          </p:nvPr>
        </p:nvSpPr>
        <p:spPr>
          <a:xfrm>
            <a:off x="3779912" y="1484784"/>
            <a:ext cx="5148064" cy="1008112"/>
          </a:xfrm>
        </p:spPr>
        <p:txBody>
          <a:bodyPr>
            <a:noAutofit/>
          </a:bodyPr>
          <a:lstStyle/>
          <a:p>
            <a:pPr algn="ctr"/>
            <a:r>
              <a:rPr lang="es-MX" sz="5400" b="0" dirty="0" smtClean="0">
                <a:solidFill>
                  <a:schemeClr val="tx1">
                    <a:lumMod val="50000"/>
                    <a:lumOff val="50000"/>
                  </a:schemeClr>
                </a:solidFill>
                <a:latin typeface="Cambria"/>
                <a:cs typeface="Cambria"/>
              </a:rPr>
              <a:t>Textos Funcionales</a:t>
            </a:r>
            <a:endParaRPr lang="es-MX" sz="5400" b="0" dirty="0">
              <a:solidFill>
                <a:schemeClr val="tx1">
                  <a:lumMod val="50000"/>
                  <a:lumOff val="50000"/>
                </a:schemeClr>
              </a:solidFill>
              <a:latin typeface="Cambria"/>
              <a:cs typeface="Cambria"/>
            </a:endParaRPr>
          </a:p>
        </p:txBody>
      </p:sp>
      <p:sp>
        <p:nvSpPr>
          <p:cNvPr id="7" name="TextBox 6"/>
          <p:cNvSpPr txBox="1"/>
          <p:nvPr/>
        </p:nvSpPr>
        <p:spPr>
          <a:xfrm>
            <a:off x="3923928" y="3789040"/>
            <a:ext cx="4968552" cy="1415772"/>
          </a:xfrm>
          <a:prstGeom prst="rect">
            <a:avLst/>
          </a:prstGeom>
          <a:noFill/>
        </p:spPr>
        <p:txBody>
          <a:bodyPr wrap="square" rtlCol="0">
            <a:spAutoFit/>
          </a:bodyPr>
          <a:lstStyle/>
          <a:p>
            <a:pPr algn="r"/>
            <a:r>
              <a:rPr lang="es-MX" dirty="0" smtClean="0">
                <a:solidFill>
                  <a:srgbClr val="7F7F7F"/>
                </a:solidFill>
                <a:latin typeface="Lucida Grande"/>
                <a:ea typeface="Lucida Grande"/>
                <a:cs typeface="Lucida Grande"/>
              </a:rPr>
              <a:t>Elaborado por: ETE. Andrea Pérez Torres</a:t>
            </a:r>
          </a:p>
          <a:p>
            <a:pPr algn="ctr"/>
            <a:endParaRPr lang="es-MX" dirty="0" smtClean="0">
              <a:solidFill>
                <a:srgbClr val="7F7F7F"/>
              </a:solidFill>
              <a:latin typeface="Lucida Grande"/>
              <a:ea typeface="Lucida Grande"/>
              <a:cs typeface="Lucida Grande"/>
            </a:endParaRPr>
          </a:p>
          <a:p>
            <a:pPr algn="r"/>
            <a:endParaRPr lang="es-MX" dirty="0" smtClean="0">
              <a:solidFill>
                <a:srgbClr val="7F7F7F"/>
              </a:solidFill>
              <a:latin typeface="Lucida Grande"/>
              <a:ea typeface="Lucida Grande"/>
              <a:cs typeface="Lucida Grande"/>
            </a:endParaRPr>
          </a:p>
          <a:p>
            <a:pPr algn="r"/>
            <a:endParaRPr lang="es-MX" dirty="0" smtClean="0">
              <a:solidFill>
                <a:srgbClr val="7F7F7F"/>
              </a:solidFill>
              <a:latin typeface="Lucida Grande"/>
              <a:ea typeface="Lucida Grande"/>
              <a:cs typeface="Lucida Grande"/>
            </a:endParaRPr>
          </a:p>
          <a:p>
            <a:pPr algn="r"/>
            <a:r>
              <a:rPr lang="es-MX" sz="1400" dirty="0" smtClean="0">
                <a:solidFill>
                  <a:srgbClr val="7F7F7F"/>
                </a:solidFill>
                <a:latin typeface="Lucida Grande"/>
                <a:ea typeface="Lucida Grande"/>
                <a:cs typeface="Lucida Grande"/>
              </a:rPr>
              <a:t>Marzo 2014</a:t>
            </a:r>
            <a:endParaRPr lang="es-MX" sz="1400" dirty="0">
              <a:solidFill>
                <a:srgbClr val="7F7F7F"/>
              </a:solidFill>
            </a:endParaRPr>
          </a:p>
        </p:txBody>
      </p:sp>
      <p:sp>
        <p:nvSpPr>
          <p:cNvPr id="8" name="TextBox 7"/>
          <p:cNvSpPr txBox="1"/>
          <p:nvPr/>
        </p:nvSpPr>
        <p:spPr>
          <a:xfrm>
            <a:off x="3779912" y="5733256"/>
            <a:ext cx="3672408" cy="307777"/>
          </a:xfrm>
          <a:prstGeom prst="rect">
            <a:avLst/>
          </a:prstGeom>
          <a:noFill/>
        </p:spPr>
        <p:txBody>
          <a:bodyPr wrap="square" rtlCol="0">
            <a:spAutoFit/>
          </a:bodyPr>
          <a:lstStyle/>
          <a:p>
            <a:pPr algn="ctr"/>
            <a:r>
              <a:rPr lang="en-US" sz="1400" dirty="0" smtClean="0">
                <a:solidFill>
                  <a:srgbClr val="800000"/>
                </a:solidFill>
                <a:latin typeface="Arial"/>
                <a:cs typeface="Arial"/>
              </a:rPr>
              <a:t>http://</a:t>
            </a:r>
            <a:r>
              <a:rPr lang="en-US" sz="1400" dirty="0" err="1" smtClean="0">
                <a:solidFill>
                  <a:srgbClr val="800000"/>
                </a:solidFill>
                <a:latin typeface="Arial"/>
                <a:cs typeface="Arial"/>
              </a:rPr>
              <a:t>www.uaeh.edu.mx</a:t>
            </a:r>
            <a:r>
              <a:rPr lang="en-US" sz="1400" dirty="0" smtClean="0">
                <a:solidFill>
                  <a:srgbClr val="800000"/>
                </a:solidFill>
                <a:latin typeface="Arial"/>
                <a:cs typeface="Arial"/>
              </a:rPr>
              <a:t>/virtual</a:t>
            </a:r>
            <a:endParaRPr lang="en-US" sz="1400" dirty="0">
              <a:solidFill>
                <a:srgbClr val="800000"/>
              </a:solidFill>
              <a:latin typeface="Arial"/>
              <a:cs typeface="Arial"/>
            </a:endParaRPr>
          </a:p>
        </p:txBody>
      </p:sp>
    </p:spTree>
    <p:extLst>
      <p:ext uri="{BB962C8B-B14F-4D97-AF65-F5344CB8AC3E}">
        <p14:creationId xmlns:p14="http://schemas.microsoft.com/office/powerpoint/2010/main" val="2093399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387396" y="3117660"/>
            <a:ext cx="6488982"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carta+formal&amp;tbm=isch&amp;facrc=_&amp;imgdii=_&amp;imgrc=scq7xMJzJx7uYM%253A%3BAJoKdCfoabRFsM%3Bhttp%253A%252F%252F1.bp.blogspot.com%252F-jOmfsqkrHQA%252FTy7F1XUH1mI%252FAAAAAAAAAGo%252Fa3AVMOKtUYM%252Fs1600%252Fcarta%25252Bal%25252Bdirector%25252B(juan).jpg%3Bhttp%253A%252F%252Fconletras.blogspot.com%252F2012%252F02%252Ftextos-argumentativos-y-expositivos-la.html%3B1163%3B1600</a:t>
            </a:r>
          </a:p>
        </p:txBody>
      </p:sp>
      <p:sp>
        <p:nvSpPr>
          <p:cNvPr id="7" name="Rectangle 6"/>
          <p:cNvSpPr/>
          <p:nvPr/>
        </p:nvSpPr>
        <p:spPr>
          <a:xfrm>
            <a:off x="179512" y="-99392"/>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71600" y="404664"/>
            <a:ext cx="6336704"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descr="http://1.bp.blogspot.com/-jOmfsqkrHQA/Ty7F1XUH1mI/AAAAAAAAAGo/a3AVMOKtUYM/s1600/carta%2Bal%2Bdirector%2B(ju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67" t="4435" r="11105" b="53907"/>
          <a:stretch/>
        </p:blipFill>
        <p:spPr bwMode="auto">
          <a:xfrm>
            <a:off x="1115616" y="692696"/>
            <a:ext cx="7152795"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rot="16200000">
            <a:off x="-2768460" y="2920588"/>
            <a:ext cx="6768752" cy="584776"/>
          </a:xfrm>
          <a:prstGeom prst="rect">
            <a:avLst/>
          </a:prstGeom>
          <a:noFill/>
        </p:spPr>
        <p:txBody>
          <a:bodyPr wrap="square" rtlCol="0">
            <a:spAutoFit/>
          </a:bodyPr>
          <a:lstStyle/>
          <a:p>
            <a:pPr algn="ctr"/>
            <a:r>
              <a:rPr lang="es-MX"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Carta Formal</a:t>
            </a:r>
            <a:endPar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268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827584" y="2060848"/>
            <a:ext cx="7560840" cy="4154983"/>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Los </a:t>
            </a:r>
            <a:r>
              <a:rPr lang="es-MX" sz="2400" dirty="0" smtClean="0">
                <a:solidFill>
                  <a:srgbClr val="2DA2BF"/>
                </a:solidFill>
                <a:latin typeface="Arial" panose="020B0604020202020204" pitchFamily="34" charset="0"/>
                <a:cs typeface="Arial" panose="020B0604020202020204" pitchFamily="34" charset="0"/>
              </a:rPr>
              <a:t>textos sociales </a:t>
            </a:r>
            <a:r>
              <a:rPr lang="es-MX" sz="2400" dirty="0" smtClean="0">
                <a:latin typeface="Arial" panose="020B0604020202020204" pitchFamily="34" charset="0"/>
                <a:cs typeface="Arial" panose="020B0604020202020204" pitchFamily="34" charset="0"/>
              </a:rPr>
              <a:t>y</a:t>
            </a:r>
            <a:r>
              <a:rPr lang="es-MX" sz="2400" dirty="0" smtClean="0">
                <a:solidFill>
                  <a:srgbClr val="FFC000"/>
                </a:solidFill>
                <a:latin typeface="Arial" panose="020B0604020202020204" pitchFamily="34" charset="0"/>
                <a:cs typeface="Arial" panose="020B0604020202020204" pitchFamily="34" charset="0"/>
              </a:rPr>
              <a:t> </a:t>
            </a:r>
            <a:r>
              <a:rPr lang="es-MX" sz="2400" dirty="0" smtClean="0">
                <a:solidFill>
                  <a:srgbClr val="2DA2BF"/>
                </a:solidFill>
                <a:latin typeface="Arial" panose="020B0604020202020204" pitchFamily="34" charset="0"/>
                <a:cs typeface="Arial" panose="020B0604020202020204" pitchFamily="34" charset="0"/>
              </a:rPr>
              <a:t>laborales</a:t>
            </a:r>
            <a:r>
              <a:rPr lang="es-MX" sz="2400" dirty="0" smtClean="0">
                <a:solidFill>
                  <a:srgbClr val="FFC000"/>
                </a:solidFill>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de carácter funcional dan cuenta de las muy variadas necesidades comunicativas de una empresa u organización (pública o privada). Como recibir y enviar productos, reclutar empleados, dar instrucciones formales y acordadas en la empresa, dar seguimiento a acuerdos, etcétera. </a:t>
            </a:r>
          </a:p>
          <a:p>
            <a:pPr algn="just"/>
            <a:endParaRPr lang="es-MX" sz="2400" dirty="0">
              <a:latin typeface="Arial" panose="020B0604020202020204" pitchFamily="34" charset="0"/>
              <a:cs typeface="Arial" panose="020B0604020202020204" pitchFamily="34" charset="0"/>
            </a:endParaRPr>
          </a:p>
          <a:p>
            <a:pPr algn="just"/>
            <a:r>
              <a:rPr lang="es-MX" sz="2400" dirty="0" smtClean="0">
                <a:latin typeface="Arial" panose="020B0604020202020204" pitchFamily="34" charset="0"/>
                <a:cs typeface="Arial" panose="020B0604020202020204" pitchFamily="34" charset="0"/>
              </a:rPr>
              <a:t>Estos textos son: carta petición, oficio, circular, solicitud de empleo, memorándum, solicitud de empleo, acta y carta poder.</a:t>
            </a:r>
          </a:p>
        </p:txBody>
      </p:sp>
      <p:sp>
        <p:nvSpPr>
          <p:cNvPr id="5" name="Rectangle 4"/>
          <p:cNvSpPr/>
          <p:nvPr/>
        </p:nvSpPr>
        <p:spPr>
          <a:xfrm>
            <a:off x="1475656" y="3200"/>
            <a:ext cx="6192688" cy="170080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99592" y="404664"/>
            <a:ext cx="7313613" cy="868362"/>
          </a:xfrm>
        </p:spPr>
        <p:txBody>
          <a:bodyPr>
            <a:noAutofit/>
          </a:bodyPr>
          <a:lstStyle/>
          <a:p>
            <a:r>
              <a:rPr lang="es-MX" sz="3200" dirty="0" smtClean="0">
                <a:solidFill>
                  <a:srgbClr val="FFFFFF"/>
                </a:solidFill>
                <a:latin typeface="Arial"/>
                <a:cs typeface="Arial"/>
              </a:rPr>
              <a:t>TEXTOS FUNCIONALES</a:t>
            </a:r>
            <a:br>
              <a:rPr lang="es-MX" sz="3200" dirty="0" smtClean="0">
                <a:solidFill>
                  <a:srgbClr val="FFFFFF"/>
                </a:solidFill>
                <a:latin typeface="Arial"/>
                <a:cs typeface="Arial"/>
              </a:rPr>
            </a:br>
            <a:r>
              <a:rPr lang="es-MX" sz="3200" dirty="0" smtClean="0">
                <a:solidFill>
                  <a:srgbClr val="FFFFFF"/>
                </a:solidFill>
                <a:latin typeface="Arial"/>
                <a:cs typeface="Arial"/>
              </a:rPr>
              <a:t>LABORALES Y SOCIALES</a:t>
            </a:r>
            <a:endParaRPr lang="es-MX" sz="3200" dirty="0">
              <a:solidFill>
                <a:srgbClr val="FFFFFF"/>
              </a:solidFill>
              <a:latin typeface="Arial"/>
              <a:cs typeface="Arial"/>
            </a:endParaRPr>
          </a:p>
        </p:txBody>
      </p:sp>
    </p:spTree>
    <p:extLst>
      <p:ext uri="{BB962C8B-B14F-4D97-AF65-F5344CB8AC3E}">
        <p14:creationId xmlns:p14="http://schemas.microsoft.com/office/powerpoint/2010/main" val="4028018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450324" y="3126740"/>
            <a:ext cx="6363126"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carta+poder&amp;tbm=isch&amp;facrc=_&amp;imgdii=_&amp;imgrc=dihz3_F3ExvmmM%253A%3BBG6rKVgL0akn5M%3Bhttp%253A%252F%252F2.bp.blogspot.com%252F-vN5QWtr9Bu0%252FTV2zpx1M-hI%252FAAAAAAAAABA%252FA_OvKNkj6OE%252Fs1600%252F1747_CARTA%25252520PODER.gif%3Bhttp%253A%252F%252Fjazmingmartinez.blogspot.com%252F%3B700%3B990</a:t>
            </a:r>
          </a:p>
        </p:txBody>
      </p:sp>
      <p:sp>
        <p:nvSpPr>
          <p:cNvPr id="8" name="Rectangle 7"/>
          <p:cNvSpPr/>
          <p:nvPr/>
        </p:nvSpPr>
        <p:spPr>
          <a:xfrm>
            <a:off x="1835696" y="288032"/>
            <a:ext cx="5112568" cy="396044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descr="http://2.bp.blogspot.com/-vN5QWtr9Bu0/TV2zpx1M-hI/AAAAAAAAABA/A_OvKNkj6OE/s1600/1747_CARTA%2520PODER.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45" t="11940" r="12306" b="13124"/>
          <a:stretch/>
        </p:blipFill>
        <p:spPr bwMode="auto">
          <a:xfrm>
            <a:off x="2195736" y="504056"/>
            <a:ext cx="4392488" cy="62030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9552" y="-72008"/>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rot="16200000">
            <a:off x="-2192396" y="2875964"/>
            <a:ext cx="6768752" cy="584776"/>
          </a:xfrm>
          <a:prstGeom prst="rect">
            <a:avLst/>
          </a:prstGeom>
          <a:noFill/>
        </p:spPr>
        <p:txBody>
          <a:bodyPr wrap="square" rtlCol="0">
            <a:spAutoFit/>
          </a:bodyPr>
          <a:lstStyle/>
          <a:p>
            <a:pPr algn="ctr"/>
            <a:r>
              <a:rPr lang="es-MX" sz="32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Carta Poder</a:t>
            </a:r>
            <a:endParaRPr lang="es-MX"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077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259632" y="2780928"/>
            <a:ext cx="6552728" cy="2308324"/>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La </a:t>
            </a:r>
            <a:r>
              <a:rPr lang="es-MX" sz="2400" b="1" dirty="0" smtClean="0">
                <a:solidFill>
                  <a:schemeClr val="accent1"/>
                </a:solidFill>
                <a:latin typeface="Arial" panose="020B0604020202020204" pitchFamily="34" charset="0"/>
                <a:cs typeface="Arial" panose="020B0604020202020204" pitchFamily="34" charset="0"/>
              </a:rPr>
              <a:t>carta petición </a:t>
            </a:r>
            <a:r>
              <a:rPr lang="es-MX" sz="2400" dirty="0" smtClean="0">
                <a:latin typeface="Arial" panose="020B0604020202020204" pitchFamily="34" charset="0"/>
                <a:cs typeface="Arial" panose="020B0604020202020204" pitchFamily="34" charset="0"/>
              </a:rPr>
              <a:t>es un texto de carácter formal, cuyo objetivo es solicitar algo a alguien. Se debe ser hábil y sobre todo respetuoso ya que el receptor puede malinterpretar y puede ser causa de un problema o molestia.</a:t>
            </a:r>
          </a:p>
        </p:txBody>
      </p:sp>
      <p:sp>
        <p:nvSpPr>
          <p:cNvPr id="5" name="Rectangle 4"/>
          <p:cNvSpPr/>
          <p:nvPr/>
        </p:nvSpPr>
        <p:spPr>
          <a:xfrm>
            <a:off x="1403648" y="0"/>
            <a:ext cx="6192688" cy="198884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99592" y="764704"/>
            <a:ext cx="7313613" cy="868362"/>
          </a:xfrm>
        </p:spPr>
        <p:txBody>
          <a:bodyPr>
            <a:noAutofit/>
          </a:bodyPr>
          <a:lstStyle/>
          <a:p>
            <a:r>
              <a:rPr lang="es-MX" sz="3200" dirty="0" smtClean="0">
                <a:solidFill>
                  <a:srgbClr val="FFFFFF"/>
                </a:solidFill>
                <a:latin typeface="Arial"/>
                <a:cs typeface="Arial"/>
              </a:rPr>
              <a:t>TEXTOS FUNCIONALES</a:t>
            </a:r>
            <a:br>
              <a:rPr lang="es-MX" sz="3200" dirty="0" smtClean="0">
                <a:solidFill>
                  <a:srgbClr val="FFFFFF"/>
                </a:solidFill>
                <a:latin typeface="Arial"/>
                <a:cs typeface="Arial"/>
              </a:rPr>
            </a:br>
            <a:r>
              <a:rPr lang="es-MX" sz="3200" dirty="0" smtClean="0">
                <a:solidFill>
                  <a:srgbClr val="FFFFFF"/>
                </a:solidFill>
                <a:latin typeface="Arial"/>
                <a:cs typeface="Arial"/>
              </a:rPr>
              <a:t>LABORALES Y SOCIALES</a:t>
            </a:r>
            <a:endParaRPr lang="es-MX" sz="3200" dirty="0">
              <a:solidFill>
                <a:srgbClr val="FFFFFF"/>
              </a:solidFill>
              <a:latin typeface="Arial"/>
              <a:cs typeface="Arial"/>
            </a:endParaRPr>
          </a:p>
        </p:txBody>
      </p:sp>
    </p:spTree>
    <p:extLst>
      <p:ext uri="{BB962C8B-B14F-4D97-AF65-F5344CB8AC3E}">
        <p14:creationId xmlns:p14="http://schemas.microsoft.com/office/powerpoint/2010/main" val="27109980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391527" y="3185537"/>
            <a:ext cx="6336704"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carta+peticion&amp;tbm=isch&amp;facrc=_&amp;imgdii=_&amp;imgrc=Bw3BFfXpG0kpuM%253A%3BFRW0Qdk7X9wmsM%3Bhttp%253A%252F%252F1.bp.blogspot.com%252F_Z7236RPdPLI%252FSb3cI0wKUGI%252FAAAAAAAAADA%252FPJSDo9Bd1Sk%252FS692%252Fcarta.jpg%3Bhttp%253A%252F%252Fcobablog03.blogspot.com%252F2009%252F03%252Fcarta-peticion_15.html%3B496%3B594</a:t>
            </a:r>
          </a:p>
        </p:txBody>
      </p:sp>
      <p:sp>
        <p:nvSpPr>
          <p:cNvPr id="7" name="Rectangle 6"/>
          <p:cNvSpPr/>
          <p:nvPr/>
        </p:nvSpPr>
        <p:spPr>
          <a:xfrm>
            <a:off x="467544" y="-13816"/>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187624" y="188640"/>
            <a:ext cx="6768752"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rot="16200000">
            <a:off x="-2480428" y="2632556"/>
            <a:ext cx="6768752" cy="584776"/>
          </a:xfrm>
          <a:prstGeom prst="rect">
            <a:avLst/>
          </a:prstGeom>
          <a:noFill/>
        </p:spPr>
        <p:txBody>
          <a:bodyPr wrap="square" rtlCol="0">
            <a:spAutoFit/>
          </a:bodyPr>
          <a:lstStyle/>
          <a:p>
            <a:pPr algn="ctr"/>
            <a:r>
              <a:rPr lang="es-MX" sz="32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Carta Petición</a:t>
            </a:r>
            <a:endParaRPr lang="es-MX"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6" name="Picture 2" descr="http://1.bp.blogspot.com/_Z7236RPdPLI/Sb3cI0wKUGI/AAAAAAAAADA/PJSDo9Bd1Sk/S692/car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32656"/>
            <a:ext cx="5112568" cy="612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690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331640" y="2924944"/>
            <a:ext cx="6434360" cy="2308324"/>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La </a:t>
            </a:r>
            <a:r>
              <a:rPr lang="es-MX" sz="2400" b="1" dirty="0" smtClean="0">
                <a:solidFill>
                  <a:schemeClr val="accent1"/>
                </a:solidFill>
                <a:latin typeface="Arial" panose="020B0604020202020204" pitchFamily="34" charset="0"/>
                <a:cs typeface="Arial" panose="020B0604020202020204" pitchFamily="34" charset="0"/>
              </a:rPr>
              <a:t>carta poder </a:t>
            </a:r>
            <a:r>
              <a:rPr lang="es-MX" sz="2400" dirty="0" smtClean="0">
                <a:latin typeface="Arial" panose="020B0604020202020204" pitchFamily="34" charset="0"/>
                <a:cs typeface="Arial" panose="020B0604020202020204" pitchFamily="34" charset="0"/>
              </a:rPr>
              <a:t>es un documento que permite delegar en alguna persona derechos o responsabilidades legales de un tercero en situaciones en las que no puede estar presente físicamente o en las que necesita contar con un representante.</a:t>
            </a:r>
          </a:p>
        </p:txBody>
      </p:sp>
      <p:sp>
        <p:nvSpPr>
          <p:cNvPr id="5" name="Rectangle 4"/>
          <p:cNvSpPr/>
          <p:nvPr/>
        </p:nvSpPr>
        <p:spPr>
          <a:xfrm>
            <a:off x="1475656" y="0"/>
            <a:ext cx="6192688" cy="198884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p:txBody>
          <a:bodyPr>
            <a:noAutofit/>
          </a:bodyPr>
          <a:lstStyle/>
          <a:p>
            <a:r>
              <a:rPr lang="es-MX" sz="2800" dirty="0" smtClean="0">
                <a:solidFill>
                  <a:srgbClr val="FFFFFF"/>
                </a:solidFill>
                <a:latin typeface="Arial"/>
                <a:cs typeface="Arial"/>
              </a:rPr>
              <a:t>TEXTOS FUNCIONALES</a:t>
            </a:r>
            <a:br>
              <a:rPr lang="es-MX" sz="2800" dirty="0" smtClean="0">
                <a:solidFill>
                  <a:srgbClr val="FFFFFF"/>
                </a:solidFill>
                <a:latin typeface="Arial"/>
                <a:cs typeface="Arial"/>
              </a:rPr>
            </a:br>
            <a:r>
              <a:rPr lang="es-MX" sz="2800" dirty="0" smtClean="0">
                <a:solidFill>
                  <a:srgbClr val="FFFFFF"/>
                </a:solidFill>
                <a:latin typeface="Arial"/>
                <a:cs typeface="Arial"/>
              </a:rPr>
              <a:t>LABORALES Y SOCIALES</a:t>
            </a:r>
            <a:endParaRPr lang="es-MX" sz="2800" dirty="0">
              <a:solidFill>
                <a:srgbClr val="FFFFFF"/>
              </a:solidFill>
              <a:latin typeface="Arial"/>
              <a:cs typeface="Arial"/>
            </a:endParaRPr>
          </a:p>
        </p:txBody>
      </p:sp>
    </p:spTree>
    <p:extLst>
      <p:ext uri="{BB962C8B-B14F-4D97-AF65-F5344CB8AC3E}">
        <p14:creationId xmlns:p14="http://schemas.microsoft.com/office/powerpoint/2010/main" val="39521775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043608" y="2492896"/>
            <a:ext cx="7128792" cy="3046988"/>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El </a:t>
            </a:r>
            <a:r>
              <a:rPr lang="es-MX" sz="2400" dirty="0" smtClean="0">
                <a:solidFill>
                  <a:schemeClr val="accent1"/>
                </a:solidFill>
                <a:latin typeface="Arial" panose="020B0604020202020204" pitchFamily="34" charset="0"/>
                <a:cs typeface="Arial" panose="020B0604020202020204" pitchFamily="34" charset="0"/>
              </a:rPr>
              <a:t>oficio</a:t>
            </a:r>
            <a:r>
              <a:rPr lang="es-MX" sz="2400" dirty="0" smtClean="0">
                <a:solidFill>
                  <a:srgbClr val="00B0F0"/>
                </a:solidFill>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es una notificación que da cuenta de las disposiciones, juntas, acuerdos y avisos que guardan un carácter más oficial dentro de una institución, es decir, se muestra con un carácter más imperativo que una carta petición. Este texto requiere ciertas indicaciones indispensables para generar ese carácter más formal: membrete, sello, firma y número de oficio.</a:t>
            </a:r>
          </a:p>
        </p:txBody>
      </p:sp>
      <p:sp>
        <p:nvSpPr>
          <p:cNvPr id="5" name="Rectangle 4"/>
          <p:cNvSpPr/>
          <p:nvPr/>
        </p:nvSpPr>
        <p:spPr>
          <a:xfrm>
            <a:off x="1403648" y="0"/>
            <a:ext cx="6192688" cy="184482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p:txBody>
          <a:bodyPr>
            <a:noAutofit/>
          </a:bodyPr>
          <a:lstStyle/>
          <a:p>
            <a:r>
              <a:rPr lang="es-MX" sz="2800" dirty="0" smtClean="0">
                <a:solidFill>
                  <a:schemeClr val="bg1"/>
                </a:solidFill>
                <a:latin typeface="Arial"/>
                <a:cs typeface="Arial"/>
              </a:rPr>
              <a:t>TEXTOS FUNCIONALES</a:t>
            </a:r>
            <a:br>
              <a:rPr lang="es-MX" sz="2800" dirty="0" smtClean="0">
                <a:solidFill>
                  <a:schemeClr val="bg1"/>
                </a:solidFill>
                <a:latin typeface="Arial"/>
                <a:cs typeface="Arial"/>
              </a:rPr>
            </a:br>
            <a:r>
              <a:rPr lang="es-MX" sz="2800" dirty="0" smtClean="0">
                <a:solidFill>
                  <a:schemeClr val="bg1"/>
                </a:solidFill>
                <a:latin typeface="Arial"/>
                <a:cs typeface="Arial"/>
              </a:rPr>
              <a:t>LABORALES Y SOCIALES</a:t>
            </a:r>
            <a:endParaRPr lang="es-MX" sz="2800" dirty="0">
              <a:solidFill>
                <a:schemeClr val="bg1"/>
              </a:solidFill>
              <a:latin typeface="Arial"/>
              <a:cs typeface="Arial"/>
            </a:endParaRPr>
          </a:p>
        </p:txBody>
      </p:sp>
    </p:spTree>
    <p:extLst>
      <p:ext uri="{BB962C8B-B14F-4D97-AF65-F5344CB8AC3E}">
        <p14:creationId xmlns:p14="http://schemas.microsoft.com/office/powerpoint/2010/main" val="8494616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589803" y="3131277"/>
            <a:ext cx="6084168"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oficio&amp;tbm=isch&amp;facrc=_&amp;imgdii=_&amp;imgrc=Mn0QXiBXB0kEPM%253A%3B0dGoVZXtl-F6iM%3Bhttp%253A%252F%252Fwww.aduanas.sat.gob.mx%252Faduana_mexico%252F2011%252Fimagenes%252Foficio_apocrifo3.jpg%3Bhttp%253A%252F%252Fwww.aduanas.sat.gob.mx%252Faduana_mexico%252F2008%252Fsala_prensa%252F158_20378.html%3B888%3B1000</a:t>
            </a:r>
          </a:p>
        </p:txBody>
      </p:sp>
      <p:sp>
        <p:nvSpPr>
          <p:cNvPr id="7" name="Rectangle 6"/>
          <p:cNvSpPr/>
          <p:nvPr/>
        </p:nvSpPr>
        <p:spPr>
          <a:xfrm>
            <a:off x="467544" y="-13816"/>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763688" y="116632"/>
            <a:ext cx="5616624"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rot="16200000">
            <a:off x="-2336412" y="3091988"/>
            <a:ext cx="6768752" cy="584776"/>
          </a:xfrm>
          <a:prstGeom prst="rect">
            <a:avLst/>
          </a:prstGeom>
          <a:noFill/>
        </p:spPr>
        <p:txBody>
          <a:bodyPr wrap="square" rtlCol="0">
            <a:spAutoFit/>
          </a:bodyPr>
          <a:lstStyle/>
          <a:p>
            <a:pPr algn="ctr"/>
            <a:r>
              <a:rPr lang="es-MX"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Oficio</a:t>
            </a:r>
            <a:endPar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170" name="Picture 2" descr="http://www.aduanas.sat.gob.mx/aduana_mexico/2011/imagenes/oficio_apocrif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32656"/>
            <a:ext cx="4608512" cy="624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66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899592" y="2492896"/>
            <a:ext cx="7344816" cy="3046988"/>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La </a:t>
            </a:r>
            <a:r>
              <a:rPr lang="es-MX" sz="2400" b="1" dirty="0" smtClean="0">
                <a:solidFill>
                  <a:schemeClr val="accent1"/>
                </a:solidFill>
                <a:latin typeface="Arial" panose="020B0604020202020204" pitchFamily="34" charset="0"/>
                <a:cs typeface="Arial" panose="020B0604020202020204" pitchFamily="34" charset="0"/>
              </a:rPr>
              <a:t>Circular </a:t>
            </a:r>
            <a:r>
              <a:rPr lang="es-MX" sz="2400" dirty="0" smtClean="0">
                <a:latin typeface="Arial" panose="020B0604020202020204" pitchFamily="34" charset="0"/>
                <a:cs typeface="Arial" panose="020B0604020202020204" pitchFamily="34" charset="0"/>
              </a:rPr>
              <a:t>está diseñada para informar a un gran número de personas sobre acuerdos, reuniones y actividades organizadas por sus jefes inmediatos. Es formal aunque no tanto como un oficio. Se caracteriza por ser breve y facilitar el flujo de información al interior de una empresa, regularmente se lleva un control de las circulares por medio de numeración. </a:t>
            </a:r>
          </a:p>
        </p:txBody>
      </p:sp>
      <p:sp>
        <p:nvSpPr>
          <p:cNvPr id="5" name="Rectangle 4"/>
          <p:cNvSpPr/>
          <p:nvPr/>
        </p:nvSpPr>
        <p:spPr>
          <a:xfrm>
            <a:off x="1475656" y="-25772"/>
            <a:ext cx="6192688" cy="184482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99592" y="476672"/>
            <a:ext cx="7313613" cy="868362"/>
          </a:xfrm>
        </p:spPr>
        <p:txBody>
          <a:bodyPr>
            <a:noAutofit/>
          </a:bodyPr>
          <a:lstStyle/>
          <a:p>
            <a:r>
              <a:rPr lang="es-MX" sz="3200" dirty="0" smtClean="0">
                <a:solidFill>
                  <a:srgbClr val="FFFFFF"/>
                </a:solidFill>
                <a:latin typeface="Arial"/>
                <a:cs typeface="Arial"/>
              </a:rPr>
              <a:t>TEXTOS FUNCIONALES</a:t>
            </a:r>
            <a:br>
              <a:rPr lang="es-MX" sz="3200" dirty="0" smtClean="0">
                <a:solidFill>
                  <a:srgbClr val="FFFFFF"/>
                </a:solidFill>
                <a:latin typeface="Arial"/>
                <a:cs typeface="Arial"/>
              </a:rPr>
            </a:br>
            <a:r>
              <a:rPr lang="es-MX" sz="3200" dirty="0" smtClean="0">
                <a:solidFill>
                  <a:srgbClr val="FFFFFF"/>
                </a:solidFill>
                <a:latin typeface="Arial"/>
                <a:cs typeface="Arial"/>
              </a:rPr>
              <a:t>LABORALES Y SOCIALES</a:t>
            </a:r>
            <a:endParaRPr lang="es-MX" sz="3200" dirty="0">
              <a:solidFill>
                <a:srgbClr val="FFFFFF"/>
              </a:solidFill>
              <a:latin typeface="Arial"/>
              <a:cs typeface="Arial"/>
            </a:endParaRPr>
          </a:p>
        </p:txBody>
      </p:sp>
    </p:spTree>
    <p:extLst>
      <p:ext uri="{BB962C8B-B14F-4D97-AF65-F5344CB8AC3E}">
        <p14:creationId xmlns:p14="http://schemas.microsoft.com/office/powerpoint/2010/main" val="21136911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rot="5400000">
            <a:off x="5589803" y="3131277"/>
            <a:ext cx="5940152"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circular&amp;tbm=isch&amp;facrc=_&amp;imgdii=_&amp;imgrc=KcYky-5FCDTqfM%253A%3BmQ_9CgvVa5cFRM%3Bhttp%253A%252F%252Ftransparencia.congresomich.gob.mx%252Fmedia%252Fdocumentos%252Ftrabajo_legislativo%252Fcircular_001.jpg%3Bhttp%253A%252F%252Ftransparencia.congresomich.gob.mx%252Fes%252Fdocumentos%252Flxxii%252Fcirculares%252F%3B2550%3B3300</a:t>
            </a:r>
          </a:p>
        </p:txBody>
      </p:sp>
      <p:sp>
        <p:nvSpPr>
          <p:cNvPr id="6" name="Rectangle 5"/>
          <p:cNvSpPr/>
          <p:nvPr/>
        </p:nvSpPr>
        <p:spPr>
          <a:xfrm>
            <a:off x="467544" y="-13816"/>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91680" y="1124744"/>
            <a:ext cx="5616624"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95" name="Picture 3" descr="C:\Users\Laura Cardenas\Desktop\circular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88640"/>
            <a:ext cx="4951600" cy="640871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rot="16200000">
            <a:off x="-2264404" y="2776572"/>
            <a:ext cx="6768752" cy="584776"/>
          </a:xfrm>
          <a:prstGeom prst="rect">
            <a:avLst/>
          </a:prstGeom>
          <a:noFill/>
        </p:spPr>
        <p:txBody>
          <a:bodyPr wrap="square" rtlCol="0">
            <a:spAutoFit/>
          </a:bodyPr>
          <a:lstStyle/>
          <a:p>
            <a:pPr algn="ctr"/>
            <a:r>
              <a:rPr lang="es-MX"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Circular</a:t>
            </a:r>
            <a:endPar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3996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14400" y="1735138"/>
            <a:ext cx="7313613" cy="4718198"/>
          </a:xfrm>
        </p:spPr>
        <p:txBody>
          <a:bodyPr>
            <a:normAutofit fontScale="92500" lnSpcReduction="20000"/>
          </a:bodyPr>
          <a:lstStyle/>
          <a:p>
            <a:pPr algn="just"/>
            <a:r>
              <a:rPr lang="es-MX" sz="1700" dirty="0" smtClean="0">
                <a:latin typeface="Arial" panose="020B0604020202020204" pitchFamily="34" charset="0"/>
                <a:cs typeface="Arial" panose="020B0604020202020204" pitchFamily="34" charset="0"/>
              </a:rPr>
              <a:t>Los textos funcionales, como los personales y expositivos, abarcan espacios o situaciones que impactan sobre la forma como debemos actuar y decir. </a:t>
            </a:r>
          </a:p>
          <a:p>
            <a:pPr algn="just"/>
            <a:endParaRPr lang="es-MX" sz="1700" dirty="0">
              <a:latin typeface="Arial" panose="020B0604020202020204" pitchFamily="34" charset="0"/>
              <a:cs typeface="Arial" panose="020B0604020202020204" pitchFamily="34" charset="0"/>
            </a:endParaRPr>
          </a:p>
          <a:p>
            <a:pPr algn="just"/>
            <a:r>
              <a:rPr lang="es-MX" sz="1700" dirty="0" smtClean="0">
                <a:latin typeface="Arial" panose="020B0604020202020204" pitchFamily="34" charset="0"/>
                <a:cs typeface="Arial" panose="020B0604020202020204" pitchFamily="34" charset="0"/>
              </a:rPr>
              <a:t>Deben ser </a:t>
            </a:r>
            <a:r>
              <a:rPr lang="es-MX" sz="1700" dirty="0" smtClean="0">
                <a:solidFill>
                  <a:srgbClr val="FF0000"/>
                </a:solidFill>
                <a:latin typeface="Arial" panose="020B0604020202020204" pitchFamily="34" charset="0"/>
                <a:cs typeface="Arial" panose="020B0604020202020204" pitchFamily="34" charset="0"/>
              </a:rPr>
              <a:t>breves</a:t>
            </a:r>
            <a:r>
              <a:rPr lang="es-MX" sz="1700" dirty="0" smtClean="0">
                <a:latin typeface="Arial" panose="020B0604020202020204" pitchFamily="34" charset="0"/>
                <a:cs typeface="Arial" panose="020B0604020202020204" pitchFamily="34" charset="0"/>
              </a:rPr>
              <a:t>, porque sólo contienen puntos esenciales del tema para que el receptor (a quien van dirigidos) pueda entender la situación (o contexto) y actuar en consecuencia.</a:t>
            </a:r>
          </a:p>
          <a:p>
            <a:pPr algn="just"/>
            <a:endParaRPr lang="es-MX" sz="1700" dirty="0">
              <a:latin typeface="Arial" panose="020B0604020202020204" pitchFamily="34" charset="0"/>
              <a:cs typeface="Arial" panose="020B0604020202020204" pitchFamily="34" charset="0"/>
            </a:endParaRPr>
          </a:p>
          <a:p>
            <a:pPr algn="just"/>
            <a:r>
              <a:rPr lang="es-MX" sz="1700" dirty="0" smtClean="0">
                <a:latin typeface="Arial" panose="020B0604020202020204" pitchFamily="34" charset="0"/>
                <a:cs typeface="Arial" panose="020B0604020202020204" pitchFamily="34" charset="0"/>
              </a:rPr>
              <a:t>Tienen que ser </a:t>
            </a:r>
            <a:r>
              <a:rPr lang="es-MX" sz="1700" dirty="0" smtClean="0">
                <a:solidFill>
                  <a:srgbClr val="FF0000"/>
                </a:solidFill>
                <a:latin typeface="Arial" panose="020B0604020202020204" pitchFamily="34" charset="0"/>
                <a:cs typeface="Arial" panose="020B0604020202020204" pitchFamily="34" charset="0"/>
              </a:rPr>
              <a:t>claros</a:t>
            </a:r>
            <a:r>
              <a:rPr lang="es-MX" sz="1700" dirty="0" smtClean="0">
                <a:latin typeface="Arial" panose="020B0604020202020204" pitchFamily="34" charset="0"/>
                <a:cs typeface="Arial" panose="020B0604020202020204" pitchFamily="34" charset="0"/>
              </a:rPr>
              <a:t> en lo que exponen o solicitan. Para lograrlo deben basarse en oraciones simples que contengan sujeto </a:t>
            </a:r>
            <a:r>
              <a:rPr lang="en-US" sz="1700" dirty="0" smtClean="0">
                <a:latin typeface="Arial" panose="020B0604020202020204" pitchFamily="34" charset="0"/>
                <a:cs typeface="Arial" panose="020B0604020202020204" pitchFamily="34" charset="0"/>
              </a:rPr>
              <a:t>+ </a:t>
            </a:r>
            <a:r>
              <a:rPr lang="en-US" sz="1700" dirty="0" err="1" smtClean="0">
                <a:latin typeface="Arial" panose="020B0604020202020204" pitchFamily="34" charset="0"/>
                <a:cs typeface="Arial" panose="020B0604020202020204" pitchFamily="34" charset="0"/>
              </a:rPr>
              <a:t>verbo</a:t>
            </a:r>
            <a:r>
              <a:rPr lang="en-US" sz="1700" dirty="0" smtClean="0">
                <a:latin typeface="Arial" panose="020B0604020202020204" pitchFamily="34" charset="0"/>
                <a:cs typeface="Arial" panose="020B0604020202020204" pitchFamily="34" charset="0"/>
              </a:rPr>
              <a:t> + </a:t>
            </a:r>
            <a:r>
              <a:rPr lang="en-US" sz="1700" dirty="0" err="1" smtClean="0">
                <a:latin typeface="Arial" panose="020B0604020202020204" pitchFamily="34" charset="0"/>
                <a:cs typeface="Arial" panose="020B0604020202020204" pitchFamily="34" charset="0"/>
              </a:rPr>
              <a:t>complemento</a:t>
            </a:r>
            <a:r>
              <a:rPr lang="es-MX" sz="1700" dirty="0" smtClean="0">
                <a:latin typeface="Arial" panose="020B0604020202020204" pitchFamily="34" charset="0"/>
                <a:cs typeface="Arial" panose="020B0604020202020204" pitchFamily="34" charset="0"/>
              </a:rPr>
              <a:t>.</a:t>
            </a:r>
          </a:p>
          <a:p>
            <a:pPr algn="just"/>
            <a:endParaRPr lang="es-MX" sz="1700" dirty="0" smtClean="0">
              <a:latin typeface="Arial" panose="020B0604020202020204" pitchFamily="34" charset="0"/>
              <a:cs typeface="Arial" panose="020B0604020202020204" pitchFamily="34" charset="0"/>
            </a:endParaRPr>
          </a:p>
          <a:p>
            <a:pPr algn="just"/>
            <a:r>
              <a:rPr lang="es-MX" sz="1700" dirty="0" smtClean="0">
                <a:latin typeface="Arial" panose="020B0604020202020204" pitchFamily="34" charset="0"/>
                <a:cs typeface="Arial" panose="020B0604020202020204" pitchFamily="34" charset="0"/>
              </a:rPr>
              <a:t>A su vez, deben tener </a:t>
            </a:r>
            <a:r>
              <a:rPr lang="es-MX" sz="1700" dirty="0" smtClean="0">
                <a:solidFill>
                  <a:srgbClr val="FF0000"/>
                </a:solidFill>
                <a:latin typeface="Arial" panose="020B0604020202020204" pitchFamily="34" charset="0"/>
                <a:cs typeface="Arial" panose="020B0604020202020204" pitchFamily="34" charset="0"/>
              </a:rPr>
              <a:t>sencillez</a:t>
            </a:r>
            <a:r>
              <a:rPr lang="es-MX" sz="1700" dirty="0" smtClean="0">
                <a:latin typeface="Arial" panose="020B0604020202020204" pitchFamily="34" charset="0"/>
                <a:cs typeface="Arial" panose="020B0604020202020204" pitchFamily="34" charset="0"/>
              </a:rPr>
              <a:t>, como dice el dicho: “mientras menos, más”. Como son textos de carácter formal por lo general, deben ser sencilla su redacción, no rebuscada o enredosa</a:t>
            </a:r>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
        <p:nvSpPr>
          <p:cNvPr id="4" name="Rectangle 3"/>
          <p:cNvSpPr/>
          <p:nvPr/>
        </p:nvSpPr>
        <p:spPr>
          <a:xfrm>
            <a:off x="1619672" y="-1612"/>
            <a:ext cx="6048672" cy="1412776"/>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99592" y="332656"/>
            <a:ext cx="7313613" cy="868362"/>
          </a:xfrm>
        </p:spPr>
        <p:txBody>
          <a:bodyPr>
            <a:normAutofit/>
          </a:bodyPr>
          <a:lstStyle/>
          <a:p>
            <a:r>
              <a:rPr lang="es-MX" sz="3600" dirty="0" smtClean="0">
                <a:solidFill>
                  <a:schemeClr val="bg1"/>
                </a:solidFill>
                <a:latin typeface="Arial"/>
                <a:cs typeface="Arial"/>
              </a:rPr>
              <a:t>CARACTERÍSTICAS</a:t>
            </a:r>
            <a:endParaRPr lang="es-MX" sz="3600" dirty="0">
              <a:solidFill>
                <a:schemeClr val="bg1"/>
              </a:solidFill>
              <a:latin typeface="Arial"/>
              <a:cs typeface="Arial"/>
            </a:endParaRPr>
          </a:p>
        </p:txBody>
      </p:sp>
    </p:spTree>
    <p:extLst>
      <p:ext uri="{BB962C8B-B14F-4D97-AF65-F5344CB8AC3E}">
        <p14:creationId xmlns:p14="http://schemas.microsoft.com/office/powerpoint/2010/main" val="2932057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259632" y="3068960"/>
            <a:ext cx="6768752" cy="1938992"/>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La </a:t>
            </a:r>
            <a:r>
              <a:rPr lang="es-MX" sz="2400" b="1" dirty="0" smtClean="0">
                <a:solidFill>
                  <a:srgbClr val="0070C0"/>
                </a:solidFill>
                <a:latin typeface="Arial" panose="020B0604020202020204" pitchFamily="34" charset="0"/>
                <a:cs typeface="Arial" panose="020B0604020202020204" pitchFamily="34" charset="0"/>
              </a:rPr>
              <a:t>solicitud de empleo </a:t>
            </a:r>
            <a:r>
              <a:rPr lang="es-MX" sz="2400" dirty="0" smtClean="0">
                <a:latin typeface="Arial" panose="020B0604020202020204" pitchFamily="34" charset="0"/>
                <a:cs typeface="Arial" panose="020B0604020202020204" pitchFamily="34" charset="0"/>
              </a:rPr>
              <a:t>es un formulario que contiene los datos más usuales que son necesarios para obtener empleo en una empresa. El uso de este formato está tan extendido que incluso se vende en papelerías.</a:t>
            </a:r>
          </a:p>
        </p:txBody>
      </p:sp>
      <p:sp>
        <p:nvSpPr>
          <p:cNvPr id="5" name="Rectangle 4"/>
          <p:cNvSpPr/>
          <p:nvPr/>
        </p:nvSpPr>
        <p:spPr>
          <a:xfrm>
            <a:off x="1475656" y="0"/>
            <a:ext cx="6192688" cy="184482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971600" y="476672"/>
            <a:ext cx="7313613" cy="868362"/>
          </a:xfrm>
        </p:spPr>
        <p:txBody>
          <a:bodyPr>
            <a:noAutofit/>
          </a:bodyPr>
          <a:lstStyle/>
          <a:p>
            <a:r>
              <a:rPr lang="es-MX" sz="2800" dirty="0" smtClean="0">
                <a:solidFill>
                  <a:srgbClr val="FFFFFF"/>
                </a:solidFill>
                <a:latin typeface="Arial"/>
                <a:cs typeface="Arial"/>
              </a:rPr>
              <a:t>TEXTOS FUNCIONALES</a:t>
            </a:r>
            <a:br>
              <a:rPr lang="es-MX" sz="2800" dirty="0" smtClean="0">
                <a:solidFill>
                  <a:srgbClr val="FFFFFF"/>
                </a:solidFill>
                <a:latin typeface="Arial"/>
                <a:cs typeface="Arial"/>
              </a:rPr>
            </a:br>
            <a:r>
              <a:rPr lang="es-MX" sz="2800" dirty="0" smtClean="0">
                <a:solidFill>
                  <a:srgbClr val="FFFFFF"/>
                </a:solidFill>
                <a:latin typeface="Arial"/>
                <a:cs typeface="Arial"/>
              </a:rPr>
              <a:t>LABORALES Y SOCIALES</a:t>
            </a:r>
            <a:endParaRPr lang="es-MX" sz="2800" dirty="0">
              <a:solidFill>
                <a:srgbClr val="FFFFFF"/>
              </a:solidFill>
              <a:latin typeface="Arial"/>
              <a:cs typeface="Arial"/>
            </a:endParaRPr>
          </a:p>
        </p:txBody>
      </p:sp>
    </p:spTree>
    <p:extLst>
      <p:ext uri="{BB962C8B-B14F-4D97-AF65-F5344CB8AC3E}">
        <p14:creationId xmlns:p14="http://schemas.microsoft.com/office/powerpoint/2010/main" val="319062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364088" y="3077525"/>
            <a:ext cx="6408712"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solicitud+de+empleo&amp;tbm=isch&amp;facrc=_&amp;imgdii=_&amp;imgrc=kBoh5fXIEY9UuM%253A%3BK1aqiObUGKh-oM%3Bhttp%253A%252F%252Ffiles.papeles-extendidos-fer.webnode.mx%252F200000022-8417688003%252FSOLICITUD%252520DE%252520EMPLEO.jpg%3Bhttp%253A%252F%252Fpapeles-extendidos-fer.webnode.mx%252Fnews%252Fblock-isometrico-15-00-block-milimetrico-12-00-solicitud-de-empleo-9-00-carta-poder-15-oo%252F%3B600%3B600</a:t>
            </a:r>
          </a:p>
        </p:txBody>
      </p:sp>
      <p:sp>
        <p:nvSpPr>
          <p:cNvPr id="8" name="Rectangle 7"/>
          <p:cNvSpPr/>
          <p:nvPr/>
        </p:nvSpPr>
        <p:spPr>
          <a:xfrm>
            <a:off x="1763688" y="116632"/>
            <a:ext cx="5328592"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18" name="Picture 2" descr="http://files.papeles-extendidos-fer.webnode.mx/200000022-8417688003/SOLICITUD%20DE%20EMPLE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48" t="2859" r="13381" b="2740"/>
          <a:stretch/>
        </p:blipFill>
        <p:spPr bwMode="auto">
          <a:xfrm>
            <a:off x="2051720" y="332656"/>
            <a:ext cx="4792455" cy="61659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7544" y="-13816"/>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rot="16200000">
            <a:off x="-2264404" y="3077180"/>
            <a:ext cx="6768752" cy="584776"/>
          </a:xfrm>
          <a:prstGeom prst="rect">
            <a:avLst/>
          </a:prstGeom>
          <a:noFill/>
        </p:spPr>
        <p:txBody>
          <a:bodyPr wrap="square" rtlCol="0">
            <a:spAutoFit/>
          </a:bodyPr>
          <a:lstStyle/>
          <a:p>
            <a:pPr algn="ctr"/>
            <a:r>
              <a:rPr lang="es-MX" sz="32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Solicitud de empleo</a:t>
            </a:r>
            <a:endParaRPr lang="es-MX"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8116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6779096"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763688" y="2564904"/>
            <a:ext cx="5688632" cy="2677656"/>
          </a:xfrm>
          <a:prstGeom prst="rect">
            <a:avLst/>
          </a:prstGeom>
          <a:noFill/>
        </p:spPr>
        <p:txBody>
          <a:bodyPr wrap="square" rtlCol="0">
            <a:spAutoFit/>
          </a:bodyPr>
          <a:lstStyle/>
          <a:p>
            <a:pPr algn="just"/>
            <a:r>
              <a:rPr lang="es-MX" sz="2800" dirty="0" smtClean="0">
                <a:latin typeface="Arial" panose="020B0604020202020204" pitchFamily="34" charset="0"/>
                <a:cs typeface="Arial" panose="020B0604020202020204" pitchFamily="34" charset="0"/>
              </a:rPr>
              <a:t>El </a:t>
            </a:r>
            <a:r>
              <a:rPr lang="es-MX" sz="2800" dirty="0" smtClean="0">
                <a:solidFill>
                  <a:srgbClr val="AF0C0C"/>
                </a:solidFill>
                <a:latin typeface="Arial" panose="020B0604020202020204" pitchFamily="34" charset="0"/>
                <a:cs typeface="Arial" panose="020B0604020202020204" pitchFamily="34" charset="0"/>
              </a:rPr>
              <a:t>Memorándum</a:t>
            </a:r>
            <a:r>
              <a:rPr lang="es-MX" sz="2800" dirty="0" smtClean="0">
                <a:latin typeface="Arial" panose="020B0604020202020204" pitchFamily="34" charset="0"/>
                <a:cs typeface="Arial" panose="020B0604020202020204" pitchFamily="34" charset="0"/>
              </a:rPr>
              <a:t> o </a:t>
            </a:r>
            <a:r>
              <a:rPr lang="es-MX" sz="2800" dirty="0" smtClean="0">
                <a:solidFill>
                  <a:schemeClr val="accent2">
                    <a:lumMod val="75000"/>
                    <a:lumOff val="25000"/>
                  </a:schemeClr>
                </a:solidFill>
                <a:latin typeface="Arial" panose="020B0604020202020204" pitchFamily="34" charset="0"/>
                <a:cs typeface="Arial" panose="020B0604020202020204" pitchFamily="34" charset="0"/>
              </a:rPr>
              <a:t>memorando</a:t>
            </a:r>
            <a:r>
              <a:rPr lang="es-MX" sz="2800" dirty="0" smtClean="0">
                <a:latin typeface="Arial" panose="020B0604020202020204" pitchFamily="34" charset="0"/>
                <a:cs typeface="Arial" panose="020B0604020202020204" pitchFamily="34" charset="0"/>
              </a:rPr>
              <a:t> es un texto que se redacta para tener presente algo durante alguna actividad, recordar reuniones o eventos, o nuevas instrucciones para actividades.</a:t>
            </a:r>
          </a:p>
        </p:txBody>
      </p:sp>
      <p:sp>
        <p:nvSpPr>
          <p:cNvPr id="5" name="Rectangle 4"/>
          <p:cNvSpPr/>
          <p:nvPr/>
        </p:nvSpPr>
        <p:spPr>
          <a:xfrm>
            <a:off x="1475656" y="0"/>
            <a:ext cx="6192688" cy="184482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p:txBody>
          <a:bodyPr>
            <a:noAutofit/>
          </a:bodyPr>
          <a:lstStyle/>
          <a:p>
            <a:r>
              <a:rPr lang="es-MX" sz="3200" dirty="0" smtClean="0">
                <a:solidFill>
                  <a:schemeClr val="bg1"/>
                </a:solidFill>
                <a:latin typeface="Arial"/>
                <a:cs typeface="Arial"/>
              </a:rPr>
              <a:t>TEXTOS FUNCIONALES</a:t>
            </a:r>
            <a:br>
              <a:rPr lang="es-MX" sz="3200" dirty="0" smtClean="0">
                <a:solidFill>
                  <a:schemeClr val="bg1"/>
                </a:solidFill>
                <a:latin typeface="Arial"/>
                <a:cs typeface="Arial"/>
              </a:rPr>
            </a:br>
            <a:r>
              <a:rPr lang="es-MX" sz="3200" dirty="0" smtClean="0">
                <a:solidFill>
                  <a:schemeClr val="bg1"/>
                </a:solidFill>
                <a:latin typeface="Arial"/>
                <a:cs typeface="Arial"/>
              </a:rPr>
              <a:t>LABORALES Y SOCIALES</a:t>
            </a:r>
            <a:endParaRPr lang="es-MX" sz="3200" dirty="0">
              <a:solidFill>
                <a:schemeClr val="bg1"/>
              </a:solidFill>
              <a:latin typeface="Arial"/>
              <a:cs typeface="Arial"/>
            </a:endParaRPr>
          </a:p>
        </p:txBody>
      </p:sp>
    </p:spTree>
    <p:extLst>
      <p:ext uri="{BB962C8B-B14F-4D97-AF65-F5344CB8AC3E}">
        <p14:creationId xmlns:p14="http://schemas.microsoft.com/office/powerpoint/2010/main" val="17923566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391527" y="3113529"/>
            <a:ext cx="6480720"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memorando&amp;tbm=isch&amp;facrc=_&amp;imgdii=_&amp;imgrc=eC7_oVTf6Ik62M%253A%3BAjod6p0ultwVIM%3Bhttp%253A%252F%252Fimagenes.mailxmail.com%252Fcursos%252Fimagenes%252F5%252F6%252Fel-memorando_28365_5_2.GIF%3Bhttp%253A%252F%252Fwww.mailxmail.com%252Fcurso-comunicacion-escrita-corporativa%252Fhacer-memorando%3B633%3B762</a:t>
            </a:r>
          </a:p>
        </p:txBody>
      </p:sp>
      <p:sp>
        <p:nvSpPr>
          <p:cNvPr id="7" name="Rectangle 6"/>
          <p:cNvSpPr/>
          <p:nvPr/>
        </p:nvSpPr>
        <p:spPr>
          <a:xfrm>
            <a:off x="1763688" y="188640"/>
            <a:ext cx="5760640"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66600"/>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42" name="Picture 2" descr="http://imagenes.mailxmail.com/cursos/imagenes/5/6/el-memorando_28365_5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04664"/>
            <a:ext cx="5204137" cy="626469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rot="16200000">
            <a:off x="-2264404" y="2704564"/>
            <a:ext cx="6768752" cy="584776"/>
          </a:xfrm>
          <a:prstGeom prst="rect">
            <a:avLst/>
          </a:prstGeom>
          <a:noFill/>
        </p:spPr>
        <p:txBody>
          <a:bodyPr wrap="square" rtlCol="0">
            <a:spAutoFit/>
          </a:bodyPr>
          <a:lstStyle/>
          <a:p>
            <a:pPr algn="ctr"/>
            <a:r>
              <a:rPr lang="es-MX"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Memorando</a:t>
            </a:r>
            <a:endPar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1650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187624" y="2564904"/>
            <a:ext cx="7128792" cy="2677656"/>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El </a:t>
            </a:r>
            <a:r>
              <a:rPr lang="es-MX" sz="2400" b="1" dirty="0">
                <a:solidFill>
                  <a:schemeClr val="accent2">
                    <a:lumMod val="75000"/>
                    <a:lumOff val="25000"/>
                  </a:schemeClr>
                </a:solidFill>
                <a:latin typeface="Arial" panose="020B0604020202020204" pitchFamily="34" charset="0"/>
                <a:cs typeface="Arial" panose="020B0604020202020204" pitchFamily="34" charset="0"/>
              </a:rPr>
              <a:t>A</a:t>
            </a:r>
            <a:r>
              <a:rPr lang="es-MX" sz="2400" b="1" dirty="0" smtClean="0">
                <a:solidFill>
                  <a:schemeClr val="accent2">
                    <a:lumMod val="75000"/>
                    <a:lumOff val="25000"/>
                  </a:schemeClr>
                </a:solidFill>
                <a:latin typeface="Arial" panose="020B0604020202020204" pitchFamily="34" charset="0"/>
                <a:cs typeface="Arial" panose="020B0604020202020204" pitchFamily="34" charset="0"/>
              </a:rPr>
              <a:t>cta</a:t>
            </a:r>
            <a:r>
              <a:rPr lang="es-MX" sz="2400" dirty="0" smtClean="0">
                <a:latin typeface="Arial" panose="020B0604020202020204" pitchFamily="34" charset="0"/>
                <a:cs typeface="Arial" panose="020B0604020202020204" pitchFamily="34" charset="0"/>
              </a:rPr>
              <a:t> es un texto que da fe o hace constar un hecho o acuerdo que resulta de una reunión o junta. Como en el caso de un acta de nacimiento, de matrimonio o defunción. Existen actas que se celebran o efectúan entre organizaciones civiles para hacer válidos los acuerdos a los que se llegaron al finalizar la reunión. </a:t>
            </a:r>
          </a:p>
        </p:txBody>
      </p:sp>
      <p:sp>
        <p:nvSpPr>
          <p:cNvPr id="5" name="Rectangle 4"/>
          <p:cNvSpPr/>
          <p:nvPr/>
        </p:nvSpPr>
        <p:spPr>
          <a:xfrm>
            <a:off x="1547664" y="-26268"/>
            <a:ext cx="6192688" cy="184482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1763688" y="404664"/>
            <a:ext cx="5688632" cy="868362"/>
          </a:xfrm>
        </p:spPr>
        <p:txBody>
          <a:bodyPr>
            <a:noAutofit/>
          </a:bodyPr>
          <a:lstStyle/>
          <a:p>
            <a:r>
              <a:rPr lang="es-MX" sz="2800" dirty="0" smtClean="0">
                <a:solidFill>
                  <a:srgbClr val="FFFFFF"/>
                </a:solidFill>
                <a:latin typeface="Arial"/>
                <a:cs typeface="Arial"/>
              </a:rPr>
              <a:t>TEXTOS FUNCIONALES</a:t>
            </a:r>
            <a:br>
              <a:rPr lang="es-MX" sz="2800" dirty="0" smtClean="0">
                <a:solidFill>
                  <a:srgbClr val="FFFFFF"/>
                </a:solidFill>
                <a:latin typeface="Arial"/>
                <a:cs typeface="Arial"/>
              </a:rPr>
            </a:br>
            <a:r>
              <a:rPr lang="es-MX" sz="2800" dirty="0" smtClean="0">
                <a:solidFill>
                  <a:srgbClr val="FFFFFF"/>
                </a:solidFill>
                <a:latin typeface="Arial"/>
                <a:cs typeface="Arial"/>
              </a:rPr>
              <a:t>LABORALES Y SOCIALES</a:t>
            </a:r>
            <a:endParaRPr lang="es-MX" sz="2800" dirty="0">
              <a:solidFill>
                <a:srgbClr val="FFFFFF"/>
              </a:solidFill>
              <a:latin typeface="Arial"/>
              <a:cs typeface="Arial"/>
            </a:endParaRPr>
          </a:p>
        </p:txBody>
      </p:sp>
    </p:spTree>
    <p:extLst>
      <p:ext uri="{BB962C8B-B14F-4D97-AF65-F5344CB8AC3E}">
        <p14:creationId xmlns:p14="http://schemas.microsoft.com/office/powerpoint/2010/main" val="27829361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445787" y="3131277"/>
            <a:ext cx="6372200"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q=acta&amp;tbm=isch&amp;facrc=_&amp;imgdii=_&amp;imgrc=2ssQ6soepoWnuM%253A%3BfZ2-CGkVYPrLeM%3Bhttp%253A%252F%252Fimagenes.mailxmail.com%252Fcursos%252Fimagenes%252F5%252F6%252Fel-acta_28365_2_2.GIF%3Bhttp%253A%252F%252Fwww.mailxmail.com%252Fcurso-comunicacion-escrita-corporativa%252Fhacer-acta%3B527%3B757</a:t>
            </a:r>
          </a:p>
        </p:txBody>
      </p:sp>
      <p:sp>
        <p:nvSpPr>
          <p:cNvPr id="7" name="Rectangle 6"/>
          <p:cNvSpPr/>
          <p:nvPr/>
        </p:nvSpPr>
        <p:spPr>
          <a:xfrm>
            <a:off x="1763688" y="188640"/>
            <a:ext cx="5400600"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66600"/>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 CuadroTexto"/>
          <p:cNvSpPr txBox="1"/>
          <p:nvPr/>
        </p:nvSpPr>
        <p:spPr>
          <a:xfrm rot="16200000">
            <a:off x="-2305634" y="3038144"/>
            <a:ext cx="6768752" cy="646331"/>
          </a:xfrm>
          <a:prstGeom prst="rect">
            <a:avLst/>
          </a:prstGeom>
          <a:noFill/>
        </p:spPr>
        <p:txBody>
          <a:bodyPr wrap="square" rtlCol="0">
            <a:spAutoFit/>
          </a:bodyPr>
          <a:lstStyle/>
          <a:p>
            <a:pPr algn="ctr"/>
            <a:r>
              <a:rPr lang="es-MX"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Acta</a:t>
            </a:r>
            <a:endParaRPr lang="es-MX"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266" name="Picture 2" descr="http://imagenes.mailxmail.com/cursos/imagenes/5/6/el-acta_28365_2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32656"/>
            <a:ext cx="4398670" cy="631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552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2400" dirty="0" smtClean="0">
                <a:solidFill>
                  <a:schemeClr val="bg2">
                    <a:lumMod val="25000"/>
                  </a:schemeClr>
                </a:solidFill>
                <a:latin typeface="Arial Black" panose="020B0A04020102020204" pitchFamily="34" charset="0"/>
              </a:rPr>
              <a:t>REFERENCIAS</a:t>
            </a:r>
            <a:endParaRPr lang="es-MX" sz="2400" dirty="0">
              <a:solidFill>
                <a:schemeClr val="bg2">
                  <a:lumMod val="25000"/>
                </a:schemeClr>
              </a:solidFill>
              <a:latin typeface="Arial Black" panose="020B0A04020102020204" pitchFamily="34" charset="0"/>
            </a:endParaRPr>
          </a:p>
        </p:txBody>
      </p:sp>
      <p:sp>
        <p:nvSpPr>
          <p:cNvPr id="2" name="1 Marcador de contenido"/>
          <p:cNvSpPr>
            <a:spLocks noGrp="1"/>
          </p:cNvSpPr>
          <p:nvPr>
            <p:ph idx="1"/>
          </p:nvPr>
        </p:nvSpPr>
        <p:spPr>
          <a:xfrm>
            <a:off x="1475656" y="1700808"/>
            <a:ext cx="6321896" cy="4056062"/>
          </a:xfrm>
        </p:spPr>
        <p:txBody>
          <a:bodyPr>
            <a:normAutofit/>
          </a:bodyPr>
          <a:lstStyle/>
          <a:p>
            <a:pPr marL="285750" indent="-285750" algn="just">
              <a:buFont typeface="Arial" panose="020B0604020202020204" pitchFamily="34" charset="0"/>
              <a:buChar char="•"/>
            </a:pPr>
            <a:r>
              <a:rPr lang="es-MX" sz="1800" dirty="0" smtClean="0">
                <a:solidFill>
                  <a:srgbClr val="564A17"/>
                </a:solidFill>
                <a:latin typeface="Arial" panose="020B0604020202020204" pitchFamily="34" charset="0"/>
                <a:cs typeface="Arial" panose="020B0604020202020204" pitchFamily="34" charset="0"/>
              </a:rPr>
              <a:t>García, F. D. y Parra, J. F. (2011). </a:t>
            </a:r>
            <a:r>
              <a:rPr lang="es-MX" sz="1800" i="1" dirty="0" smtClean="0">
                <a:solidFill>
                  <a:srgbClr val="564A17"/>
                </a:solidFill>
                <a:latin typeface="Arial" panose="020B0604020202020204" pitchFamily="34" charset="0"/>
                <a:cs typeface="Arial" panose="020B0604020202020204" pitchFamily="34" charset="0"/>
              </a:rPr>
              <a:t>Taller de lectura y redacción II. </a:t>
            </a:r>
            <a:r>
              <a:rPr lang="es-MX" sz="1800" dirty="0" smtClean="0">
                <a:solidFill>
                  <a:srgbClr val="564A17"/>
                </a:solidFill>
                <a:latin typeface="Arial" panose="020B0604020202020204" pitchFamily="34" charset="0"/>
                <a:cs typeface="Arial" panose="020B0604020202020204" pitchFamily="34" charset="0"/>
              </a:rPr>
              <a:t>México: </a:t>
            </a:r>
            <a:r>
              <a:rPr lang="es-MX" sz="1800" dirty="0" err="1" smtClean="0">
                <a:solidFill>
                  <a:srgbClr val="564A17"/>
                </a:solidFill>
                <a:latin typeface="Arial" panose="020B0604020202020204" pitchFamily="34" charset="0"/>
                <a:cs typeface="Arial" panose="020B0604020202020204" pitchFamily="34" charset="0"/>
              </a:rPr>
              <a:t>BookMart</a:t>
            </a:r>
            <a:r>
              <a:rPr lang="es-MX" sz="1800" dirty="0" smtClean="0">
                <a:solidFill>
                  <a:srgbClr val="564A17"/>
                </a:solidFill>
                <a:latin typeface="Arial" panose="020B0604020202020204" pitchFamily="34" charset="0"/>
                <a:cs typeface="Arial" panose="020B0604020202020204" pitchFamily="34" charset="0"/>
              </a:rPr>
              <a:t>, 3ª ed.</a:t>
            </a:r>
          </a:p>
          <a:p>
            <a:pPr marL="285750" indent="-285750" algn="just">
              <a:buFont typeface="Arial" panose="020B0604020202020204" pitchFamily="34" charset="0"/>
              <a:buChar char="•"/>
            </a:pPr>
            <a:r>
              <a:rPr lang="es-MX" sz="1800" dirty="0" smtClean="0">
                <a:solidFill>
                  <a:srgbClr val="564A17"/>
                </a:solidFill>
                <a:latin typeface="Arial" panose="020B0604020202020204" pitchFamily="34" charset="0"/>
                <a:cs typeface="Arial" panose="020B0604020202020204" pitchFamily="34" charset="0"/>
              </a:rPr>
              <a:t>Ruíz, M. T. (2010). </a:t>
            </a:r>
            <a:r>
              <a:rPr lang="es-MX" sz="1800" i="1" dirty="0" smtClean="0">
                <a:solidFill>
                  <a:srgbClr val="564A17"/>
                </a:solidFill>
                <a:latin typeface="Arial" panose="020B0604020202020204" pitchFamily="34" charset="0"/>
                <a:cs typeface="Arial" panose="020B0604020202020204" pitchFamily="34" charset="0"/>
              </a:rPr>
              <a:t>Taller de lectura y redacción 2. </a:t>
            </a:r>
            <a:r>
              <a:rPr lang="es-MX" sz="1800" dirty="0" smtClean="0">
                <a:solidFill>
                  <a:srgbClr val="564A17"/>
                </a:solidFill>
                <a:latin typeface="Arial" panose="020B0604020202020204" pitchFamily="34" charset="0"/>
                <a:cs typeface="Arial" panose="020B0604020202020204" pitchFamily="34" charset="0"/>
              </a:rPr>
              <a:t>México: Esfinge. </a:t>
            </a:r>
          </a:p>
          <a:p>
            <a:pPr marL="285750" indent="-285750" algn="just">
              <a:buFont typeface="Arial" panose="020B0604020202020204" pitchFamily="34" charset="0"/>
              <a:buChar char="•"/>
            </a:pPr>
            <a:r>
              <a:rPr lang="es-MX" sz="1800" dirty="0" smtClean="0">
                <a:solidFill>
                  <a:srgbClr val="564A17"/>
                </a:solidFill>
                <a:latin typeface="Arial" panose="020B0604020202020204" pitchFamily="34" charset="0"/>
                <a:cs typeface="Arial" panose="020B0604020202020204" pitchFamily="34" charset="0"/>
              </a:rPr>
              <a:t>Salgado, M. (1995). </a:t>
            </a:r>
            <a:r>
              <a:rPr lang="es-MX" sz="1800" i="1" dirty="0" smtClean="0">
                <a:solidFill>
                  <a:srgbClr val="564A17"/>
                </a:solidFill>
                <a:latin typeface="Arial" panose="020B0604020202020204" pitchFamily="34" charset="0"/>
                <a:cs typeface="Arial" panose="020B0604020202020204" pitchFamily="34" charset="0"/>
              </a:rPr>
              <a:t>Taller de lectura y redacción II. </a:t>
            </a:r>
            <a:r>
              <a:rPr lang="es-MX" sz="1800" dirty="0" smtClean="0">
                <a:solidFill>
                  <a:srgbClr val="564A17"/>
                </a:solidFill>
                <a:latin typeface="Arial" panose="020B0604020202020204" pitchFamily="34" charset="0"/>
                <a:cs typeface="Arial" panose="020B0604020202020204" pitchFamily="34" charset="0"/>
              </a:rPr>
              <a:t>México: Dirección General de Educación. 4ª </a:t>
            </a:r>
            <a:r>
              <a:rPr lang="es-MX" sz="1800" dirty="0" err="1" smtClean="0">
                <a:solidFill>
                  <a:srgbClr val="564A17"/>
                </a:solidFill>
                <a:latin typeface="Arial" panose="020B0604020202020204" pitchFamily="34" charset="0"/>
                <a:cs typeface="Arial" panose="020B0604020202020204" pitchFamily="34" charset="0"/>
              </a:rPr>
              <a:t>reimp</a:t>
            </a:r>
            <a:r>
              <a:rPr lang="es-MX" sz="1800" dirty="0" smtClean="0">
                <a:solidFill>
                  <a:srgbClr val="564A17"/>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MX" sz="1800" dirty="0" smtClean="0">
                <a:solidFill>
                  <a:srgbClr val="564A17"/>
                </a:solidFill>
                <a:latin typeface="Arial" panose="020B0604020202020204" pitchFamily="34" charset="0"/>
                <a:cs typeface="Arial" panose="020B0604020202020204" pitchFamily="34" charset="0"/>
              </a:rPr>
              <a:t>Pimienta, J. (2008). </a:t>
            </a:r>
            <a:r>
              <a:rPr lang="es-MX" sz="1800" i="1" dirty="0" smtClean="0">
                <a:solidFill>
                  <a:srgbClr val="564A17"/>
                </a:solidFill>
                <a:latin typeface="Arial" panose="020B0604020202020204" pitchFamily="34" charset="0"/>
                <a:cs typeface="Arial" panose="020B0604020202020204" pitchFamily="34" charset="0"/>
              </a:rPr>
              <a:t>Constructivismo. Estrategias para aprender a aprender. </a:t>
            </a:r>
            <a:r>
              <a:rPr lang="es-MX" sz="1800" dirty="0" smtClean="0">
                <a:solidFill>
                  <a:srgbClr val="564A17"/>
                </a:solidFill>
                <a:latin typeface="Arial" panose="020B0604020202020204" pitchFamily="34" charset="0"/>
                <a:cs typeface="Arial" panose="020B0604020202020204" pitchFamily="34" charset="0"/>
              </a:rPr>
              <a:t>México: Pearson Prentice Hall. 3ª ed.</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5524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l="42160" r="42160"/>
          <a:stretch>
            <a:fillRect/>
          </a:stretch>
        </p:blipFill>
        <p:spPr/>
      </p:pic>
      <p:sp>
        <p:nvSpPr>
          <p:cNvPr id="4" name="Rectangle 3"/>
          <p:cNvSpPr/>
          <p:nvPr/>
        </p:nvSpPr>
        <p:spPr>
          <a:xfrm>
            <a:off x="0" y="-7888"/>
            <a:ext cx="9361040" cy="70567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310456" y="764704"/>
            <a:ext cx="8833544" cy="5076568"/>
          </a:xfrm>
          <a:prstGeom prst="rect">
            <a:avLst/>
          </a:prstGeom>
        </p:spPr>
      </p:pic>
      <p:pic>
        <p:nvPicPr>
          <p:cNvPr id="7" name="Picture 6"/>
          <p:cNvPicPr>
            <a:picLocks noChangeAspect="1"/>
          </p:cNvPicPr>
          <p:nvPr/>
        </p:nvPicPr>
        <p:blipFill>
          <a:blip r:embed="rId4"/>
          <a:stretch>
            <a:fillRect/>
          </a:stretch>
        </p:blipFill>
        <p:spPr>
          <a:xfrm>
            <a:off x="611560" y="1196752"/>
            <a:ext cx="8280921" cy="720080"/>
          </a:xfrm>
          <a:prstGeom prst="rect">
            <a:avLst/>
          </a:prstGeom>
        </p:spPr>
      </p:pic>
      <p:sp>
        <p:nvSpPr>
          <p:cNvPr id="10" name="TextBox 9"/>
          <p:cNvSpPr txBox="1"/>
          <p:nvPr/>
        </p:nvSpPr>
        <p:spPr>
          <a:xfrm>
            <a:off x="1082409" y="2744112"/>
            <a:ext cx="7754251" cy="2123658"/>
          </a:xfrm>
          <a:prstGeom prst="rect">
            <a:avLst/>
          </a:prstGeom>
          <a:noFill/>
        </p:spPr>
        <p:txBody>
          <a:bodyPr wrap="square" rtlCol="0">
            <a:spAutoFit/>
          </a:bodyPr>
          <a:lstStyle/>
          <a:p>
            <a:r>
              <a:rPr lang="es-ES_tradnl" sz="2200" dirty="0" smtClean="0">
                <a:latin typeface="Arial"/>
                <a:cs typeface="Arial"/>
              </a:rPr>
              <a:t>Colaborador</a:t>
            </a:r>
            <a:r>
              <a:rPr lang="en-US" sz="2200" dirty="0" smtClean="0">
                <a:latin typeface="Arial"/>
                <a:cs typeface="Arial"/>
              </a:rPr>
              <a:t>: </a:t>
            </a:r>
            <a:r>
              <a:rPr lang="ro-RO" sz="2200" dirty="0" smtClean="0">
                <a:solidFill>
                  <a:schemeClr val="tx1">
                    <a:lumMod val="50000"/>
                  </a:schemeClr>
                </a:solidFill>
                <a:latin typeface="Arial"/>
                <a:cs typeface="Arial"/>
              </a:rPr>
              <a:t>ETE</a:t>
            </a:r>
            <a:r>
              <a:rPr lang="ro-RO" sz="2200" dirty="0">
                <a:solidFill>
                  <a:schemeClr val="tx1">
                    <a:lumMod val="50000"/>
                  </a:schemeClr>
                </a:solidFill>
                <a:latin typeface="Arial"/>
                <a:cs typeface="Arial"/>
              </a:rPr>
              <a:t>. Andrea Pérez </a:t>
            </a:r>
            <a:r>
              <a:rPr lang="ro-RO" sz="2200" dirty="0" smtClean="0">
                <a:solidFill>
                  <a:schemeClr val="tx1">
                    <a:lumMod val="50000"/>
                  </a:schemeClr>
                </a:solidFill>
                <a:latin typeface="Arial"/>
                <a:cs typeface="Arial"/>
              </a:rPr>
              <a:t>Torres</a:t>
            </a:r>
          </a:p>
          <a:p>
            <a:endParaRPr lang="ro-RO" sz="2200" dirty="0">
              <a:solidFill>
                <a:schemeClr val="tx1">
                  <a:lumMod val="50000"/>
                </a:schemeClr>
              </a:solidFill>
              <a:latin typeface="Arial"/>
              <a:cs typeface="Arial"/>
            </a:endParaRPr>
          </a:p>
          <a:p>
            <a:r>
              <a:rPr lang="ro-RO" sz="2200" dirty="0" smtClean="0">
                <a:solidFill>
                  <a:schemeClr val="tx1">
                    <a:lumMod val="50000"/>
                  </a:schemeClr>
                </a:solidFill>
                <a:latin typeface="Arial"/>
                <a:cs typeface="Arial"/>
              </a:rPr>
              <a:t>Nombre de la Asignatura: Taller de Lectura y Redacción II</a:t>
            </a:r>
          </a:p>
          <a:p>
            <a:endParaRPr lang="ro-RO" sz="2200" dirty="0">
              <a:solidFill>
                <a:schemeClr val="tx1">
                  <a:lumMod val="50000"/>
                </a:schemeClr>
              </a:solidFill>
              <a:latin typeface="Arial"/>
              <a:cs typeface="Arial"/>
            </a:endParaRPr>
          </a:p>
          <a:p>
            <a:r>
              <a:rPr lang="ro-RO" sz="2200" dirty="0" smtClean="0">
                <a:solidFill>
                  <a:schemeClr val="tx1">
                    <a:lumMod val="50000"/>
                  </a:schemeClr>
                </a:solidFill>
                <a:latin typeface="Arial"/>
                <a:cs typeface="Arial"/>
              </a:rPr>
              <a:t>Programa educativo: Bachillerato Virtual</a:t>
            </a:r>
            <a:endParaRPr lang="ro-RO" sz="2200" dirty="0">
              <a:solidFill>
                <a:schemeClr val="tx1">
                  <a:lumMod val="50000"/>
                </a:schemeClr>
              </a:solidFill>
              <a:latin typeface="Arial"/>
              <a:cs typeface="Arial"/>
            </a:endParaRPr>
          </a:p>
          <a:p>
            <a:endParaRPr lang="en-US" sz="2200" dirty="0"/>
          </a:p>
        </p:txBody>
      </p:sp>
    </p:spTree>
    <p:extLst>
      <p:ext uri="{BB962C8B-B14F-4D97-AF65-F5344CB8AC3E}">
        <p14:creationId xmlns:p14="http://schemas.microsoft.com/office/powerpoint/2010/main" val="325955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algn="just"/>
            <a:r>
              <a:rPr lang="es-MX" sz="2400" dirty="0" smtClean="0">
                <a:latin typeface="Arial" panose="020B0604020202020204" pitchFamily="34" charset="0"/>
                <a:cs typeface="Arial" panose="020B0604020202020204" pitchFamily="34" charset="0"/>
              </a:rPr>
              <a:t>Los </a:t>
            </a:r>
            <a:r>
              <a:rPr lang="es-MX" sz="2400" b="1" dirty="0" smtClean="0">
                <a:solidFill>
                  <a:schemeClr val="accent3"/>
                </a:solidFill>
                <a:latin typeface="Arial" panose="020B0604020202020204" pitchFamily="34" charset="0"/>
                <a:cs typeface="Arial" panose="020B0604020202020204" pitchFamily="34" charset="0"/>
              </a:rPr>
              <a:t>TEXTOS FUNCIONALES </a:t>
            </a:r>
            <a:r>
              <a:rPr lang="es-MX" sz="2400" dirty="0" smtClean="0">
                <a:latin typeface="Arial" panose="020B0604020202020204" pitchFamily="34" charset="0"/>
                <a:cs typeface="Arial" panose="020B0604020202020204" pitchFamily="34" charset="0"/>
              </a:rPr>
              <a:t>se dividen a su vez en tres ámbitos:</a:t>
            </a:r>
          </a:p>
          <a:p>
            <a:pPr algn="just"/>
            <a:endParaRPr lang="es-MX" sz="2400" dirty="0">
              <a:latin typeface="Arial" panose="020B0604020202020204" pitchFamily="34" charset="0"/>
              <a:cs typeface="Arial" panose="020B0604020202020204" pitchFamily="34" charset="0"/>
            </a:endParaRPr>
          </a:p>
          <a:p>
            <a:pPr marL="342900" indent="-342900" algn="just">
              <a:buFont typeface="+mj-lt"/>
              <a:buAutoNum type="arabicParenR"/>
            </a:pPr>
            <a:r>
              <a:rPr lang="es-MX" sz="2400" dirty="0" smtClean="0">
                <a:solidFill>
                  <a:schemeClr val="accent1">
                    <a:lumMod val="75000"/>
                  </a:schemeClr>
                </a:solidFill>
                <a:latin typeface="Arial" panose="020B0604020202020204" pitchFamily="34" charset="0"/>
                <a:cs typeface="Arial" panose="020B0604020202020204" pitchFamily="34" charset="0"/>
              </a:rPr>
              <a:t>ESCOLARES: </a:t>
            </a:r>
            <a:r>
              <a:rPr lang="es-MX" sz="2400" dirty="0" smtClean="0">
                <a:latin typeface="Arial" panose="020B0604020202020204" pitchFamily="34" charset="0"/>
                <a:cs typeface="Arial" panose="020B0604020202020204" pitchFamily="34" charset="0"/>
              </a:rPr>
              <a:t>Cuadro Sinóptico y Mapa Conceptual.</a:t>
            </a:r>
          </a:p>
          <a:p>
            <a:pPr marL="342900" indent="-342900" algn="just">
              <a:buFont typeface="+mj-lt"/>
              <a:buAutoNum type="arabicParenR"/>
            </a:pPr>
            <a:endParaRPr lang="es-MX" sz="2400" dirty="0">
              <a:latin typeface="Arial" panose="020B0604020202020204" pitchFamily="34" charset="0"/>
              <a:cs typeface="Arial" panose="020B0604020202020204" pitchFamily="34" charset="0"/>
            </a:endParaRPr>
          </a:p>
          <a:p>
            <a:pPr marL="342900" indent="-342900" algn="just">
              <a:buFont typeface="+mj-lt"/>
              <a:buAutoNum type="arabicParenR"/>
            </a:pPr>
            <a:r>
              <a:rPr lang="es-MX" sz="2400" dirty="0" smtClean="0">
                <a:solidFill>
                  <a:srgbClr val="640706"/>
                </a:solidFill>
                <a:latin typeface="Arial" panose="020B0604020202020204" pitchFamily="34" charset="0"/>
                <a:cs typeface="Arial" panose="020B0604020202020204" pitchFamily="34" charset="0"/>
              </a:rPr>
              <a:t>PERSONALES: </a:t>
            </a:r>
            <a:r>
              <a:rPr lang="es-MX" sz="2400" dirty="0" err="1" smtClean="0">
                <a:latin typeface="Arial" panose="020B0604020202020204" pitchFamily="34" charset="0"/>
                <a:cs typeface="Arial" panose="020B0604020202020204" pitchFamily="34" charset="0"/>
              </a:rPr>
              <a:t>Curriculum</a:t>
            </a:r>
            <a:r>
              <a:rPr lang="es-MX" sz="2400" dirty="0" smtClean="0">
                <a:latin typeface="Arial" panose="020B0604020202020204" pitchFamily="34" charset="0"/>
                <a:cs typeface="Arial" panose="020B0604020202020204" pitchFamily="34" charset="0"/>
              </a:rPr>
              <a:t> Vitae.</a:t>
            </a:r>
          </a:p>
          <a:p>
            <a:pPr marL="342900" indent="-342900" algn="just">
              <a:buFont typeface="+mj-lt"/>
              <a:buAutoNum type="arabicParenR"/>
            </a:pPr>
            <a:endParaRPr lang="es-MX" sz="2400" dirty="0">
              <a:latin typeface="Arial" panose="020B0604020202020204" pitchFamily="34" charset="0"/>
              <a:cs typeface="Arial" panose="020B0604020202020204" pitchFamily="34" charset="0"/>
            </a:endParaRPr>
          </a:p>
          <a:p>
            <a:pPr marL="342900" indent="-342900" algn="just">
              <a:buFont typeface="+mj-lt"/>
              <a:buAutoNum type="arabicParenR"/>
            </a:pPr>
            <a:r>
              <a:rPr lang="es-MX" sz="2400" dirty="0" smtClean="0">
                <a:solidFill>
                  <a:srgbClr val="640706"/>
                </a:solidFill>
                <a:latin typeface="Arial" panose="020B0604020202020204" pitchFamily="34" charset="0"/>
                <a:cs typeface="Arial" panose="020B0604020202020204" pitchFamily="34" charset="0"/>
              </a:rPr>
              <a:t>LABORALES y SOCIALES: </a:t>
            </a:r>
            <a:r>
              <a:rPr lang="es-MX" sz="2400" dirty="0" smtClean="0">
                <a:latin typeface="Arial" panose="020B0604020202020204" pitchFamily="34" charset="0"/>
                <a:cs typeface="Arial" panose="020B0604020202020204" pitchFamily="34" charset="0"/>
              </a:rPr>
              <a:t>Carta petición, Solicitud de empleo, Oficio, Memorándum y Acta.</a:t>
            </a:r>
            <a:endParaRPr lang="es-MX" sz="2400" dirty="0">
              <a:latin typeface="Arial" panose="020B0604020202020204" pitchFamily="34" charset="0"/>
              <a:cs typeface="Arial" panose="020B0604020202020204" pitchFamily="34" charset="0"/>
            </a:endParaRPr>
          </a:p>
        </p:txBody>
      </p:sp>
      <p:sp>
        <p:nvSpPr>
          <p:cNvPr id="4" name="Rectangle 3"/>
          <p:cNvSpPr/>
          <p:nvPr/>
        </p:nvSpPr>
        <p:spPr>
          <a:xfrm>
            <a:off x="0" y="332656"/>
            <a:ext cx="6588224"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1475656" y="332656"/>
            <a:ext cx="4536504" cy="868362"/>
          </a:xfrm>
        </p:spPr>
        <p:txBody>
          <a:bodyPr>
            <a:normAutofit/>
          </a:bodyPr>
          <a:lstStyle/>
          <a:p>
            <a:r>
              <a:rPr lang="es-MX" sz="2800" dirty="0" smtClean="0">
                <a:solidFill>
                  <a:srgbClr val="FFFFFF"/>
                </a:solidFill>
                <a:latin typeface="Arial Black" panose="020B0A04020102020204" pitchFamily="34" charset="0"/>
              </a:rPr>
              <a:t>CLASIFICACIÓN</a:t>
            </a:r>
            <a:endParaRPr lang="es-MX" sz="280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1517175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7584" y="2204864"/>
            <a:ext cx="3600400" cy="4032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3 CuadroTexto"/>
          <p:cNvSpPr txBox="1"/>
          <p:nvPr/>
        </p:nvSpPr>
        <p:spPr>
          <a:xfrm>
            <a:off x="971600" y="2636912"/>
            <a:ext cx="3240360" cy="30469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600" b="1" dirty="0" smtClean="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CUADRO SINÓPTICO</a:t>
            </a:r>
          </a:p>
          <a:p>
            <a:pPr algn="ct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 una representación sintética que permite organizar, clasificando de manera lógica los conceptos y sus relaciones.</a:t>
            </a:r>
          </a:p>
          <a:p>
            <a:pPr algn="ctr"/>
            <a:endPar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organiza de lo general a lo particular, de izquierda a derecha en un orden jerárquico.</a:t>
            </a:r>
          </a:p>
          <a:p>
            <a:pPr algn="ctr"/>
            <a:endPar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utilizan llaves para clasificar la información.</a:t>
            </a:r>
            <a:endPar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4860032" y="2204864"/>
            <a:ext cx="3600400" cy="4032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4 CuadroTexto"/>
          <p:cNvSpPr txBox="1"/>
          <p:nvPr/>
        </p:nvSpPr>
        <p:spPr>
          <a:xfrm>
            <a:off x="5076056" y="2492896"/>
            <a:ext cx="3240360" cy="35394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MX" sz="16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MAPA CONCEPTUAL</a:t>
            </a:r>
          </a:p>
          <a:p>
            <a:pPr algn="ct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Representación de conceptos que guardan entre sí un orden jerárquico y están unidos con líneas identificadas por palabras enlace (conjunciones, preposiciones, verbos) que establecen la relación que hay entre ellos.</a:t>
            </a:r>
          </a:p>
          <a:p>
            <a:pPr algn="ctr"/>
            <a:endPar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pueden usar ideas o conceptos. Debe haber conectores. Pueden usarse flechas o líneas.</a:t>
            </a:r>
            <a:endParaRPr lang="es-MX"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252536" y="332656"/>
            <a:ext cx="9505056" cy="1944216"/>
          </a:xfrm>
          <a:prstGeom prst="rect">
            <a:avLst/>
          </a:prstGeom>
          <a:solidFill>
            <a:srgbClr val="6259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27584" y="404664"/>
            <a:ext cx="7313613" cy="648072"/>
          </a:xfrm>
        </p:spPr>
        <p:txBody>
          <a:bodyPr>
            <a:noAutofit/>
          </a:bodyPr>
          <a:lstStyle/>
          <a:p>
            <a:r>
              <a:rPr lang="es-MX" sz="2800" b="1" dirty="0" smtClean="0">
                <a:solidFill>
                  <a:schemeClr val="bg1"/>
                </a:solidFill>
                <a:latin typeface="Arial"/>
                <a:cs typeface="Arial"/>
              </a:rPr>
              <a:t>TEXTOS FUNCIONALES ESCOLARES</a:t>
            </a:r>
            <a:endParaRPr lang="es-MX" sz="2800" b="1" dirty="0">
              <a:solidFill>
                <a:schemeClr val="bg1"/>
              </a:solidFill>
              <a:latin typeface="Arial"/>
              <a:cs typeface="Arial"/>
            </a:endParaRPr>
          </a:p>
        </p:txBody>
      </p:sp>
      <p:sp>
        <p:nvSpPr>
          <p:cNvPr id="2" name="1 Marcador de contenido"/>
          <p:cNvSpPr>
            <a:spLocks noGrp="1"/>
          </p:cNvSpPr>
          <p:nvPr>
            <p:ph idx="1"/>
          </p:nvPr>
        </p:nvSpPr>
        <p:spPr>
          <a:xfrm>
            <a:off x="323528" y="1196752"/>
            <a:ext cx="8229600" cy="832112"/>
          </a:xfrm>
        </p:spPr>
        <p:txBody>
          <a:bodyPr>
            <a:normAutofit/>
          </a:bodyPr>
          <a:lstStyle/>
          <a:p>
            <a:pPr algn="just"/>
            <a:r>
              <a:rPr lang="es-MX" sz="1800" dirty="0" smtClean="0">
                <a:solidFill>
                  <a:srgbClr val="FFFFFF"/>
                </a:solidFill>
                <a:latin typeface="Arial" panose="020B0604020202020204" pitchFamily="34" charset="0"/>
                <a:cs typeface="Arial" panose="020B0604020202020204" pitchFamily="34" charset="0"/>
              </a:rPr>
              <a:t>Tienen como objetivo fortalecer la adquisición, consolidación y reflexión de conocimientos, habilidades y actitudes referentes al ámbito educativo.</a:t>
            </a:r>
          </a:p>
          <a:p>
            <a:pPr algn="just"/>
            <a:endParaRPr lang="es-MX" sz="1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73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9392"/>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3 CuadroTexto"/>
          <p:cNvSpPr txBox="1"/>
          <p:nvPr/>
        </p:nvSpPr>
        <p:spPr>
          <a:xfrm rot="16200000">
            <a:off x="-1899139" y="3131387"/>
            <a:ext cx="5688634" cy="523220"/>
          </a:xfrm>
          <a:prstGeom prst="rect">
            <a:avLst/>
          </a:prstGeom>
          <a:noFill/>
        </p:spPr>
        <p:txBody>
          <a:bodyPr wrap="square" rtlCol="0">
            <a:spAutoFit/>
          </a:bodyPr>
          <a:lstStyle/>
          <a:p>
            <a:pPr algn="ctr"/>
            <a:r>
              <a:rPr lang="es-MX" sz="28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Cuadro Sinóptico</a:t>
            </a:r>
            <a:endParaRPr lang="es-MX"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1619672" y="476672"/>
            <a:ext cx="7272808"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2" descr="http://www.primariajgm.edu.mx/wp-content/uploads/2012/05/TECNICAS.jpg"/>
          <p:cNvPicPr>
            <a:picLocks noChangeAspect="1" noChangeArrowheads="1"/>
          </p:cNvPicPr>
          <p:nvPr/>
        </p:nvPicPr>
        <p:blipFill>
          <a:blip r:embed="rId2" cstate="print"/>
          <a:srcRect/>
          <a:stretch>
            <a:fillRect/>
          </a:stretch>
        </p:blipFill>
        <p:spPr bwMode="auto">
          <a:xfrm>
            <a:off x="1619672" y="692696"/>
            <a:ext cx="7094039" cy="5320530"/>
          </a:xfrm>
          <a:prstGeom prst="rect">
            <a:avLst/>
          </a:prstGeom>
          <a:noFill/>
        </p:spPr>
      </p:pic>
    </p:spTree>
    <p:extLst>
      <p:ext uri="{BB962C8B-B14F-4D97-AF65-F5344CB8AC3E}">
        <p14:creationId xmlns:p14="http://schemas.microsoft.com/office/powerpoint/2010/main" val="2488414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6392361"/>
            <a:ext cx="6264696" cy="276999"/>
          </a:xfrm>
          <a:prstGeom prst="rect">
            <a:avLst/>
          </a:prstGeom>
          <a:noFill/>
        </p:spPr>
        <p:txBody>
          <a:bodyPr wrap="square" rtlCol="0">
            <a:spAutoFit/>
          </a:bodyPr>
          <a:lstStyle/>
          <a:p>
            <a:pPr algn="ctr"/>
            <a:endParaRPr lang="es-MX" sz="1200" dirty="0">
              <a:latin typeface="Arial" panose="020B0604020202020204" pitchFamily="34" charset="0"/>
              <a:cs typeface="Arial" panose="020B0604020202020204" pitchFamily="34" charset="0"/>
            </a:endParaRPr>
          </a:p>
        </p:txBody>
      </p:sp>
      <p:sp>
        <p:nvSpPr>
          <p:cNvPr id="7" name="Rectangle 6"/>
          <p:cNvSpPr/>
          <p:nvPr/>
        </p:nvSpPr>
        <p:spPr>
          <a:xfrm>
            <a:off x="899592" y="1628800"/>
            <a:ext cx="5688632" cy="475252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794" name="Picture 2" descr="http://ecrp.uiuc.edu/figures/v8n2-birbili/images/fig2conceptmap-sp.gif"/>
          <p:cNvPicPr>
            <a:picLocks noChangeAspect="1" noChangeArrowheads="1"/>
          </p:cNvPicPr>
          <p:nvPr/>
        </p:nvPicPr>
        <p:blipFill>
          <a:blip r:embed="rId2" cstate="print"/>
          <a:srcRect/>
          <a:stretch>
            <a:fillRect/>
          </a:stretch>
        </p:blipFill>
        <p:spPr bwMode="auto">
          <a:xfrm>
            <a:off x="1331640" y="1700808"/>
            <a:ext cx="6973500" cy="4248472"/>
          </a:xfrm>
          <a:prstGeom prst="rect">
            <a:avLst/>
          </a:prstGeom>
          <a:noFill/>
        </p:spPr>
      </p:pic>
      <p:sp>
        <p:nvSpPr>
          <p:cNvPr id="6" name="Rectangle 5"/>
          <p:cNvSpPr/>
          <p:nvPr/>
        </p:nvSpPr>
        <p:spPr>
          <a:xfrm rot="5400000">
            <a:off x="3923928" y="-3519264"/>
            <a:ext cx="1296144" cy="914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3 CuadroTexto"/>
          <p:cNvSpPr txBox="1"/>
          <p:nvPr/>
        </p:nvSpPr>
        <p:spPr>
          <a:xfrm>
            <a:off x="1259632" y="692696"/>
            <a:ext cx="6768752" cy="646331"/>
          </a:xfrm>
          <a:prstGeom prst="rect">
            <a:avLst/>
          </a:prstGeom>
          <a:noFill/>
        </p:spPr>
        <p:txBody>
          <a:bodyPr wrap="square" rtlCol="0">
            <a:spAutoFit/>
          </a:bodyPr>
          <a:lstStyle/>
          <a:p>
            <a:pPr algn="ctr"/>
            <a:r>
              <a:rPr lang="es-MX" sz="3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Mapa Conceptual</a:t>
            </a:r>
            <a:endParaRPr lang="es-MX"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469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55576" y="1916832"/>
            <a:ext cx="7632848" cy="4031873"/>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El </a:t>
            </a:r>
            <a:r>
              <a:rPr lang="es-MX" sz="1600" dirty="0" smtClean="0">
                <a:solidFill>
                  <a:schemeClr val="accent1">
                    <a:lumMod val="75000"/>
                  </a:schemeClr>
                </a:solidFill>
                <a:latin typeface="Arial" panose="020B0604020202020204" pitchFamily="34" charset="0"/>
                <a:cs typeface="Arial" panose="020B0604020202020204" pitchFamily="34" charset="0"/>
              </a:rPr>
              <a:t>Currículum vítae </a:t>
            </a:r>
            <a:r>
              <a:rPr lang="es-MX" sz="1600" dirty="0" smtClean="0">
                <a:latin typeface="Arial" panose="020B0604020202020204" pitchFamily="34" charset="0"/>
                <a:cs typeface="Arial" panose="020B0604020202020204" pitchFamily="34" charset="0"/>
              </a:rPr>
              <a:t>o </a:t>
            </a:r>
            <a:r>
              <a:rPr lang="es-MX" sz="1600" dirty="0" smtClean="0">
                <a:solidFill>
                  <a:srgbClr val="640706"/>
                </a:solidFill>
                <a:latin typeface="Arial" panose="020B0604020202020204" pitchFamily="34" charset="0"/>
                <a:cs typeface="Arial" panose="020B0604020202020204" pitchFamily="34" charset="0"/>
              </a:rPr>
              <a:t>currículo</a:t>
            </a:r>
            <a:r>
              <a:rPr lang="es-MX" sz="1600" dirty="0" smtClean="0">
                <a:solidFill>
                  <a:schemeClr val="bg2">
                    <a:lumMod val="50000"/>
                  </a:schemeClr>
                </a:solidFill>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es un texto personal funcional en el que se plasman las experiencias de vida de una persona. Su función es conseguir un puesto o empleo.</a:t>
            </a: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Todos deben llevar datos personales, formación académica, desarrollo profesional o experiencia laboral, así como las lenguas o idiomas que manejas. Hay quienes agregan libros o artículos de investigación publicados, así como la maquinaria y software que manejan, una proyección personal (cómo te ves en un futuro), competencias y objetivo profesional. </a:t>
            </a:r>
          </a:p>
          <a:p>
            <a:pPr algn="just"/>
            <a:endParaRPr lang="es-MX" sz="1600" dirty="0">
              <a:latin typeface="Arial" panose="020B0604020202020204" pitchFamily="34" charset="0"/>
              <a:cs typeface="Arial" panose="020B0604020202020204" pitchFamily="34" charset="0"/>
            </a:endParaRPr>
          </a:p>
          <a:p>
            <a:pPr algn="just"/>
            <a:r>
              <a:rPr lang="es-MX" sz="1600" dirty="0" smtClean="0">
                <a:solidFill>
                  <a:schemeClr val="accent1">
                    <a:lumMod val="75000"/>
                  </a:schemeClr>
                </a:solidFill>
                <a:latin typeface="Arial" panose="020B0604020202020204" pitchFamily="34" charset="0"/>
                <a:cs typeface="Arial" panose="020B0604020202020204" pitchFamily="34" charset="0"/>
              </a:rPr>
              <a:t>Recomendaciones: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No mayor a dos páginas, salvo en casos específicos.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Seleccionar y presentar de preferencia las actividades o experiencias  relacionadas al puesto y área que se está solicitando.</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Usar un estilo muy sencillo y claro de redacción para agilizar la lectura.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Cuidar la ortografía y limpieza, así como la foto que se agregue.</a:t>
            </a:r>
          </a:p>
        </p:txBody>
      </p:sp>
      <p:sp>
        <p:nvSpPr>
          <p:cNvPr id="4" name="Rectangle 3"/>
          <p:cNvSpPr/>
          <p:nvPr/>
        </p:nvSpPr>
        <p:spPr>
          <a:xfrm>
            <a:off x="1547664" y="0"/>
            <a:ext cx="6048672" cy="1412776"/>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a:xfrm>
            <a:off x="899592" y="332656"/>
            <a:ext cx="7313613" cy="868362"/>
          </a:xfrm>
        </p:spPr>
        <p:txBody>
          <a:bodyPr>
            <a:noAutofit/>
          </a:bodyPr>
          <a:lstStyle/>
          <a:p>
            <a:r>
              <a:rPr lang="es-MX" sz="2800" dirty="0" smtClean="0">
                <a:solidFill>
                  <a:srgbClr val="FFFFFF"/>
                </a:solidFill>
                <a:latin typeface="Arial"/>
                <a:cs typeface="Arial"/>
              </a:rPr>
              <a:t>TEXTOS FUNCIONALES</a:t>
            </a:r>
            <a:br>
              <a:rPr lang="es-MX" sz="2800" dirty="0" smtClean="0">
                <a:solidFill>
                  <a:srgbClr val="FFFFFF"/>
                </a:solidFill>
                <a:latin typeface="Arial"/>
                <a:cs typeface="Arial"/>
              </a:rPr>
            </a:br>
            <a:r>
              <a:rPr lang="es-MX" sz="2800" dirty="0" smtClean="0">
                <a:solidFill>
                  <a:srgbClr val="FFFFFF"/>
                </a:solidFill>
                <a:latin typeface="Arial"/>
                <a:cs typeface="Arial"/>
              </a:rPr>
              <a:t>PERSONALES</a:t>
            </a:r>
            <a:endParaRPr lang="es-MX" sz="2800" dirty="0">
              <a:solidFill>
                <a:srgbClr val="FFFFFF"/>
              </a:solidFill>
              <a:latin typeface="Arial"/>
              <a:cs typeface="Arial"/>
            </a:endParaRPr>
          </a:p>
        </p:txBody>
      </p:sp>
    </p:spTree>
    <p:extLst>
      <p:ext uri="{BB962C8B-B14F-4D97-AF65-F5344CB8AC3E}">
        <p14:creationId xmlns:p14="http://schemas.microsoft.com/office/powerpoint/2010/main" val="4263085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rot="5400000">
            <a:off x="5463535" y="3041521"/>
            <a:ext cx="6336704" cy="630942"/>
          </a:xfrm>
          <a:prstGeom prst="rect">
            <a:avLst/>
          </a:prstGeom>
          <a:noFill/>
        </p:spPr>
        <p:txBody>
          <a:bodyPr wrap="square" rtlCol="0">
            <a:spAutoFit/>
          </a:bodyPr>
          <a:lstStyle/>
          <a:p>
            <a:r>
              <a:rPr lang="es-MX" sz="700" dirty="0" smtClean="0">
                <a:latin typeface="Arial" panose="020B0604020202020204" pitchFamily="34" charset="0"/>
                <a:cs typeface="Arial" panose="020B0604020202020204" pitchFamily="34" charset="0"/>
              </a:rPr>
              <a:t>Imagen </a:t>
            </a:r>
            <a:r>
              <a:rPr lang="es-MX" sz="700" dirty="0">
                <a:latin typeface="Arial" panose="020B0604020202020204" pitchFamily="34" charset="0"/>
                <a:cs typeface="Arial" panose="020B0604020202020204" pitchFamily="34" charset="0"/>
              </a:rPr>
              <a:t>recuperada de: https://www.google.com.mx/search?q=curriculum+vitae&amp;source=lnms&amp;tbm=isch&amp;sa=X&amp;ei=V73hUpfuFdTnoAT2s4DIBw&amp;sqi=2&amp;ved=0CAcQ_AUoAQ&amp;biw=1280&amp;bih=675#facrc=_&amp;imgdii=_&amp;imgrc=ARQ0gvTjSwSLcM%253A%3Bqf1zw5xgMU92EM%3Bhttp%253A%252F%252Fwww.elblogdeyes.com%252Fwp-content%252Fuploads%252FCV_yesicaflores01.jpg%3Bhttp%253A%252F%252Fwww.elblogdeyes.com%252Fcomo-hacer-un-curriculum-vitae-que-no-de-verguenza%252F%3B927%3B1200</a:t>
            </a:r>
          </a:p>
        </p:txBody>
      </p:sp>
      <p:sp>
        <p:nvSpPr>
          <p:cNvPr id="7" name="Rectangle 6"/>
          <p:cNvSpPr/>
          <p:nvPr/>
        </p:nvSpPr>
        <p:spPr>
          <a:xfrm>
            <a:off x="827584" y="15652"/>
            <a:ext cx="1296144" cy="6957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187624" y="188640"/>
            <a:ext cx="6768752" cy="38884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http://www.elblogdeyes.com/wp-content/uploads/CV_yesicaflore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32656"/>
            <a:ext cx="4896544" cy="633857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rot="16200000">
            <a:off x="-1904364" y="3073608"/>
            <a:ext cx="6768752" cy="584776"/>
          </a:xfrm>
          <a:prstGeom prst="rect">
            <a:avLst/>
          </a:prstGeom>
          <a:noFill/>
        </p:spPr>
        <p:txBody>
          <a:bodyPr wrap="square" rtlCol="0">
            <a:spAutoFit/>
          </a:bodyPr>
          <a:lstStyle/>
          <a:p>
            <a:pPr algn="ctr"/>
            <a:r>
              <a:rPr lang="es-MX"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Ejemplo de Currículum Vítae</a:t>
            </a:r>
            <a:endParaRPr lang="es-MX"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5651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20824"/>
            <a:ext cx="8229600" cy="1768216"/>
          </a:xfrm>
        </p:spPr>
        <p:txBody>
          <a:bodyPr>
            <a:normAutofit/>
          </a:bodyPr>
          <a:lstStyle/>
          <a:p>
            <a:pPr algn="just"/>
            <a:endParaRPr lang="es-MX" sz="1800" dirty="0">
              <a:latin typeface="Arial" panose="020B0604020202020204" pitchFamily="34" charset="0"/>
              <a:cs typeface="Arial" panose="020B0604020202020204" pitchFamily="34" charset="0"/>
            </a:endParaRPr>
          </a:p>
          <a:p>
            <a:pPr algn="just"/>
            <a:endParaRPr lang="es-MX" sz="1800" dirty="0">
              <a:latin typeface="Arial" panose="020B0604020202020204" pitchFamily="34" charset="0"/>
              <a:cs typeface="Arial" panose="020B0604020202020204" pitchFamily="34" charset="0"/>
            </a:endParaRPr>
          </a:p>
        </p:txBody>
      </p:sp>
      <p:sp>
        <p:nvSpPr>
          <p:cNvPr id="6" name="5 CuadroTexto"/>
          <p:cNvSpPr txBox="1"/>
          <p:nvPr/>
        </p:nvSpPr>
        <p:spPr>
          <a:xfrm>
            <a:off x="1547664" y="2276872"/>
            <a:ext cx="6480720" cy="3416320"/>
          </a:xfrm>
          <a:prstGeom prst="rect">
            <a:avLst/>
          </a:prstGeom>
          <a:noFill/>
        </p:spPr>
        <p:txBody>
          <a:bodyPr wrap="square" rtlCol="0">
            <a:spAutoFit/>
          </a:bodyPr>
          <a:lstStyle/>
          <a:p>
            <a:pPr algn="just"/>
            <a:r>
              <a:rPr lang="es-MX" sz="2400" dirty="0" smtClean="0">
                <a:latin typeface="Arial" panose="020B0604020202020204" pitchFamily="34" charset="0"/>
                <a:cs typeface="Arial" panose="020B0604020202020204" pitchFamily="34" charset="0"/>
              </a:rPr>
              <a:t>Las </a:t>
            </a:r>
            <a:r>
              <a:rPr lang="es-MX" sz="2400" b="1" dirty="0" smtClean="0">
                <a:solidFill>
                  <a:schemeClr val="accent1">
                    <a:lumMod val="75000"/>
                  </a:schemeClr>
                </a:solidFill>
                <a:latin typeface="Arial" panose="020B0604020202020204" pitchFamily="34" charset="0"/>
                <a:cs typeface="Arial" panose="020B0604020202020204" pitchFamily="34" charset="0"/>
              </a:rPr>
              <a:t>Cartas Formales </a:t>
            </a:r>
            <a:r>
              <a:rPr lang="es-MX" sz="2400" dirty="0" smtClean="0">
                <a:latin typeface="Arial" panose="020B0604020202020204" pitchFamily="34" charset="0"/>
                <a:cs typeface="Arial" panose="020B0604020202020204" pitchFamily="34" charset="0"/>
              </a:rPr>
              <a:t>se ocupan para tratar situaciones en donde existe entre los interlocutores (emisor y receptor) un grado de lejanía debido a que en el contexto comunicativo entran en juego jerarquías o roles institucionales. De ahí que sea necesario cubrir ciertos requisitos formales para poder establecer una comunicación lo más exitosa posible.</a:t>
            </a:r>
          </a:p>
        </p:txBody>
      </p:sp>
      <p:sp>
        <p:nvSpPr>
          <p:cNvPr id="5" name="Rectangle 4"/>
          <p:cNvSpPr/>
          <p:nvPr/>
        </p:nvSpPr>
        <p:spPr>
          <a:xfrm>
            <a:off x="1475656" y="0"/>
            <a:ext cx="6192688" cy="170080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2 Título"/>
          <p:cNvSpPr>
            <a:spLocks noGrp="1"/>
          </p:cNvSpPr>
          <p:nvPr>
            <p:ph type="title"/>
          </p:nvPr>
        </p:nvSpPr>
        <p:spPr/>
        <p:txBody>
          <a:bodyPr>
            <a:noAutofit/>
          </a:bodyPr>
          <a:lstStyle/>
          <a:p>
            <a:r>
              <a:rPr lang="es-MX" sz="3600" dirty="0" smtClean="0">
                <a:solidFill>
                  <a:srgbClr val="FFFFFF"/>
                </a:solidFill>
                <a:latin typeface="Arial"/>
                <a:cs typeface="Arial"/>
              </a:rPr>
              <a:t>TEXTOS FUNCIONALES</a:t>
            </a:r>
            <a:br>
              <a:rPr lang="es-MX" sz="3600" dirty="0" smtClean="0">
                <a:solidFill>
                  <a:srgbClr val="FFFFFF"/>
                </a:solidFill>
                <a:latin typeface="Arial"/>
                <a:cs typeface="Arial"/>
              </a:rPr>
            </a:br>
            <a:r>
              <a:rPr lang="es-MX" sz="3600" dirty="0" smtClean="0">
                <a:solidFill>
                  <a:srgbClr val="FFFFFF"/>
                </a:solidFill>
                <a:latin typeface="Arial"/>
                <a:cs typeface="Arial"/>
              </a:rPr>
              <a:t>PERSONALES</a:t>
            </a:r>
            <a:endParaRPr lang="es-MX" sz="3600" dirty="0">
              <a:solidFill>
                <a:srgbClr val="FFFFFF"/>
              </a:solidFill>
              <a:latin typeface="Arial"/>
              <a:cs typeface="Arial"/>
            </a:endParaRPr>
          </a:p>
        </p:txBody>
      </p:sp>
    </p:spTree>
    <p:extLst>
      <p:ext uri="{BB962C8B-B14F-4D97-AF65-F5344CB8AC3E}">
        <p14:creationId xmlns:p14="http://schemas.microsoft.com/office/powerpoint/2010/main" val="22399692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257</TotalTime>
  <Words>2241</Words>
  <Application>Microsoft Macintosh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Inkwell</vt:lpstr>
      <vt:lpstr>Textos Funcionales</vt:lpstr>
      <vt:lpstr>CARACTERÍSTICAS</vt:lpstr>
      <vt:lpstr>CLASIFICACIÓN</vt:lpstr>
      <vt:lpstr>TEXTOS FUNCIONALES ESCOLARES</vt:lpstr>
      <vt:lpstr>PowerPoint Presentation</vt:lpstr>
      <vt:lpstr>PowerPoint Presentation</vt:lpstr>
      <vt:lpstr>TEXTOS FUNCIONALES PERSONALES</vt:lpstr>
      <vt:lpstr>PowerPoint Presentation</vt:lpstr>
      <vt:lpstr>TEXTOS FUNCIONALES PERSONALES</vt:lpstr>
      <vt:lpstr>PowerPoint Presentation</vt:lpstr>
      <vt:lpstr>TEXTOS FUNCIONALES LABORALES Y SOCIALES</vt:lpstr>
      <vt:lpstr>PowerPoint Presentation</vt:lpstr>
      <vt:lpstr>TEXTOS FUNCIONALES LABORALES Y SOCIALES</vt:lpstr>
      <vt:lpstr>PowerPoint Presentation</vt:lpstr>
      <vt:lpstr>TEXTOS FUNCIONALES LABORALES Y SOCIALES</vt:lpstr>
      <vt:lpstr>TEXTOS FUNCIONALES LABORALES Y SOCIALES</vt:lpstr>
      <vt:lpstr>PowerPoint Presentation</vt:lpstr>
      <vt:lpstr>TEXTOS FUNCIONALES LABORALES Y SOCIALES</vt:lpstr>
      <vt:lpstr>PowerPoint Presentation</vt:lpstr>
      <vt:lpstr>TEXTOS FUNCIONALES LABORALES Y SOCIALES</vt:lpstr>
      <vt:lpstr>PowerPoint Presentation</vt:lpstr>
      <vt:lpstr>TEXTOS FUNCIONALES LABORALES Y SOCIALES</vt:lpstr>
      <vt:lpstr>PowerPoint Presentation</vt:lpstr>
      <vt:lpstr>TEXTOS FUNCIONALES LABORALES Y SOCIALES</vt:lpstr>
      <vt:lpstr>PowerPoint Presentation</vt:lpstr>
      <vt:lpstr>REFERENCIAS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Textos Funcionales</dc:title>
  <dc:creator>Laura Cardenas</dc:creator>
  <cp:lastModifiedBy>UAEH SUV</cp:lastModifiedBy>
  <cp:revision>43</cp:revision>
  <dcterms:created xsi:type="dcterms:W3CDTF">2014-01-23T22:58:33Z</dcterms:created>
  <dcterms:modified xsi:type="dcterms:W3CDTF">2014-10-30T16:42:26Z</dcterms:modified>
</cp:coreProperties>
</file>