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74" r:id="rId4"/>
    <p:sldId id="257" r:id="rId5"/>
    <p:sldId id="258" r:id="rId6"/>
    <p:sldId id="259" r:id="rId7"/>
    <p:sldId id="275" r:id="rId8"/>
    <p:sldId id="276" r:id="rId9"/>
    <p:sldId id="277" r:id="rId10"/>
    <p:sldId id="273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72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5E5B-F914-4429-9E33-7456EC1E740A}" type="datetimeFigureOut">
              <a:rPr lang="es-MX" smtClean="0"/>
              <a:pPr/>
              <a:t>31/08/2016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icologia-online.com/ebooks/genera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2564904"/>
            <a:ext cx="54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Licenciatura en </a:t>
            </a:r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DERECHO</a:t>
            </a:r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Tema: </a:t>
            </a:r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AUTOESTIMA</a:t>
            </a:r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Lic. </a:t>
            </a:r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E.T.E y L. </a:t>
            </a:r>
            <a:r>
              <a:rPr lang="es-MX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Psic</a:t>
            </a:r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Erika Priscila Hernández </a:t>
            </a:r>
            <a:r>
              <a:rPr lang="es-MX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Zenil</a:t>
            </a:r>
            <a:endParaRPr lang="es-MX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Julio- Diciembre 2016</a:t>
            </a:r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1377" y="116632"/>
            <a:ext cx="8419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Desarrollo del Tema: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6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es-GT" b="1" dirty="0" smtClean="0">
                <a:solidFill>
                  <a:srgbClr val="FFC000"/>
                </a:solidFill>
              </a:rPr>
              <a:t>DIMENSIONES DE LA AUTOESTIMA</a:t>
            </a:r>
            <a:endParaRPr lang="es-GT" b="1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997152"/>
          </a:xfrm>
        </p:spPr>
        <p:txBody>
          <a:bodyPr>
            <a:normAutofit/>
          </a:bodyPr>
          <a:lstStyle/>
          <a:p>
            <a:pPr algn="just"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sz="3200" dirty="0"/>
              <a:t>Dimensión </a:t>
            </a:r>
            <a:r>
              <a:rPr lang="es-GT" sz="3600" dirty="0"/>
              <a:t>Física</a:t>
            </a:r>
            <a:r>
              <a:rPr lang="es-GT" sz="3200" dirty="0"/>
              <a:t> </a:t>
            </a:r>
            <a:endParaRPr lang="es-GT" sz="3200" dirty="0" smtClean="0"/>
          </a:p>
          <a:p>
            <a:pPr algn="just"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sz="3200" dirty="0" smtClean="0"/>
              <a:t>Dimensión </a:t>
            </a:r>
            <a:r>
              <a:rPr lang="es-GT" sz="3200" dirty="0"/>
              <a:t>Social </a:t>
            </a:r>
            <a:endParaRPr lang="es-GT" sz="3200" dirty="0" smtClean="0"/>
          </a:p>
          <a:p>
            <a:pPr algn="just"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sz="3200" dirty="0" smtClean="0"/>
              <a:t>Dimensión Afectiva</a:t>
            </a:r>
          </a:p>
          <a:p>
            <a:pPr algn="just"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sz="3200" dirty="0" smtClean="0"/>
              <a:t>Dimensión Académica</a:t>
            </a:r>
          </a:p>
          <a:p>
            <a:pPr algn="just"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sz="3200" dirty="0" smtClean="0"/>
              <a:t>Dimensión Ética</a:t>
            </a:r>
            <a:endParaRPr lang="es-GT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1676267" cy="169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28100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01377" y="116632"/>
            <a:ext cx="8419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Desarrollo del Tema: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1143000"/>
          </a:xfrm>
        </p:spPr>
        <p:txBody>
          <a:bodyPr>
            <a:noAutofit/>
          </a:bodyPr>
          <a:lstStyle/>
          <a:p>
            <a:pPr algn="ctr"/>
            <a:r>
              <a:rPr lang="es-GT" sz="3600" b="1" dirty="0" smtClean="0">
                <a:solidFill>
                  <a:srgbClr val="FFC000"/>
                </a:solidFill>
              </a:rPr>
              <a:t>FACTORES QUE INFLUYEN EN  LA FORMACIÓN DE LA AUTOESTIMA </a:t>
            </a:r>
            <a:endParaRPr lang="es-GT" sz="3600" b="1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291264" cy="4680520"/>
          </a:xfrm>
        </p:spPr>
        <p:txBody>
          <a:bodyPr>
            <a:noAutofit/>
          </a:bodyPr>
          <a:lstStyle/>
          <a:p>
            <a:pPr marL="36576" indent="0">
              <a:buClr>
                <a:schemeClr val="accent5"/>
              </a:buClr>
              <a:buNone/>
            </a:pPr>
            <a:endParaRPr lang="es-GT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sz="2800" dirty="0" smtClean="0"/>
              <a:t>La </a:t>
            </a:r>
            <a:r>
              <a:rPr lang="es-GT" sz="2800" dirty="0"/>
              <a:t>opinión que tienen los demás</a:t>
            </a:r>
            <a:r>
              <a:rPr lang="es-GT" sz="2800" dirty="0" smtClean="0"/>
              <a:t>.</a:t>
            </a: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sz="2800" dirty="0" smtClean="0"/>
              <a:t> </a:t>
            </a:r>
            <a:r>
              <a:rPr lang="es-GT" sz="2800" dirty="0"/>
              <a:t>Valoración de los propios logros. </a:t>
            </a:r>
            <a:endParaRPr lang="es-GT" sz="2800" dirty="0" smtClean="0"/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sz="2800" dirty="0" smtClean="0"/>
              <a:t>Niveles </a:t>
            </a:r>
            <a:r>
              <a:rPr lang="es-GT" sz="2800" dirty="0"/>
              <a:t>de aspiración</a:t>
            </a:r>
            <a:r>
              <a:rPr lang="es-GT" sz="2800" dirty="0" smtClean="0"/>
              <a:t>.</a:t>
            </a: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sz="2800" dirty="0" smtClean="0"/>
              <a:t> </a:t>
            </a:r>
            <a:r>
              <a:rPr lang="es-GT" sz="2800" dirty="0"/>
              <a:t>La comparación </a:t>
            </a:r>
            <a:r>
              <a:rPr lang="es-GT" sz="2800" dirty="0" smtClean="0"/>
              <a:t>que realizamos de nosotros mismos con otros.</a:t>
            </a: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sz="2800" dirty="0" smtClean="0"/>
              <a:t> </a:t>
            </a:r>
            <a:r>
              <a:rPr lang="es-GT" sz="2800" dirty="0"/>
              <a:t>La comparación realizada entre </a:t>
            </a:r>
            <a:r>
              <a:rPr lang="es-GT" sz="2800" dirty="0" smtClean="0"/>
              <a:t> nuestro actuar y las reglas o estándares sociales</a:t>
            </a:r>
            <a:r>
              <a:rPr lang="es-GT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endParaRPr lang="es-GT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39010"/>
            <a:ext cx="2016224" cy="194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5760"/>
            <a:ext cx="8147248" cy="1143000"/>
          </a:xfrm>
        </p:spPr>
        <p:txBody>
          <a:bodyPr>
            <a:noAutofit/>
          </a:bodyPr>
          <a:lstStyle/>
          <a:p>
            <a:pPr algn="ctr"/>
            <a:r>
              <a:rPr lang="es-GT" sz="3600" b="1" dirty="0" smtClean="0">
                <a:solidFill>
                  <a:srgbClr val="FFC000"/>
                </a:solidFill>
              </a:rPr>
              <a:t>FACTORES QUE FAVORECEN EL DESARROLLO DE LA AUTOESTIMA</a:t>
            </a:r>
            <a:endParaRPr lang="es-GT" sz="3600" b="1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997152"/>
          </a:xfrm>
        </p:spPr>
        <p:txBody>
          <a:bodyPr>
            <a:normAutofit/>
          </a:bodyPr>
          <a:lstStyle/>
          <a:p>
            <a:pPr marL="550926" indent="-514350">
              <a:buClr>
                <a:schemeClr val="accent5"/>
              </a:buClr>
              <a:buFont typeface="+mj-lt"/>
              <a:buAutoNum type="arabicPeriod"/>
            </a:pPr>
            <a:r>
              <a:rPr lang="es-GT" sz="3200" b="1" dirty="0" smtClean="0"/>
              <a:t>Vínculos </a:t>
            </a:r>
          </a:p>
          <a:p>
            <a:pPr marL="550926" indent="-514350">
              <a:buClr>
                <a:schemeClr val="accent5"/>
              </a:buClr>
              <a:buFont typeface="+mj-lt"/>
              <a:buAutoNum type="arabicPeriod"/>
            </a:pPr>
            <a:r>
              <a:rPr lang="es-GT" sz="3200" b="1" dirty="0" smtClean="0"/>
              <a:t>Sentirnos especiales</a:t>
            </a:r>
          </a:p>
          <a:p>
            <a:pPr marL="550926" indent="-514350">
              <a:buClr>
                <a:schemeClr val="accent5"/>
              </a:buClr>
              <a:buFont typeface="+mj-lt"/>
              <a:buAutoNum type="arabicPeriod"/>
            </a:pPr>
            <a:r>
              <a:rPr lang="es-GT" sz="3200" b="1" dirty="0" smtClean="0"/>
              <a:t>Poder</a:t>
            </a:r>
          </a:p>
          <a:p>
            <a:pPr marL="550926" indent="-514350">
              <a:buClr>
                <a:schemeClr val="accent5"/>
              </a:buClr>
              <a:buFont typeface="+mj-lt"/>
              <a:buAutoNum type="arabicPeriod"/>
            </a:pPr>
            <a:r>
              <a:rPr lang="es-GT" sz="3200" b="1" dirty="0" smtClean="0"/>
              <a:t>Modelos o pautas</a:t>
            </a:r>
          </a:p>
          <a:p>
            <a:pPr marL="550926" indent="-514350">
              <a:buClr>
                <a:schemeClr val="accent5"/>
              </a:buClr>
              <a:buFont typeface="+mj-lt"/>
              <a:buAutoNum type="arabicPeriod"/>
            </a:pPr>
            <a:endParaRPr lang="es-GT" sz="32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86025"/>
            <a:ext cx="3422783" cy="267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4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GT" dirty="0" smtClean="0">
                <a:solidFill>
                  <a:srgbClr val="FFFF00"/>
                </a:solidFill>
              </a:rPr>
              <a:t>FACTORES QUE CONTRIBUYEN A UNA BAJA AUTOESTIMA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997152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/>
              <a:t>Mensajes </a:t>
            </a:r>
            <a:r>
              <a:rPr lang="es-GT" dirty="0" smtClean="0"/>
              <a:t>descalificadores </a:t>
            </a: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 smtClean="0"/>
              <a:t>Eventos </a:t>
            </a:r>
            <a:r>
              <a:rPr lang="es-GT" dirty="0"/>
              <a:t>traumáticos </a:t>
            </a:r>
            <a:endParaRPr lang="es-GT" dirty="0" smtClean="0"/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 smtClean="0"/>
              <a:t>Violencia </a:t>
            </a:r>
            <a:r>
              <a:rPr lang="es-GT" dirty="0"/>
              <a:t>familiar </a:t>
            </a:r>
            <a:endParaRPr lang="es-GT" dirty="0" smtClean="0"/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 smtClean="0"/>
              <a:t>Violencia </a:t>
            </a:r>
            <a:r>
              <a:rPr lang="es-GT" dirty="0"/>
              <a:t>escolar </a:t>
            </a:r>
            <a:endParaRPr lang="es-GT" dirty="0" smtClean="0"/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 smtClean="0"/>
              <a:t>Sociedad </a:t>
            </a:r>
            <a:r>
              <a:rPr lang="es-GT" dirty="0"/>
              <a:t>estresante </a:t>
            </a:r>
            <a:endParaRPr lang="es-GT" dirty="0" smtClean="0"/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 smtClean="0"/>
              <a:t>Déficit </a:t>
            </a:r>
            <a:r>
              <a:rPr lang="es-GT" dirty="0"/>
              <a:t>de Habilidades Sociales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69160"/>
            <a:ext cx="343852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GT" b="1" dirty="0" smtClean="0">
                <a:solidFill>
                  <a:srgbClr val="FFFF00"/>
                </a:solidFill>
              </a:rPr>
              <a:t>FORMAS DE EXPRESIÓN DE BAJA AUTOESTIMA</a:t>
            </a:r>
            <a:endParaRPr lang="es-GT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997152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/>
              <a:t>Actitud excesivamente quejumbrosa y </a:t>
            </a:r>
            <a:r>
              <a:rPr lang="es-GT" dirty="0" smtClean="0"/>
              <a:t>crítica.</a:t>
            </a: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 smtClean="0"/>
              <a:t>Necesidad </a:t>
            </a:r>
            <a:r>
              <a:rPr lang="es-GT" dirty="0"/>
              <a:t>compulsiva de llamar la </a:t>
            </a:r>
            <a:r>
              <a:rPr lang="es-GT" dirty="0" smtClean="0"/>
              <a:t>atención.</a:t>
            </a: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 smtClean="0"/>
              <a:t>Necesidad </a:t>
            </a:r>
            <a:r>
              <a:rPr lang="es-GT" dirty="0"/>
              <a:t>imperiosa de </a:t>
            </a:r>
            <a:r>
              <a:rPr lang="es-GT" dirty="0" smtClean="0"/>
              <a:t>ganar.</a:t>
            </a: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 smtClean="0"/>
              <a:t>Actitud </a:t>
            </a:r>
            <a:r>
              <a:rPr lang="es-GT" dirty="0"/>
              <a:t>inhibida y poco sociable. </a:t>
            </a:r>
            <a:endParaRPr lang="es-GT" dirty="0" smtClean="0"/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 smtClean="0"/>
              <a:t>Temor </a:t>
            </a:r>
            <a:r>
              <a:rPr lang="es-GT" dirty="0"/>
              <a:t>excesivo a equivocarse</a:t>
            </a:r>
            <a:r>
              <a:rPr lang="es-G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endParaRPr lang="es-GT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993395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2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GT" b="1" dirty="0" smtClean="0">
                <a:solidFill>
                  <a:srgbClr val="FFFF00"/>
                </a:solidFill>
              </a:rPr>
              <a:t>FORMAS DE EXPRESIÓN DE BAJA AUTOESTIMA</a:t>
            </a:r>
            <a:endParaRPr lang="es-GT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997152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/>
              <a:t>Actitud insegura. </a:t>
            </a: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/>
              <a:t>Animo triste. </a:t>
            </a: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/>
              <a:t>Actitud perfeccionista. </a:t>
            </a: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/>
              <a:t>Actitud desafiante y agresiva. </a:t>
            </a: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/>
              <a:t>Actitud derrotista. </a:t>
            </a: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dirty="0"/>
              <a:t>Necesidad compulsiva de aprobación . </a:t>
            </a:r>
          </a:p>
          <a:p>
            <a:pPr marL="36576" indent="0">
              <a:buClr>
                <a:schemeClr val="accent5"/>
              </a:buClr>
              <a:buNone/>
            </a:pPr>
            <a:endParaRPr lang="es-GT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08936"/>
            <a:ext cx="2937926" cy="405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6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GT" b="1" dirty="0" smtClean="0">
                <a:solidFill>
                  <a:srgbClr val="FFFF00"/>
                </a:solidFill>
              </a:rPr>
              <a:t>FORMAS DE EXPRESIÓN DE AUTOESTIMA POSITIVA</a:t>
            </a:r>
            <a:endParaRPr lang="es-GT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997152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r>
              <a:rPr lang="es-GT" dirty="0"/>
              <a:t>Actitud de confianza frente a si </a:t>
            </a:r>
            <a:r>
              <a:rPr lang="es-GT" dirty="0" smtClean="0"/>
              <a:t>mismo.</a:t>
            </a:r>
          </a:p>
          <a:p>
            <a:pPr>
              <a:buClr>
                <a:schemeClr val="accent5"/>
              </a:buClr>
            </a:pPr>
            <a:r>
              <a:rPr lang="es-GT" dirty="0" smtClean="0"/>
              <a:t>Capacidad </a:t>
            </a:r>
            <a:r>
              <a:rPr lang="es-GT" dirty="0"/>
              <a:t>de autocontrol de sus </a:t>
            </a:r>
            <a:r>
              <a:rPr lang="es-GT" dirty="0" smtClean="0"/>
              <a:t>impulsos.</a:t>
            </a:r>
          </a:p>
          <a:p>
            <a:pPr>
              <a:buClr>
                <a:schemeClr val="accent5"/>
              </a:buClr>
            </a:pPr>
            <a:r>
              <a:rPr lang="es-GT" dirty="0" smtClean="0"/>
              <a:t>Abierto </a:t>
            </a:r>
            <a:r>
              <a:rPr lang="es-GT" dirty="0"/>
              <a:t>y flexible. </a:t>
            </a:r>
            <a:endParaRPr lang="es-GT" dirty="0" smtClean="0"/>
          </a:p>
          <a:p>
            <a:pPr>
              <a:buClr>
                <a:schemeClr val="accent5"/>
              </a:buClr>
            </a:pPr>
            <a:r>
              <a:rPr lang="es-GT" dirty="0" smtClean="0"/>
              <a:t>Capaz </a:t>
            </a:r>
            <a:r>
              <a:rPr lang="es-GT" dirty="0"/>
              <a:t>de ser </a:t>
            </a:r>
            <a:r>
              <a:rPr lang="es-GT" dirty="0" smtClean="0"/>
              <a:t>autónomo y responsable</a:t>
            </a:r>
          </a:p>
          <a:p>
            <a:pPr>
              <a:buClr>
                <a:schemeClr val="accent5"/>
              </a:buClr>
            </a:pPr>
            <a:r>
              <a:rPr lang="es-GT" dirty="0" smtClean="0"/>
              <a:t>Iniciativa </a:t>
            </a:r>
            <a:r>
              <a:rPr lang="es-GT" dirty="0"/>
              <a:t>social y de grupo. </a:t>
            </a:r>
            <a:endParaRPr lang="es-GT" dirty="0" smtClean="0"/>
          </a:p>
          <a:p>
            <a:pPr>
              <a:buClr>
                <a:schemeClr val="accent5"/>
              </a:buClr>
            </a:pPr>
            <a:r>
              <a:rPr lang="es-GT" dirty="0" smtClean="0"/>
              <a:t> Percibe el éxito como resultado de sus habilidades y esfuerzos</a:t>
            </a:r>
            <a:r>
              <a:rPr lang="es-GT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Clr>
                <a:schemeClr val="accent5"/>
              </a:buClr>
            </a:pPr>
            <a:endParaRPr lang="es-GT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85184"/>
            <a:ext cx="1447711" cy="96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6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GT" b="1" dirty="0" smtClean="0">
                <a:solidFill>
                  <a:srgbClr val="FFFF00"/>
                </a:solidFill>
              </a:rPr>
              <a:t>FORMAS DE EVITAR UNA AUTOESTIMA NEGATIVA</a:t>
            </a:r>
            <a:endParaRPr lang="es-GT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84784"/>
            <a:ext cx="7200800" cy="4997152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r>
              <a:rPr lang="es-GT" dirty="0"/>
              <a:t>Evitar la crítica que dañe la imagen </a:t>
            </a:r>
            <a:r>
              <a:rPr lang="es-GT" dirty="0" smtClean="0"/>
              <a:t>personal</a:t>
            </a:r>
          </a:p>
          <a:p>
            <a:pPr>
              <a:buClr>
                <a:schemeClr val="accent5"/>
              </a:buClr>
            </a:pPr>
            <a:r>
              <a:rPr lang="es-GT" dirty="0" smtClean="0"/>
              <a:t>Evitar </a:t>
            </a:r>
            <a:r>
              <a:rPr lang="es-GT" dirty="0"/>
              <a:t>el </a:t>
            </a:r>
            <a:r>
              <a:rPr lang="es-GT" dirty="0" smtClean="0"/>
              <a:t>perfeccionismo. </a:t>
            </a:r>
          </a:p>
          <a:p>
            <a:pPr>
              <a:buClr>
                <a:schemeClr val="accent5"/>
              </a:buClr>
            </a:pPr>
            <a:r>
              <a:rPr lang="es-GT" dirty="0" smtClean="0"/>
              <a:t>Repetir </a:t>
            </a:r>
            <a:r>
              <a:rPr lang="es-GT" dirty="0"/>
              <a:t>características negativas </a:t>
            </a:r>
            <a:r>
              <a:rPr lang="es-GT" dirty="0" smtClean="0"/>
              <a:t>de la persona.</a:t>
            </a:r>
          </a:p>
          <a:p>
            <a:pPr>
              <a:buClr>
                <a:schemeClr val="accent5"/>
              </a:buClr>
            </a:pPr>
            <a:r>
              <a:rPr lang="es-GT" dirty="0" smtClean="0"/>
              <a:t>Evitar </a:t>
            </a:r>
            <a:r>
              <a:rPr lang="es-GT" dirty="0"/>
              <a:t>críticas </a:t>
            </a:r>
            <a:r>
              <a:rPr lang="es-GT" dirty="0" smtClean="0"/>
              <a:t>a los demás de </a:t>
            </a:r>
            <a:r>
              <a:rPr lang="es-GT" dirty="0"/>
              <a:t>forma pública</a:t>
            </a:r>
            <a:endParaRPr lang="es-GT" dirty="0" smtClean="0"/>
          </a:p>
        </p:txBody>
      </p:sp>
      <p:pic>
        <p:nvPicPr>
          <p:cNvPr id="14338" name="Picture 2" descr="C:\Users\Subcomisión de VIH\Pictures\a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16832"/>
            <a:ext cx="171619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6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75866"/>
            <a:ext cx="6423622" cy="628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0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620688"/>
            <a:ext cx="820866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AUTOESTIMA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Resumen</a:t>
            </a:r>
          </a:p>
          <a:p>
            <a:pPr algn="just"/>
            <a:r>
              <a:rPr lang="es-MX" sz="2000" dirty="0"/>
              <a:t>La autoestima es el sentimiento valorativo de nuestro ser, el juicio que hacemos de nosotros mismos, de nuestra manera de ser, de quienes somos, del conjunto de rasgos corporales, mentales y espirituales que configuran nuestra personalidad. Determina nuestra manera de percibirnos y valorarnos y moldea nuestras vidas. Ésta influye en la toma de decisiones y es fundamental para el rendimiento académico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err="1" smtClean="0"/>
              <a:t>Self-esteem</a:t>
            </a:r>
            <a:r>
              <a:rPr lang="es-MX" sz="2000" dirty="0" smtClean="0"/>
              <a:t> </a:t>
            </a:r>
            <a:r>
              <a:rPr lang="es-MX" sz="2000" dirty="0" err="1"/>
              <a:t>is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evaluative</a:t>
            </a:r>
            <a:r>
              <a:rPr lang="es-MX" sz="2000" dirty="0"/>
              <a:t> </a:t>
            </a:r>
            <a:r>
              <a:rPr lang="es-MX" sz="2000" dirty="0" err="1"/>
              <a:t>sense</a:t>
            </a:r>
            <a:r>
              <a:rPr lang="es-MX" sz="2000" dirty="0"/>
              <a:t> of </a:t>
            </a:r>
            <a:r>
              <a:rPr lang="es-MX" sz="2000" dirty="0" err="1"/>
              <a:t>our</a:t>
            </a:r>
            <a:r>
              <a:rPr lang="es-MX" sz="2000" dirty="0"/>
              <a:t> </a:t>
            </a:r>
            <a:r>
              <a:rPr lang="es-MX" sz="2000" dirty="0" err="1"/>
              <a:t>being</a:t>
            </a:r>
            <a:r>
              <a:rPr lang="es-MX" sz="2000" dirty="0"/>
              <a:t>, </a:t>
            </a:r>
            <a:r>
              <a:rPr lang="es-MX" sz="2000" dirty="0" err="1"/>
              <a:t>the</a:t>
            </a:r>
            <a:r>
              <a:rPr lang="es-MX" sz="2000" dirty="0"/>
              <a:t> trial </a:t>
            </a:r>
            <a:r>
              <a:rPr lang="es-MX" sz="2000" dirty="0" err="1"/>
              <a:t>that</a:t>
            </a:r>
            <a:r>
              <a:rPr lang="es-MX" sz="2000" dirty="0"/>
              <a:t> </a:t>
            </a:r>
            <a:r>
              <a:rPr lang="es-MX" sz="2000" dirty="0" err="1"/>
              <a:t>we</a:t>
            </a:r>
            <a:r>
              <a:rPr lang="es-MX" sz="2000" dirty="0"/>
              <a:t> </a:t>
            </a:r>
            <a:r>
              <a:rPr lang="es-MX" sz="2000" dirty="0" err="1"/>
              <a:t>ourselves</a:t>
            </a:r>
            <a:r>
              <a:rPr lang="es-MX" sz="2000" dirty="0"/>
              <a:t>, </a:t>
            </a:r>
            <a:r>
              <a:rPr lang="es-MX" sz="2000" dirty="0" err="1"/>
              <a:t>our</a:t>
            </a:r>
            <a:r>
              <a:rPr lang="es-MX" sz="2000" dirty="0"/>
              <a:t> </a:t>
            </a:r>
            <a:r>
              <a:rPr lang="es-MX" sz="2000" dirty="0" err="1"/>
              <a:t>way</a:t>
            </a:r>
            <a:r>
              <a:rPr lang="es-MX" sz="2000" dirty="0"/>
              <a:t> of </a:t>
            </a:r>
            <a:r>
              <a:rPr lang="es-MX" sz="2000" dirty="0" err="1"/>
              <a:t>being</a:t>
            </a:r>
            <a:r>
              <a:rPr lang="es-MX" sz="2000" dirty="0"/>
              <a:t>, of </a:t>
            </a:r>
            <a:r>
              <a:rPr lang="es-MX" sz="2000" dirty="0" err="1"/>
              <a:t>who</a:t>
            </a:r>
            <a:r>
              <a:rPr lang="es-MX" sz="2000" dirty="0"/>
              <a:t> </a:t>
            </a:r>
            <a:r>
              <a:rPr lang="es-MX" sz="2000" dirty="0" err="1"/>
              <a:t>we</a:t>
            </a:r>
            <a:r>
              <a:rPr lang="es-MX" sz="2000" dirty="0"/>
              <a:t> are, </a:t>
            </a:r>
            <a:r>
              <a:rPr lang="es-MX" sz="2000" dirty="0" err="1"/>
              <a:t>the</a:t>
            </a:r>
            <a:r>
              <a:rPr lang="es-MX" sz="2000" dirty="0"/>
              <a:t> set of </a:t>
            </a:r>
            <a:r>
              <a:rPr lang="es-MX" sz="2000" dirty="0" err="1"/>
              <a:t>traits</a:t>
            </a:r>
            <a:r>
              <a:rPr lang="es-MX" sz="2000" dirty="0"/>
              <a:t> </a:t>
            </a:r>
            <a:r>
              <a:rPr lang="es-MX" sz="2000" dirty="0" err="1"/>
              <a:t>bodily</a:t>
            </a:r>
            <a:r>
              <a:rPr lang="es-MX" sz="2000" dirty="0"/>
              <a:t>, mental and spiritual </a:t>
            </a:r>
            <a:r>
              <a:rPr lang="es-MX" sz="2000" dirty="0" err="1"/>
              <a:t>that</a:t>
            </a:r>
            <a:r>
              <a:rPr lang="es-MX" sz="2000" dirty="0"/>
              <a:t> </a:t>
            </a:r>
            <a:r>
              <a:rPr lang="es-MX" sz="2000" dirty="0" err="1"/>
              <a:t>make</a:t>
            </a:r>
            <a:r>
              <a:rPr lang="es-MX" sz="2000" dirty="0"/>
              <a:t> up </a:t>
            </a:r>
            <a:r>
              <a:rPr lang="es-MX" sz="2000" dirty="0" err="1"/>
              <a:t>our</a:t>
            </a:r>
            <a:r>
              <a:rPr lang="es-MX" sz="2000" dirty="0"/>
              <a:t> </a:t>
            </a:r>
            <a:r>
              <a:rPr lang="es-MX" sz="2000" dirty="0" err="1"/>
              <a:t>personality</a:t>
            </a:r>
            <a:r>
              <a:rPr lang="es-MX" sz="2000" dirty="0"/>
              <a:t>. Determines </a:t>
            </a:r>
            <a:r>
              <a:rPr lang="es-MX" sz="2000" dirty="0" err="1"/>
              <a:t>our</a:t>
            </a:r>
            <a:r>
              <a:rPr lang="es-MX" sz="2000" dirty="0"/>
              <a:t> </a:t>
            </a:r>
            <a:r>
              <a:rPr lang="es-MX" sz="2000" dirty="0" err="1"/>
              <a:t>way</a:t>
            </a:r>
            <a:r>
              <a:rPr lang="es-MX" sz="2000" dirty="0"/>
              <a:t> of percibirnos and </a:t>
            </a:r>
            <a:r>
              <a:rPr lang="es-MX" sz="2000" dirty="0" err="1"/>
              <a:t>valuing</a:t>
            </a:r>
            <a:r>
              <a:rPr lang="es-MX" sz="2000" dirty="0"/>
              <a:t> and </a:t>
            </a:r>
            <a:r>
              <a:rPr lang="es-MX" sz="2000" dirty="0" err="1"/>
              <a:t>molds</a:t>
            </a:r>
            <a:r>
              <a:rPr lang="es-MX" sz="2000" dirty="0"/>
              <a:t> </a:t>
            </a:r>
            <a:r>
              <a:rPr lang="es-MX" sz="2000" dirty="0" err="1"/>
              <a:t>our</a:t>
            </a:r>
            <a:r>
              <a:rPr lang="es-MX" sz="2000" dirty="0"/>
              <a:t> </a:t>
            </a:r>
            <a:r>
              <a:rPr lang="es-MX" sz="2000" dirty="0" err="1"/>
              <a:t>lives</a:t>
            </a:r>
            <a:r>
              <a:rPr lang="es-MX" sz="2000" dirty="0"/>
              <a:t>. </a:t>
            </a:r>
            <a:r>
              <a:rPr lang="es-MX" sz="2000" dirty="0" err="1"/>
              <a:t>This</a:t>
            </a:r>
            <a:r>
              <a:rPr lang="es-MX" sz="2000" dirty="0"/>
              <a:t> </a:t>
            </a:r>
            <a:r>
              <a:rPr lang="es-MX" sz="2000" dirty="0" err="1"/>
              <a:t>influences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decision-making</a:t>
            </a:r>
            <a:r>
              <a:rPr lang="es-MX" sz="2000" dirty="0"/>
              <a:t> and </a:t>
            </a:r>
            <a:r>
              <a:rPr lang="es-MX" sz="2000" dirty="0" err="1"/>
              <a:t>is</a:t>
            </a:r>
            <a:r>
              <a:rPr lang="es-MX" sz="2000" dirty="0"/>
              <a:t> fundamental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academic</a:t>
            </a:r>
            <a:r>
              <a:rPr lang="es-MX" sz="2000" dirty="0"/>
              <a:t> performance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908720"/>
            <a:ext cx="7467600" cy="4525963"/>
          </a:xfrm>
        </p:spPr>
        <p:txBody>
          <a:bodyPr/>
          <a:lstStyle/>
          <a:p>
            <a:pPr algn="ctr"/>
            <a:r>
              <a:rPr lang="es-G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 una buena autoestima nos ayuda a cuidar nuestro cuerpo,, psique y espíritu y comprender y respetar a los demás</a:t>
            </a:r>
            <a:endParaRPr lang="es-G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http://4.bp.blogspot.com/-QzrHx0NjCgE/T7ukDRbOepI/AAAAAAAAACM/CoeVP7vAmaA/s320/ruedaalrev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08920"/>
            <a:ext cx="5760635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54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829736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Bibliografía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del tema: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s-MX" sz="2800" i="1" dirty="0" smtClean="0">
                <a:hlinkClick r:id="rId2"/>
              </a:rPr>
              <a:t>www.</a:t>
            </a:r>
            <a:r>
              <a:rPr lang="es-MX" sz="2800" b="1" i="1" dirty="0" smtClean="0">
                <a:hlinkClick r:id="rId2"/>
              </a:rPr>
              <a:t>psicologia</a:t>
            </a:r>
            <a:r>
              <a:rPr lang="es-MX" sz="2800" i="1" dirty="0" smtClean="0">
                <a:hlinkClick r:id="rId2"/>
              </a:rPr>
              <a:t>-online.com/ebooks/</a:t>
            </a:r>
            <a:r>
              <a:rPr lang="es-MX" sz="2800" b="1" i="1" dirty="0" smtClean="0">
                <a:hlinkClick r:id="rId2"/>
              </a:rPr>
              <a:t>general</a:t>
            </a:r>
            <a:endParaRPr lang="es-MX" sz="2800" b="1" i="1" dirty="0" smtClean="0"/>
          </a:p>
          <a:p>
            <a:pPr marL="457200" indent="-457200">
              <a:buFont typeface="Arial" charset="0"/>
              <a:buChar char="•"/>
            </a:pPr>
            <a:r>
              <a:rPr lang="es-MX" sz="2800" b="1" i="1" dirty="0" smtClean="0"/>
              <a:t>Enciclopedia </a:t>
            </a:r>
            <a:r>
              <a:rPr lang="es-MX" sz="2800" b="1" i="1" dirty="0" err="1" smtClean="0"/>
              <a:t>oceano</a:t>
            </a:r>
            <a:r>
              <a:rPr lang="es-MX" sz="2800" b="1" i="1" dirty="0" smtClean="0"/>
              <a:t>, PSICOLOGIA GENERAL </a:t>
            </a:r>
            <a:r>
              <a:rPr lang="es-MX" sz="2800" b="1" i="1" dirty="0" err="1" smtClean="0"/>
              <a:t>tomoIV</a:t>
            </a:r>
            <a:endParaRPr lang="es-MX" sz="2800" b="1" i="1" dirty="0" smtClean="0"/>
          </a:p>
          <a:p>
            <a:pPr marL="457200" indent="-457200">
              <a:buFont typeface="Arial" charset="0"/>
              <a:buChar char="•"/>
            </a:pPr>
            <a:r>
              <a:rPr lang="es-MX" sz="2800" i="1"/>
              <a:t>www.gitanos.org/publicaciones/guiapromocionmujeres</a:t>
            </a:r>
            <a:endParaRPr lang="es-MX" sz="2800" b="1" i="1" dirty="0" smtClean="0"/>
          </a:p>
          <a:p>
            <a:pPr marL="457200" indent="-457200">
              <a:buFont typeface="Arial" charset="0"/>
              <a:buChar char="•"/>
            </a:pPr>
            <a:endParaRPr lang="es-MX" sz="2800" b="1" i="1" dirty="0" smtClean="0"/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620688"/>
            <a:ext cx="820866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PALABRAS CLAVE:</a:t>
            </a:r>
          </a:p>
          <a:p>
            <a:pPr algn="just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AUTOESTIMA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IMPORTANCIA DE LA AUTOESTIMA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AUTOESTIMA ALTA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AUTOESTIMA BAJA</a:t>
            </a: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5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1718204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Objetivo general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Q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ue los alumnos aprendan a verse a si mismo como un ser especial y único y  con ello aceptarse y amarse tal como se es así como aprender a cuidarse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5" y="404664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Nombre de la unidad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dirty="0">
                <a:latin typeface="Arial" pitchFamily="34" charset="0"/>
                <a:cs typeface="Arial" pitchFamily="34" charset="0"/>
              </a:rPr>
              <a:t>UNIDAD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I: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1. BÚSQUEDA DEL AUTODESCUBRIMIENTO </a:t>
            </a:r>
          </a:p>
          <a:p>
            <a:pPr algn="ctr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Objetivo de la 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unidad:</a:t>
            </a:r>
            <a:r>
              <a:rPr lang="es-MX" sz="2800" dirty="0" err="1"/>
              <a:t>Identificar</a:t>
            </a:r>
            <a:r>
              <a:rPr lang="es-MX" sz="2800" dirty="0"/>
              <a:t> la importancia de conocerse a sí mismo a través de la aplicación e interpretación de diversos instrumentos para fortalecer su desarrollo personal y académico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1377" y="116632"/>
            <a:ext cx="84190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1.2. AUTOESTIMA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Introducción:</a:t>
            </a:r>
          </a:p>
          <a:p>
            <a:pPr algn="just"/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936104"/>
          </a:xfrm>
        </p:spPr>
        <p:txBody>
          <a:bodyPr/>
          <a:lstStyle/>
          <a:p>
            <a:pPr algn="ctr"/>
            <a:r>
              <a:rPr lang="es-GT" b="1" dirty="0" smtClean="0">
                <a:solidFill>
                  <a:srgbClr val="FFC000"/>
                </a:solidFill>
              </a:rPr>
              <a:t>AUTOESTIMA</a:t>
            </a:r>
            <a:endParaRPr lang="es-GT" b="1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7632848" cy="4525963"/>
          </a:xfrm>
        </p:spPr>
        <p:txBody>
          <a:bodyPr>
            <a:normAutofit/>
          </a:bodyPr>
          <a:lstStyle/>
          <a:p>
            <a:pPr algn="just"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sz="2800" dirty="0"/>
              <a:t>S</a:t>
            </a:r>
            <a:r>
              <a:rPr lang="es-GT" sz="2800" dirty="0" smtClean="0"/>
              <a:t>entimiento </a:t>
            </a:r>
            <a:r>
              <a:rPr lang="es-GT" sz="2800" dirty="0"/>
              <a:t>de </a:t>
            </a:r>
            <a:r>
              <a:rPr lang="es-GT" sz="2800" dirty="0" smtClean="0"/>
              <a:t>capacidad y valía personal</a:t>
            </a:r>
            <a:endParaRPr lang="es-GT" sz="2800" dirty="0"/>
          </a:p>
          <a:p>
            <a:pPr algn="just"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sz="2800" dirty="0"/>
              <a:t>S</a:t>
            </a:r>
            <a:r>
              <a:rPr lang="es-GT" sz="2800" dirty="0" smtClean="0"/>
              <a:t>uma </a:t>
            </a:r>
            <a:r>
              <a:rPr lang="es-GT" sz="2800" dirty="0"/>
              <a:t>de la confianza y el respeto por uno </a:t>
            </a:r>
            <a:r>
              <a:rPr lang="es-GT" sz="2800" dirty="0" smtClean="0"/>
              <a:t>mismo.</a:t>
            </a:r>
          </a:p>
          <a:p>
            <a:pPr algn="just">
              <a:buClr>
                <a:schemeClr val="accent5"/>
              </a:buClr>
              <a:buFont typeface="Wingdings" pitchFamily="2" charset="2"/>
              <a:buChar char="Ø"/>
            </a:pPr>
            <a:r>
              <a:rPr lang="es-GT" sz="2800" dirty="0" smtClean="0"/>
              <a:t>Es el aprecio y consideración que tiene una persona de si misma. </a:t>
            </a:r>
          </a:p>
          <a:p>
            <a:pPr algn="just">
              <a:buClr>
                <a:schemeClr val="accent5"/>
              </a:buClr>
              <a:buNone/>
            </a:pPr>
            <a:r>
              <a:rPr lang="es-GT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endParaRPr lang="es-GT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Subcomisión de VIH\Pictures\dfsadsad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2376264" cy="27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548680"/>
            <a:ext cx="6347048" cy="557748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s-GT" dirty="0"/>
              <a:t>La autoestima proviene de dos fuentes principales: </a:t>
            </a:r>
            <a:endParaRPr lang="es-GT" dirty="0" smtClean="0"/>
          </a:p>
          <a:p>
            <a:pPr marL="550926" indent="-514350">
              <a:buClr>
                <a:schemeClr val="bg1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s-GT" dirty="0" smtClean="0"/>
              <a:t>La </a:t>
            </a:r>
            <a:r>
              <a:rPr lang="es-GT" dirty="0"/>
              <a:t>comprobación de capacidad </a:t>
            </a:r>
            <a:r>
              <a:rPr lang="es-GT" dirty="0" smtClean="0"/>
              <a:t>personal</a:t>
            </a:r>
          </a:p>
          <a:p>
            <a:pPr marL="550926" indent="-514350">
              <a:buClr>
                <a:schemeClr val="bg1">
                  <a:lumMod val="20000"/>
                  <a:lumOff val="80000"/>
                </a:schemeClr>
              </a:buClr>
              <a:buNone/>
            </a:pPr>
            <a:r>
              <a:rPr lang="es-GT" sz="2800" i="1" dirty="0" smtClean="0"/>
              <a:t>"Valgo porque me siento capaz en lo que hago".</a:t>
            </a:r>
          </a:p>
          <a:p>
            <a:pPr marL="550926" indent="-514350">
              <a:buClr>
                <a:schemeClr val="bg1">
                  <a:lumMod val="20000"/>
                  <a:lumOff val="80000"/>
                </a:schemeClr>
              </a:buClr>
              <a:buNone/>
            </a:pPr>
            <a:endParaRPr lang="es-GT" dirty="0" smtClean="0"/>
          </a:p>
          <a:p>
            <a:pPr marL="550926" indent="-514350">
              <a:buClr>
                <a:schemeClr val="bg1">
                  <a:lumMod val="20000"/>
                  <a:lumOff val="80000"/>
                </a:schemeClr>
              </a:buClr>
              <a:buFont typeface="+mj-lt"/>
              <a:buAutoNum type="arabicPeriod" startAt="2"/>
            </a:pPr>
            <a:r>
              <a:rPr lang="es-GT" dirty="0" smtClean="0"/>
              <a:t>Aprecio </a:t>
            </a:r>
            <a:r>
              <a:rPr lang="es-GT" dirty="0"/>
              <a:t>que se recibe de otras personas.</a:t>
            </a:r>
          </a:p>
          <a:p>
            <a:pPr marL="36576" indent="0">
              <a:buNone/>
            </a:pPr>
            <a:endParaRPr lang="es-GT" dirty="0" smtClean="0"/>
          </a:p>
          <a:p>
            <a:pPr>
              <a:buNone/>
            </a:pPr>
            <a:r>
              <a:rPr lang="es-GT" sz="2800" i="1" dirty="0" smtClean="0"/>
              <a:t>“Valgo </a:t>
            </a:r>
            <a:r>
              <a:rPr lang="es-GT" sz="2800" i="1" dirty="0"/>
              <a:t>porque me siento querido".</a:t>
            </a:r>
          </a:p>
          <a:p>
            <a:pPr marL="36576" indent="0">
              <a:buNone/>
            </a:pPr>
            <a:endParaRPr lang="es-G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204864"/>
            <a:ext cx="256051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2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Picture 6" descr="grafico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71"/>
            <a:ext cx="9144000" cy="683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9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618</Words>
  <Application>Microsoft Office PowerPoint</Application>
  <PresentationFormat>Presentación en pantalla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AUTOESTIMA</vt:lpstr>
      <vt:lpstr>Presentación de PowerPoint</vt:lpstr>
      <vt:lpstr>Presentación de PowerPoint</vt:lpstr>
      <vt:lpstr>Presentación de PowerPoint</vt:lpstr>
      <vt:lpstr>DIMENSIONES DE LA AUTOESTIMA</vt:lpstr>
      <vt:lpstr>FACTORES QUE INFLUYEN EN  LA FORMACIÓN DE LA AUTOESTIMA </vt:lpstr>
      <vt:lpstr>FACTORES QUE FAVORECEN EL DESARROLLO DE LA AUTOESTIMA</vt:lpstr>
      <vt:lpstr>FACTORES QUE CONTRIBUYEN A UNA BAJA AUTOESTIMA</vt:lpstr>
      <vt:lpstr>FORMAS DE EXPRESIÓN DE BAJA AUTOESTIMA</vt:lpstr>
      <vt:lpstr>FORMAS DE EXPRESIÓN DE BAJA AUTOESTIMA</vt:lpstr>
      <vt:lpstr>FORMAS DE EXPRESIÓN DE AUTOESTIMA POSITIVA</vt:lpstr>
      <vt:lpstr>FORMAS DE EVITAR UNA AUTOESTIMA NEGATIVA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</dc:creator>
  <cp:lastModifiedBy>Alumno(a)</cp:lastModifiedBy>
  <cp:revision>22</cp:revision>
  <dcterms:created xsi:type="dcterms:W3CDTF">2012-08-07T16:35:15Z</dcterms:created>
  <dcterms:modified xsi:type="dcterms:W3CDTF">2016-08-31T15:22:00Z</dcterms:modified>
</cp:coreProperties>
</file>