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64" r:id="rId6"/>
    <p:sldId id="265" r:id="rId7"/>
    <p:sldId id="266" r:id="rId8"/>
    <p:sldId id="267" r:id="rId9"/>
    <p:sldId id="268" r:id="rId10"/>
    <p:sldId id="269" r:id="rId11"/>
    <p:sldId id="270" r:id="rId12"/>
    <p:sldId id="271" r:id="rId13"/>
    <p:sldId id="26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20" autoAdjust="0"/>
  </p:normalViewPr>
  <p:slideViewPr>
    <p:cSldViewPr>
      <p:cViewPr varScale="1">
        <p:scale>
          <a:sx n="70" d="100"/>
          <a:sy n="70" d="100"/>
        </p:scale>
        <p:origin x="5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15/08/2016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15/08/2016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6.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7.xm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2195736" y="2564904"/>
            <a:ext cx="4824536" cy="3770263"/>
          </a:xfrm>
          <a:prstGeom prst="rect">
            <a:avLst/>
          </a:prstGeom>
          <a:noFill/>
        </p:spPr>
        <p:txBody>
          <a:bodyPr wrap="square" rtlCol="0">
            <a:spAutoFit/>
          </a:bodyPr>
          <a:lstStyle/>
          <a:p>
            <a:pPr algn="ctr"/>
            <a:r>
              <a:rPr lang="es-MX" sz="2400" b="1" dirty="0" smtClean="0">
                <a:latin typeface="Arial" pitchFamily="34" charset="0"/>
                <a:cs typeface="Arial" pitchFamily="34" charset="0"/>
              </a:rPr>
              <a:t>Licenciatura en Contabilidad</a:t>
            </a:r>
          </a:p>
          <a:p>
            <a:pPr algn="ctr"/>
            <a:endParaRPr lang="es-MX" sz="2400" b="1" dirty="0" smtClean="0">
              <a:latin typeface="Arial" pitchFamily="34" charset="0"/>
              <a:cs typeface="Arial" pitchFamily="34" charset="0"/>
            </a:endParaRPr>
          </a:p>
          <a:p>
            <a:pPr algn="ctr"/>
            <a:r>
              <a:rPr lang="es-MX" sz="2400" b="1" dirty="0" smtClean="0">
                <a:latin typeface="Arial" pitchFamily="34" charset="0"/>
                <a:cs typeface="Arial" pitchFamily="34" charset="0"/>
              </a:rPr>
              <a:t>Nombre de la asignatura: Introducción a las Finanzas y Mercados Financieros </a:t>
            </a:r>
            <a:endParaRPr lang="es-MX" sz="2000" b="1" dirty="0">
              <a:latin typeface="Arial" pitchFamily="34" charset="0"/>
              <a:cs typeface="Arial" pitchFamily="34" charset="0"/>
            </a:endParaRPr>
          </a:p>
          <a:p>
            <a:pPr algn="ctr"/>
            <a:r>
              <a:rPr lang="es-MX" sz="2400" b="1" dirty="0" smtClean="0">
                <a:latin typeface="Arial" pitchFamily="34" charset="0"/>
                <a:cs typeface="Arial" pitchFamily="34" charset="0"/>
              </a:rPr>
              <a:t>Nombre del profesor: Víctor González  </a:t>
            </a:r>
            <a:r>
              <a:rPr lang="es-MX" sz="2400" b="1" dirty="0" err="1" smtClean="0">
                <a:latin typeface="Arial" pitchFamily="34" charset="0"/>
                <a:cs typeface="Arial" pitchFamily="34" charset="0"/>
              </a:rPr>
              <a:t>González</a:t>
            </a:r>
            <a:endParaRPr lang="es-MX" sz="2400" b="1" dirty="0" smtClean="0">
              <a:latin typeface="Arial" pitchFamily="34" charset="0"/>
              <a:cs typeface="Arial" pitchFamily="34" charset="0"/>
            </a:endParaRPr>
          </a:p>
          <a:p>
            <a:pPr algn="ctr"/>
            <a:endParaRPr lang="es-MX" sz="2400" b="1" dirty="0">
              <a:latin typeface="Arial" pitchFamily="34" charset="0"/>
              <a:cs typeface="Arial" pitchFamily="34" charset="0"/>
            </a:endParaRPr>
          </a:p>
          <a:p>
            <a:pPr algn="ctr"/>
            <a:r>
              <a:rPr lang="es-MX" sz="2400" b="1" dirty="0" smtClean="0">
                <a:latin typeface="Arial" pitchFamily="34" charset="0"/>
                <a:cs typeface="Arial" pitchFamily="34" charset="0"/>
              </a:rPr>
              <a:t>JULIO </a:t>
            </a:r>
            <a:r>
              <a:rPr lang="es-MX" sz="2400" b="1" smtClean="0">
                <a:latin typeface="Arial" pitchFamily="34" charset="0"/>
                <a:cs typeface="Arial" pitchFamily="34" charset="0"/>
              </a:rPr>
              <a:t>DICIEMBRE 2016</a:t>
            </a:r>
            <a:endParaRPr lang="es-MX" sz="2400" b="1" dirty="0" smtClean="0">
              <a:latin typeface="Arial" pitchFamily="34" charset="0"/>
              <a:cs typeface="Arial" pitchFamily="34" charset="0"/>
            </a:endParaRPr>
          </a:p>
          <a:p>
            <a:pPr algn="ctr"/>
            <a:endParaRPr lang="es-MX" sz="23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luz elena ledezma\Documents\Download\images (2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3402" y="1517094"/>
            <a:ext cx="4192860" cy="3773574"/>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467544" y="593764"/>
            <a:ext cx="5184576"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Se prevé una reacción positiva en el mercado accionario debido a la firma del tratado ARE (Alianza de Recuperación Económica)</a:t>
            </a:r>
            <a:endParaRPr lang="es-MX" dirty="0"/>
          </a:p>
        </p:txBody>
      </p:sp>
      <p:sp>
        <p:nvSpPr>
          <p:cNvPr id="3" name="2 CuadroTexto"/>
          <p:cNvSpPr txBox="1"/>
          <p:nvPr/>
        </p:nvSpPr>
        <p:spPr>
          <a:xfrm>
            <a:off x="479795" y="4941168"/>
            <a:ext cx="5472608"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s-MX" dirty="0" smtClean="0"/>
              <a:t>Debido a la situación económica actual, donde la población no tiene empleo o apenas cubre las necesidades básicas </a:t>
            </a:r>
            <a:endParaRPr lang="es-MX" dirty="0"/>
          </a:p>
        </p:txBody>
      </p:sp>
      <p:sp>
        <p:nvSpPr>
          <p:cNvPr id="4" name="3 Flecha derecha"/>
          <p:cNvSpPr/>
          <p:nvPr/>
        </p:nvSpPr>
        <p:spPr>
          <a:xfrm>
            <a:off x="6096419" y="5157192"/>
            <a:ext cx="504056"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4 Rectángulo"/>
          <p:cNvSpPr/>
          <p:nvPr/>
        </p:nvSpPr>
        <p:spPr>
          <a:xfrm>
            <a:off x="6888507" y="4581128"/>
            <a:ext cx="2160240" cy="16561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smtClean="0"/>
              <a:t>Difícilmente tiene recursos adicionales para ahorrar o realizar inversiones financiera</a:t>
            </a:r>
            <a:endParaRPr lang="es-MX" dirty="0"/>
          </a:p>
        </p:txBody>
      </p:sp>
      <p:pic>
        <p:nvPicPr>
          <p:cNvPr id="6147" name="Picture 3" descr="C:\Users\luz elena ledezma\Documents\Download\images (3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6916" y="764704"/>
            <a:ext cx="2143125" cy="3456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78504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18383" y="476672"/>
            <a:ext cx="3456384"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Las personas que cuentan con capital utilizan estrategias de inversión </a:t>
            </a:r>
            <a:endParaRPr lang="es-MX" dirty="0"/>
          </a:p>
        </p:txBody>
      </p:sp>
      <p:sp>
        <p:nvSpPr>
          <p:cNvPr id="3" name="2 Flecha derecha"/>
          <p:cNvSpPr/>
          <p:nvPr/>
        </p:nvSpPr>
        <p:spPr>
          <a:xfrm>
            <a:off x="4355976" y="620688"/>
            <a:ext cx="1512168" cy="6352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Rectángulo"/>
          <p:cNvSpPr/>
          <p:nvPr/>
        </p:nvSpPr>
        <p:spPr>
          <a:xfrm>
            <a:off x="6516216" y="188640"/>
            <a:ext cx="2160240"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De acuerdo a sus objetivos</a:t>
            </a:r>
            <a:endParaRPr lang="es-MX" dirty="0"/>
          </a:p>
        </p:txBody>
      </p:sp>
      <p:sp>
        <p:nvSpPr>
          <p:cNvPr id="5" name="4 CuadroTexto"/>
          <p:cNvSpPr txBox="1"/>
          <p:nvPr/>
        </p:nvSpPr>
        <p:spPr>
          <a:xfrm>
            <a:off x="589794" y="2492896"/>
            <a:ext cx="3456384"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s-MX" dirty="0" smtClean="0"/>
              <a:t>Inversiones patrimoniales</a:t>
            </a:r>
            <a:endParaRPr lang="es-MX" dirty="0"/>
          </a:p>
        </p:txBody>
      </p:sp>
      <p:sp>
        <p:nvSpPr>
          <p:cNvPr id="6" name="5 Flecha derecha"/>
          <p:cNvSpPr/>
          <p:nvPr/>
        </p:nvSpPr>
        <p:spPr>
          <a:xfrm>
            <a:off x="4355976" y="2359913"/>
            <a:ext cx="1512168" cy="6352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6 Rectángulo"/>
          <p:cNvSpPr/>
          <p:nvPr/>
        </p:nvSpPr>
        <p:spPr>
          <a:xfrm>
            <a:off x="6483812" y="2275131"/>
            <a:ext cx="2160240"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UDIS</a:t>
            </a:r>
            <a:endParaRPr lang="es-MX" dirty="0"/>
          </a:p>
        </p:txBody>
      </p:sp>
      <p:sp>
        <p:nvSpPr>
          <p:cNvPr id="8" name="7 Flecha abajo"/>
          <p:cNvSpPr/>
          <p:nvPr/>
        </p:nvSpPr>
        <p:spPr>
          <a:xfrm>
            <a:off x="7236296" y="3212976"/>
            <a:ext cx="576064"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8 Rectángulo"/>
          <p:cNvSpPr/>
          <p:nvPr/>
        </p:nvSpPr>
        <p:spPr>
          <a:xfrm>
            <a:off x="5424584" y="4365135"/>
            <a:ext cx="3643960" cy="144016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just"/>
            <a:r>
              <a:rPr lang="es-MX" dirty="0" smtClean="0">
                <a:solidFill>
                  <a:schemeClr val="tx1"/>
                </a:solidFill>
              </a:rPr>
              <a:t>Se obtiene seguridad y rendimientos seguros  por encima de la inflación (Perdida de oportunidad)</a:t>
            </a:r>
            <a:endParaRPr lang="es-MX" dirty="0">
              <a:solidFill>
                <a:schemeClr val="tx1"/>
              </a:solidFill>
            </a:endParaRPr>
          </a:p>
        </p:txBody>
      </p:sp>
      <p:pic>
        <p:nvPicPr>
          <p:cNvPr id="7170" name="Picture 2" descr="C:\Users\luz elena ledezma\Documents\Download\images (3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290546"/>
            <a:ext cx="4467225" cy="3029867"/>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7700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descr="C:\Users\luz elena ledezma\Documents\Download\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717" y="2325362"/>
            <a:ext cx="5035025" cy="383994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2" name="1 Rectángulo"/>
          <p:cNvSpPr/>
          <p:nvPr/>
        </p:nvSpPr>
        <p:spPr>
          <a:xfrm>
            <a:off x="2051720" y="410103"/>
            <a:ext cx="4752528"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LO ÚNICO SEGURO ES EL CAMBIO</a:t>
            </a:r>
            <a:endParaRPr lang="es-MX" dirty="0"/>
          </a:p>
        </p:txBody>
      </p:sp>
      <p:pic>
        <p:nvPicPr>
          <p:cNvPr id="8194" name="Picture 2" descr="C:\Users\luz elena ledezma\Documents\Download\images (3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0598" y="2276872"/>
            <a:ext cx="4261842" cy="180022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755576" y="1628800"/>
            <a:ext cx="1872208"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MX" sz="2400" b="1" dirty="0" smtClean="0"/>
              <a:t>Tasas de interés </a:t>
            </a:r>
            <a:endParaRPr lang="es-MX" sz="2400" b="1" dirty="0"/>
          </a:p>
        </p:txBody>
      </p:sp>
      <p:sp>
        <p:nvSpPr>
          <p:cNvPr id="5" name="4 CuadroTexto"/>
          <p:cNvSpPr txBox="1"/>
          <p:nvPr/>
        </p:nvSpPr>
        <p:spPr>
          <a:xfrm>
            <a:off x="3240297" y="5157192"/>
            <a:ext cx="2808312"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MX" sz="2400" b="1" dirty="0" smtClean="0"/>
              <a:t>Mercado de capital nacional e internacional</a:t>
            </a:r>
            <a:endParaRPr lang="es-MX" sz="2400" b="1" dirty="0"/>
          </a:p>
        </p:txBody>
      </p:sp>
      <p:sp>
        <p:nvSpPr>
          <p:cNvPr id="6" name="5 CuadroTexto"/>
          <p:cNvSpPr txBox="1"/>
          <p:nvPr/>
        </p:nvSpPr>
        <p:spPr>
          <a:xfrm>
            <a:off x="6516216" y="1628800"/>
            <a:ext cx="2016224"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MX" sz="2400" b="1" dirty="0" smtClean="0"/>
              <a:t>Situación Política </a:t>
            </a:r>
            <a:endParaRPr lang="es-MX" sz="2400" b="1" dirty="0"/>
          </a:p>
        </p:txBody>
      </p:sp>
    </p:spTree>
    <p:extLst>
      <p:ext uri="{BB962C8B-B14F-4D97-AF65-F5344CB8AC3E}">
        <p14:creationId xmlns:p14="http://schemas.microsoft.com/office/powerpoint/2010/main" val="20821019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547664" y="980728"/>
            <a:ext cx="5256584" cy="369332"/>
          </a:xfrm>
          <a:prstGeom prst="rect">
            <a:avLst/>
          </a:prstGeom>
          <a:noFill/>
        </p:spPr>
        <p:txBody>
          <a:bodyPr wrap="square" rtlCol="0">
            <a:spAutoFit/>
          </a:bodyPr>
          <a:lstStyle/>
          <a:p>
            <a:r>
              <a:rPr lang="es-MX" dirty="0" smtClean="0"/>
              <a:t>BIBLIOGRAFIA </a:t>
            </a:r>
            <a:endParaRPr lang="es-MX" dirty="0"/>
          </a:p>
        </p:txBody>
      </p:sp>
      <p:sp>
        <p:nvSpPr>
          <p:cNvPr id="1025" name="Rectangle 1"/>
          <p:cNvSpPr>
            <a:spLocks noChangeArrowheads="1"/>
          </p:cNvSpPr>
          <p:nvPr/>
        </p:nvSpPr>
        <p:spPr bwMode="auto">
          <a:xfrm>
            <a:off x="539552" y="-207985"/>
            <a:ext cx="8604448" cy="4893550"/>
          </a:xfrm>
          <a:prstGeom prst="rect">
            <a:avLst/>
          </a:prstGeom>
          <a:noFill/>
          <a:ln w="9525">
            <a:noFill/>
            <a:miter lim="800000"/>
            <a:headEnd/>
            <a:tailEnd/>
          </a:ln>
          <a:effectLst/>
        </p:spPr>
        <p:txBody>
          <a:bodyPr vert="horz" wrap="square" lIns="91440" tIns="304704"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2000" dirty="0">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2000" dirty="0">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s-ES" sz="2000" dirty="0">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CARSTENS</a:t>
            </a:r>
            <a:r>
              <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C. M. (2010). </a:t>
            </a:r>
            <a:r>
              <a:rPr kumimoji="0" lang="es-ES" sz="20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LAS NUEVAS FINANZAS EN MÉXICO</a:t>
            </a:r>
            <a:r>
              <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(págs. 129-189). MÉXICO: MILENIO S.A DE </a:t>
            </a:r>
            <a:r>
              <a:rPr kumimoji="0" lang="es-ES" sz="2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C.V</a:t>
            </a:r>
            <a:r>
              <a:rPr kumimoji="0" lang="es-ES" sz="20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a:t>
            </a:r>
            <a:endParaRPr kumimoji="0" lang="es-E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0" eaLnBrk="0" fontAlgn="base" hangingPunct="0">
              <a:spcBef>
                <a:spcPct val="0"/>
              </a:spcBef>
              <a:spcAft>
                <a:spcPct val="0"/>
              </a:spcAft>
            </a:pPr>
            <a:r>
              <a:rPr lang="es-MX" sz="2000" dirty="0">
                <a:latin typeface="Arial" pitchFamily="34" charset="0"/>
                <a:cs typeface="Arial" pitchFamily="34" charset="0"/>
              </a:rPr>
              <a:t>http://www.mexder.com.mx/wb3/wb/MEX/mercado_mexicano. (s.f.).</a:t>
            </a:r>
          </a:p>
          <a:p>
            <a:pPr lvl="0" eaLnBrk="0" fontAlgn="base" hangingPunct="0">
              <a:spcBef>
                <a:spcPct val="0"/>
              </a:spcBef>
              <a:spcAft>
                <a:spcPct val="0"/>
              </a:spcAft>
            </a:pPr>
            <a:r>
              <a:rPr lang="es-MX" sz="2000" dirty="0">
                <a:latin typeface="Arial" pitchFamily="34" charset="0"/>
                <a:cs typeface="Arial" pitchFamily="34" charset="0"/>
              </a:rPr>
              <a:t>http://www.planetaforex.com/mercado-de-derivados-financieros-opciones-forwards-swaps-digital-contratos/. (s.f.).</a:t>
            </a:r>
          </a:p>
          <a:p>
            <a:pPr lvl="0" eaLnBrk="0" fontAlgn="base" hangingPunct="0">
              <a:spcBef>
                <a:spcPct val="0"/>
              </a:spcBef>
              <a:spcAft>
                <a:spcPct val="0"/>
              </a:spcAft>
            </a:pPr>
            <a:endParaRPr lang="es-MX" sz="2000" dirty="0">
              <a:latin typeface="Arial" pitchFamily="34" charset="0"/>
              <a:cs typeface="Arial" pitchFamily="34" charset="0"/>
            </a:endParaRPr>
          </a:p>
          <a:p>
            <a:pPr lvl="0" eaLnBrk="0" fontAlgn="base" hangingPunct="0">
              <a:spcBef>
                <a:spcPct val="0"/>
              </a:spcBef>
              <a:spcAft>
                <a:spcPct val="0"/>
              </a:spcAft>
            </a:pPr>
            <a:endParaRPr lang="es-MX" sz="2000" dirty="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620688"/>
            <a:ext cx="8136904" cy="6186309"/>
          </a:xfrm>
          <a:prstGeom prst="rect">
            <a:avLst/>
          </a:prstGeom>
          <a:noFill/>
        </p:spPr>
        <p:txBody>
          <a:bodyPr wrap="square" rtlCol="0">
            <a:spAutoFit/>
          </a:bodyPr>
          <a:lstStyle/>
          <a:p>
            <a:endParaRPr lang="es-MX" dirty="0"/>
          </a:p>
          <a:p>
            <a:r>
              <a:rPr lang="es-MX" sz="2800" b="1" dirty="0" smtClean="0">
                <a:latin typeface="Arial" pitchFamily="34" charset="0"/>
                <a:cs typeface="Arial" pitchFamily="34" charset="0"/>
              </a:rPr>
              <a:t> Resumen </a:t>
            </a:r>
            <a:r>
              <a:rPr lang="es-MX" sz="2800" b="1" dirty="0">
                <a:latin typeface="Arial" pitchFamily="34" charset="0"/>
                <a:cs typeface="Arial" pitchFamily="34" charset="0"/>
              </a:rPr>
              <a:t>(</a:t>
            </a:r>
            <a:r>
              <a:rPr lang="es-MX" sz="2800" b="1" dirty="0" err="1">
                <a:latin typeface="Arial" pitchFamily="34" charset="0"/>
                <a:cs typeface="Arial" pitchFamily="34" charset="0"/>
              </a:rPr>
              <a:t>abstract</a:t>
            </a:r>
            <a:r>
              <a:rPr lang="es-MX" sz="2800" b="1" dirty="0">
                <a:latin typeface="Arial" pitchFamily="34" charset="0"/>
                <a:cs typeface="Arial" pitchFamily="34" charset="0"/>
              </a:rPr>
              <a:t>) </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a:p>
            <a:pPr algn="just">
              <a:lnSpc>
                <a:spcPct val="150000"/>
              </a:lnSpc>
            </a:pPr>
            <a:r>
              <a:rPr lang="es-MX" sz="1600" b="1" dirty="0" smtClean="0">
                <a:latin typeface="Arial" pitchFamily="34" charset="0"/>
                <a:cs typeface="Arial" pitchFamily="34" charset="0"/>
              </a:rPr>
              <a:t>Las finanzas son un área íntimamente ligadas con la contabilidad y las finanzas, porque son de gran importancia en la toma de decisiones en las empresas en cuanto a la inversión y al financiamiento de crecimiento de patrimonio de la empresa  . Los mercados financieros ofrecen múltiples oportunidades y opciones de inversión y financiamiento</a:t>
            </a:r>
          </a:p>
          <a:p>
            <a:pPr algn="just">
              <a:lnSpc>
                <a:spcPct val="150000"/>
              </a:lnSpc>
            </a:pPr>
            <a:endParaRPr lang="es-MX" sz="1600" b="1" dirty="0" smtClean="0">
              <a:latin typeface="Arial" pitchFamily="34" charset="0"/>
              <a:cs typeface="Arial" pitchFamily="34" charset="0"/>
            </a:endParaRPr>
          </a:p>
          <a:p>
            <a:r>
              <a:rPr lang="es-MX" sz="1400" b="1" dirty="0" smtClean="0">
                <a:latin typeface="Arial" pitchFamily="34" charset="0"/>
                <a:cs typeface="Arial" pitchFamily="34" charset="0"/>
              </a:rPr>
              <a:t>Palabras Clave: Finanzas, empresas, mercados financieros, patrimonio.</a:t>
            </a:r>
            <a:endParaRPr lang="es-MX" sz="2800" b="1" dirty="0" smtClean="0">
              <a:latin typeface="Arial" pitchFamily="34" charset="0"/>
              <a:cs typeface="Arial" pitchFamily="34" charset="0"/>
            </a:endParaRPr>
          </a:p>
          <a:p>
            <a:r>
              <a:rPr lang="es-MX" sz="2800" b="1" dirty="0" err="1" smtClean="0">
                <a:latin typeface="Arial" pitchFamily="34" charset="0"/>
                <a:cs typeface="Arial" pitchFamily="34" charset="0"/>
              </a:rPr>
              <a:t>Abstract</a:t>
            </a:r>
            <a:endParaRPr lang="es-MX" sz="2800" b="1" dirty="0" smtClean="0">
              <a:latin typeface="Arial" pitchFamily="34" charset="0"/>
              <a:cs typeface="Arial" pitchFamily="34" charset="0"/>
            </a:endParaRPr>
          </a:p>
          <a:p>
            <a:r>
              <a:rPr lang="en-US" sz="1600" b="1" dirty="0">
                <a:latin typeface="Arial" pitchFamily="34" charset="0"/>
                <a:cs typeface="Arial" pitchFamily="34" charset="0"/>
              </a:rPr>
              <a:t>Finance is an area closely related to accounting and finance, because they are very important in making business decisions as to investment and growth equity financing of the company. Financial markets offer multiple opportunities and investment options and financing</a:t>
            </a:r>
          </a:p>
          <a:p>
            <a:endParaRPr lang="en-US" sz="1600" b="1" dirty="0">
              <a:latin typeface="Arial" pitchFamily="34" charset="0"/>
              <a:cs typeface="Arial" pitchFamily="34" charset="0"/>
            </a:endParaRPr>
          </a:p>
          <a:p>
            <a:r>
              <a:rPr lang="en-US" sz="1600" b="1" dirty="0">
                <a:latin typeface="Arial" pitchFamily="34" charset="0"/>
                <a:cs typeface="Arial" pitchFamily="34" charset="0"/>
              </a:rPr>
              <a:t>Keywords: Finance, business, financial markets, heritage</a:t>
            </a:r>
            <a:r>
              <a:rPr lang="en-US" sz="2800" b="1" dirty="0">
                <a:latin typeface="Arial" pitchFamily="34" charset="0"/>
                <a:cs typeface="Arial" pitchFamily="34" charset="0"/>
              </a:rPr>
              <a:t>.</a:t>
            </a:r>
            <a:endParaRPr lang="es-MX" sz="2800" b="1" dirty="0" smtClean="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196752"/>
            <a:ext cx="7772400" cy="4464496"/>
          </a:xfrm>
        </p:spPr>
        <p:txBody>
          <a:bodyPr>
            <a:normAutofit/>
          </a:bodyPr>
          <a:lstStyle/>
          <a:p>
            <a:pPr algn="just"/>
            <a:r>
              <a:rPr lang="es-MX" sz="2800" b="1" dirty="0" smtClean="0">
                <a:solidFill>
                  <a:schemeClr val="tx1"/>
                </a:solidFill>
                <a:latin typeface="Arial" pitchFamily="34" charset="0"/>
                <a:cs typeface="Arial" pitchFamily="34" charset="0"/>
              </a:rPr>
              <a:t>Objetivo </a:t>
            </a:r>
            <a:r>
              <a:rPr lang="es-MX" sz="2800" b="1" dirty="0">
                <a:solidFill>
                  <a:schemeClr val="tx1"/>
                </a:solidFill>
                <a:latin typeface="Arial" pitchFamily="34" charset="0"/>
                <a:cs typeface="Arial" pitchFamily="34" charset="0"/>
              </a:rPr>
              <a:t>general</a:t>
            </a:r>
            <a:r>
              <a:rPr lang="es-MX" sz="2800" b="1" dirty="0" smtClean="0">
                <a:solidFill>
                  <a:schemeClr val="tx1"/>
                </a:solidFill>
                <a:latin typeface="Arial" pitchFamily="34" charset="0"/>
                <a:cs typeface="Arial" pitchFamily="34" charset="0"/>
              </a:rPr>
              <a:t>: Que </a:t>
            </a:r>
            <a:r>
              <a:rPr lang="es-MX" sz="2800" b="1" dirty="0">
                <a:solidFill>
                  <a:schemeClr val="tx1"/>
                </a:solidFill>
                <a:latin typeface="Arial" pitchFamily="34" charset="0"/>
                <a:cs typeface="Arial" pitchFamily="34" charset="0"/>
              </a:rPr>
              <a:t>el alumno sea capaz de  analizar e interpretar los estados  financieros para tomar decisiones  de acuerdo a los indicadores proporcionados  por la información procesada en la empresa e identifique el funcionamiento de los mercados financieros locales e internacionales.</a:t>
            </a:r>
            <a:endParaRPr lang="es-MX" dirty="0"/>
          </a:p>
          <a:p>
            <a:endParaRPr lang="es-MX" dirty="0" smtClean="0"/>
          </a:p>
          <a:p>
            <a:endParaRPr lang="es-MX"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11560" y="2348880"/>
            <a:ext cx="7772400" cy="3384376"/>
          </a:xfrm>
        </p:spPr>
        <p:txBody>
          <a:bodyPr>
            <a:normAutofit fontScale="25000" lnSpcReduction="20000"/>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pPr algn="ctr"/>
            <a:r>
              <a:rPr lang="es-MX" sz="9600" b="1" dirty="0" smtClean="0">
                <a:solidFill>
                  <a:schemeClr val="tx1"/>
                </a:solidFill>
                <a:latin typeface="Arial" pitchFamily="34" charset="0"/>
                <a:cs typeface="Arial" pitchFamily="34" charset="0"/>
              </a:rPr>
              <a:t>UNIDAD </a:t>
            </a:r>
            <a:r>
              <a:rPr lang="es-MX" sz="8000" b="1" dirty="0">
                <a:solidFill>
                  <a:schemeClr val="tx1"/>
                </a:solidFill>
                <a:latin typeface="Arial" pitchFamily="34" charset="0"/>
                <a:cs typeface="Arial" pitchFamily="34" charset="0"/>
              </a:rPr>
              <a:t>V</a:t>
            </a:r>
            <a:endParaRPr lang="es-MX" sz="8000" b="1" dirty="0" smtClean="0">
              <a:solidFill>
                <a:schemeClr val="tx1"/>
              </a:solidFill>
              <a:latin typeface="Arial" pitchFamily="34" charset="0"/>
              <a:cs typeface="Arial" pitchFamily="34" charset="0"/>
            </a:endParaRPr>
          </a:p>
          <a:p>
            <a:pPr algn="ctr"/>
            <a:r>
              <a:rPr lang="es-ES" sz="8000" b="1" dirty="0">
                <a:solidFill>
                  <a:schemeClr val="tx1"/>
                </a:solidFill>
                <a:latin typeface="Arial" panose="020B0604020202020204" pitchFamily="34" charset="0"/>
                <a:ea typeface="Times New Roman" panose="02020603050405020304" pitchFamily="18" charset="0"/>
              </a:rPr>
              <a:t>Mercado y Sistema Financiero Mexicano e Internacional</a:t>
            </a:r>
            <a:endParaRPr lang="es-MX" sz="8000" b="1" dirty="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endParaRPr lang="es-MX" sz="5100" b="1" dirty="0">
              <a:solidFill>
                <a:schemeClr val="tx1"/>
              </a:solidFill>
              <a:latin typeface="Arial" pitchFamily="34" charset="0"/>
              <a:cs typeface="Arial" pitchFamily="34" charset="0"/>
            </a:endParaRPr>
          </a:p>
          <a:p>
            <a:endParaRPr lang="es-MX" sz="5100" b="1" dirty="0" smtClean="0">
              <a:solidFill>
                <a:schemeClr val="tx1"/>
              </a:solidFill>
              <a:latin typeface="Arial" pitchFamily="34" charset="0"/>
              <a:cs typeface="Arial" pitchFamily="34" charset="0"/>
            </a:endParaRPr>
          </a:p>
          <a:p>
            <a:pPr algn="just">
              <a:lnSpc>
                <a:spcPct val="170000"/>
              </a:lnSpc>
            </a:pPr>
            <a:r>
              <a:rPr lang="es-MX" sz="9600" b="1" dirty="0" smtClean="0">
                <a:solidFill>
                  <a:schemeClr val="tx1"/>
                </a:solidFill>
                <a:latin typeface="Arial" pitchFamily="34" charset="0"/>
                <a:cs typeface="Arial" pitchFamily="34" charset="0"/>
              </a:rPr>
              <a:t>Objetivo de </a:t>
            </a:r>
            <a:r>
              <a:rPr lang="es-MX" sz="9600" b="1" dirty="0">
                <a:solidFill>
                  <a:schemeClr val="tx1"/>
                </a:solidFill>
                <a:latin typeface="Arial" pitchFamily="34" charset="0"/>
                <a:cs typeface="Arial" pitchFamily="34" charset="0"/>
              </a:rPr>
              <a:t>la </a:t>
            </a:r>
            <a:r>
              <a:rPr lang="es-MX" sz="9600" b="1" dirty="0" err="1" smtClean="0">
                <a:solidFill>
                  <a:schemeClr val="tx1"/>
                </a:solidFill>
                <a:latin typeface="Arial" pitchFamily="34" charset="0"/>
                <a:cs typeface="Arial" pitchFamily="34" charset="0"/>
              </a:rPr>
              <a:t>Unidad:El</a:t>
            </a:r>
            <a:r>
              <a:rPr lang="es-MX" sz="9600" b="1" dirty="0" smtClean="0">
                <a:solidFill>
                  <a:schemeClr val="tx1"/>
                </a:solidFill>
                <a:latin typeface="Arial" pitchFamily="34" charset="0"/>
                <a:cs typeface="Arial" pitchFamily="34" charset="0"/>
              </a:rPr>
              <a:t> </a:t>
            </a:r>
            <a:r>
              <a:rPr lang="es-MX" sz="9600" b="1" dirty="0">
                <a:solidFill>
                  <a:schemeClr val="tx1"/>
                </a:solidFill>
                <a:latin typeface="Arial" pitchFamily="34" charset="0"/>
                <a:cs typeface="Arial" pitchFamily="34" charset="0"/>
              </a:rPr>
              <a:t>estudiante conocerá la estructura del sistema financiero mexicano y su integración en el internacional, identificando las condiciones económicas globales que les permita tener una expectativa del entorno económico de la empresa. </a:t>
            </a:r>
            <a:endParaRPr lang="es-MX" sz="2800" b="1"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uz elena ledezma\Documents\Download\images (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4008369"/>
            <a:ext cx="3331242" cy="2088036"/>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1027" name="Picture 3" descr="C:\Users\luz elena ledezma\Documents\Download\images (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214" y="4071512"/>
            <a:ext cx="3223843" cy="202489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2605545" y="477252"/>
            <a:ext cx="4032448"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2000" b="1" dirty="0" smtClean="0"/>
              <a:t>Década de los 60 y 70 </a:t>
            </a:r>
            <a:endParaRPr lang="es-MX" sz="2000" b="1" dirty="0"/>
          </a:p>
        </p:txBody>
      </p:sp>
      <p:sp>
        <p:nvSpPr>
          <p:cNvPr id="3" name="2 CuadroTexto"/>
          <p:cNvSpPr txBox="1"/>
          <p:nvPr/>
        </p:nvSpPr>
        <p:spPr>
          <a:xfrm>
            <a:off x="2557798" y="1084519"/>
            <a:ext cx="4032448"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MX" b="1" dirty="0" smtClean="0"/>
              <a:t>México creció de manera vigorosa (generó que la población se multiplicara)</a:t>
            </a:r>
            <a:endParaRPr lang="es-MX" b="1" dirty="0"/>
          </a:p>
        </p:txBody>
      </p:sp>
      <p:sp>
        <p:nvSpPr>
          <p:cNvPr id="4" name="3 Elipse"/>
          <p:cNvSpPr/>
          <p:nvPr/>
        </p:nvSpPr>
        <p:spPr>
          <a:xfrm>
            <a:off x="6578057" y="2117053"/>
            <a:ext cx="2160240" cy="1277560"/>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s-MX" b="1" dirty="0" smtClean="0">
                <a:solidFill>
                  <a:schemeClr val="tx1"/>
                </a:solidFill>
              </a:rPr>
              <a:t>Fomento de la industria</a:t>
            </a:r>
            <a:endParaRPr lang="es-MX" b="1" dirty="0">
              <a:solidFill>
                <a:schemeClr val="tx1"/>
              </a:solidFill>
            </a:endParaRPr>
          </a:p>
        </p:txBody>
      </p:sp>
      <p:sp>
        <p:nvSpPr>
          <p:cNvPr id="5" name="4 Elipse"/>
          <p:cNvSpPr/>
          <p:nvPr/>
        </p:nvSpPr>
        <p:spPr>
          <a:xfrm>
            <a:off x="899592" y="2117053"/>
            <a:ext cx="1944216" cy="1368152"/>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s-MX" b="1" dirty="0" smtClean="0">
                <a:solidFill>
                  <a:schemeClr val="tx1"/>
                </a:solidFill>
              </a:rPr>
              <a:t>Zonas Urbanas</a:t>
            </a:r>
            <a:endParaRPr lang="es-MX" b="1" dirty="0">
              <a:solidFill>
                <a:schemeClr val="tx1"/>
              </a:solidFill>
            </a:endParaRPr>
          </a:p>
        </p:txBody>
      </p:sp>
      <p:sp>
        <p:nvSpPr>
          <p:cNvPr id="6" name="5 Elipse"/>
          <p:cNvSpPr/>
          <p:nvPr/>
        </p:nvSpPr>
        <p:spPr>
          <a:xfrm>
            <a:off x="3601914" y="2437955"/>
            <a:ext cx="1944216" cy="1368152"/>
          </a:xfrm>
          <a:prstGeom prst="ellipse">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s-MX" b="1" dirty="0" smtClean="0">
                <a:solidFill>
                  <a:schemeClr val="tx1"/>
                </a:solidFill>
              </a:rPr>
              <a:t>Tasa de inflación del 5%</a:t>
            </a:r>
            <a:endParaRPr lang="es-MX" b="1" dirty="0">
              <a:solidFill>
                <a:schemeClr val="tx1"/>
              </a:solidFill>
            </a:endParaRPr>
          </a:p>
        </p:txBody>
      </p:sp>
      <p:sp>
        <p:nvSpPr>
          <p:cNvPr id="10" name="9 Flecha abajo"/>
          <p:cNvSpPr/>
          <p:nvPr/>
        </p:nvSpPr>
        <p:spPr>
          <a:xfrm>
            <a:off x="4355976" y="2117053"/>
            <a:ext cx="432048" cy="320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10 Flecha curvada hacia abajo"/>
          <p:cNvSpPr/>
          <p:nvPr/>
        </p:nvSpPr>
        <p:spPr>
          <a:xfrm rot="2228280">
            <a:off x="6555390" y="1700362"/>
            <a:ext cx="749915" cy="39035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13" name="12 Flecha curvada hacia la derecha"/>
          <p:cNvSpPr/>
          <p:nvPr/>
        </p:nvSpPr>
        <p:spPr>
          <a:xfrm>
            <a:off x="1691680" y="1513571"/>
            <a:ext cx="593455" cy="763933"/>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11429096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luz elena ledezma\Documents\Download\images (15).jpg"/>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rcRect/>
          <a:stretch>
            <a:fillRect/>
          </a:stretch>
        </p:blipFill>
        <p:spPr bwMode="auto">
          <a:xfrm>
            <a:off x="827584" y="4514572"/>
            <a:ext cx="3077689" cy="2088171"/>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1104853" y="1355942"/>
            <a:ext cx="4032448" cy="40011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sz="2000" b="1" dirty="0" smtClean="0"/>
              <a:t>Crisis de los 80</a:t>
            </a:r>
            <a:endParaRPr lang="es-MX" sz="2000" b="1" dirty="0"/>
          </a:p>
        </p:txBody>
      </p:sp>
      <p:sp>
        <p:nvSpPr>
          <p:cNvPr id="3" name="2 Rectángulo"/>
          <p:cNvSpPr/>
          <p:nvPr/>
        </p:nvSpPr>
        <p:spPr>
          <a:xfrm>
            <a:off x="1331640" y="1916832"/>
            <a:ext cx="3600400" cy="648072"/>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Freno el crecimiento hasta los tiempos actuales</a:t>
            </a:r>
            <a:endParaRPr lang="es-MX" b="1" dirty="0">
              <a:solidFill>
                <a:schemeClr val="bg1"/>
              </a:solidFill>
            </a:endParaRPr>
          </a:p>
        </p:txBody>
      </p:sp>
      <p:sp>
        <p:nvSpPr>
          <p:cNvPr id="4" name="3 CuadroTexto"/>
          <p:cNvSpPr txBox="1"/>
          <p:nvPr/>
        </p:nvSpPr>
        <p:spPr>
          <a:xfrm>
            <a:off x="1134050" y="2852936"/>
            <a:ext cx="316835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b="1" dirty="0" smtClean="0"/>
              <a:t>Boom petrolero </a:t>
            </a:r>
            <a:endParaRPr lang="es-MX" b="1" dirty="0"/>
          </a:p>
        </p:txBody>
      </p:sp>
      <p:sp>
        <p:nvSpPr>
          <p:cNvPr id="5" name="4 CuadroTexto"/>
          <p:cNvSpPr txBox="1"/>
          <p:nvPr/>
        </p:nvSpPr>
        <p:spPr>
          <a:xfrm>
            <a:off x="1134050" y="3717032"/>
            <a:ext cx="316835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b="1" dirty="0" smtClean="0"/>
              <a:t>Deuda externa</a:t>
            </a:r>
            <a:endParaRPr lang="es-MX" b="1" dirty="0"/>
          </a:p>
        </p:txBody>
      </p:sp>
      <p:sp>
        <p:nvSpPr>
          <p:cNvPr id="6" name="5 CuadroTexto"/>
          <p:cNvSpPr txBox="1"/>
          <p:nvPr/>
        </p:nvSpPr>
        <p:spPr>
          <a:xfrm>
            <a:off x="1145347" y="4355812"/>
            <a:ext cx="3168352" cy="36933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MX" b="1" dirty="0" smtClean="0"/>
              <a:t>Devaluaciones </a:t>
            </a:r>
            <a:endParaRPr lang="es-MX" b="1" dirty="0"/>
          </a:p>
        </p:txBody>
      </p:sp>
      <p:sp>
        <p:nvSpPr>
          <p:cNvPr id="7" name="6 Cerrar llave"/>
          <p:cNvSpPr/>
          <p:nvPr/>
        </p:nvSpPr>
        <p:spPr>
          <a:xfrm>
            <a:off x="5220072" y="1052736"/>
            <a:ext cx="432048" cy="43204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b="1" dirty="0"/>
          </a:p>
        </p:txBody>
      </p:sp>
      <p:sp>
        <p:nvSpPr>
          <p:cNvPr id="8" name="7 CuadroTexto"/>
          <p:cNvSpPr txBox="1"/>
          <p:nvPr/>
        </p:nvSpPr>
        <p:spPr>
          <a:xfrm>
            <a:off x="6084168" y="2816827"/>
            <a:ext cx="2376264"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b="1" dirty="0" smtClean="0"/>
              <a:t>Afecto la vida económica y financiera</a:t>
            </a:r>
            <a:endParaRPr lang="es-MX" b="1" dirty="0"/>
          </a:p>
        </p:txBody>
      </p:sp>
      <p:sp>
        <p:nvSpPr>
          <p:cNvPr id="9" name="8 Título"/>
          <p:cNvSpPr>
            <a:spLocks noGrp="1"/>
          </p:cNvSpPr>
          <p:nvPr>
            <p:ph type="title"/>
          </p:nvPr>
        </p:nvSpPr>
        <p:spPr/>
        <p:txBody>
          <a:bodyPr/>
          <a:lstStyle/>
          <a:p>
            <a:endParaRPr lang="es-MX" dirty="0"/>
          </a:p>
        </p:txBody>
      </p:sp>
      <p:pic>
        <p:nvPicPr>
          <p:cNvPr id="2050" name="Picture 2" descr="C:\Users\luz elena ledezma\Documents\Download\images (1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332656"/>
            <a:ext cx="3077689" cy="2088171"/>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luz elena ledezma\Documents\Download\images (3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6136" y="4190156"/>
            <a:ext cx="3171087" cy="2366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6835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Flecha abajo"/>
          <p:cNvSpPr/>
          <p:nvPr/>
        </p:nvSpPr>
        <p:spPr>
          <a:xfrm>
            <a:off x="4355977" y="1212386"/>
            <a:ext cx="504055" cy="14965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3 CuadroTexto"/>
          <p:cNvSpPr txBox="1"/>
          <p:nvPr/>
        </p:nvSpPr>
        <p:spPr>
          <a:xfrm>
            <a:off x="2339752" y="566055"/>
            <a:ext cx="489654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es-MX" dirty="0" smtClean="0"/>
              <a:t>Instituciones bancarias era el único medio de inversión </a:t>
            </a:r>
            <a:endParaRPr lang="es-MX" dirty="0"/>
          </a:p>
        </p:txBody>
      </p:sp>
      <p:sp>
        <p:nvSpPr>
          <p:cNvPr id="5" name="4 CuadroTexto"/>
          <p:cNvSpPr txBox="1"/>
          <p:nvPr/>
        </p:nvSpPr>
        <p:spPr>
          <a:xfrm>
            <a:off x="4031673" y="1628800"/>
            <a:ext cx="1223412"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lang="es-MX" dirty="0" smtClean="0"/>
              <a:t>Junto con</a:t>
            </a:r>
            <a:endParaRPr lang="es-MX" dirty="0"/>
          </a:p>
        </p:txBody>
      </p:sp>
      <p:sp>
        <p:nvSpPr>
          <p:cNvPr id="6" name="5 CuadroTexto"/>
          <p:cNvSpPr txBox="1"/>
          <p:nvPr/>
        </p:nvSpPr>
        <p:spPr>
          <a:xfrm>
            <a:off x="1259632" y="2385754"/>
            <a:ext cx="259228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Industria de metales preciosos</a:t>
            </a:r>
            <a:endParaRPr lang="es-MX" dirty="0"/>
          </a:p>
        </p:txBody>
      </p:sp>
      <p:sp>
        <p:nvSpPr>
          <p:cNvPr id="7" name="6 CuadroTexto"/>
          <p:cNvSpPr txBox="1"/>
          <p:nvPr/>
        </p:nvSpPr>
        <p:spPr>
          <a:xfrm>
            <a:off x="5404488" y="2524254"/>
            <a:ext cx="2592288"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MX" dirty="0" smtClean="0"/>
              <a:t>Bolsa de valores</a:t>
            </a:r>
            <a:endParaRPr lang="es-MX" dirty="0"/>
          </a:p>
        </p:txBody>
      </p:sp>
      <p:pic>
        <p:nvPicPr>
          <p:cNvPr id="3074" name="Picture 2" descr="C:\Users\luz elena ledezma\Documents\Download\images (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3463280"/>
            <a:ext cx="3960440" cy="258127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075" name="Picture 3" descr="C:\Users\luz elena ledezma\Documents\Download\images (2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3019" y="3463280"/>
            <a:ext cx="3858250" cy="256749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8" name="7 Flecha izquierda y derecha"/>
          <p:cNvSpPr/>
          <p:nvPr/>
        </p:nvSpPr>
        <p:spPr>
          <a:xfrm>
            <a:off x="3995936" y="2524254"/>
            <a:ext cx="1296144" cy="3693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14049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luz elena ledezma\Documents\Download\images (3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899" y="3250744"/>
            <a:ext cx="4218649" cy="318851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luz elena ledezma\Documents\Download\images (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437740"/>
            <a:ext cx="3209925" cy="1927364"/>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2339752" y="260648"/>
            <a:ext cx="4248472"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MX"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En el año 2000</a:t>
            </a:r>
            <a:endParaRPr lang="es-MX"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CuadroTexto"/>
          <p:cNvSpPr txBox="1"/>
          <p:nvPr/>
        </p:nvSpPr>
        <p:spPr>
          <a:xfrm>
            <a:off x="1426600" y="1442393"/>
            <a:ext cx="6048672" cy="923330"/>
          </a:xfrm>
          <a:prstGeom prst="rect">
            <a:avLst/>
          </a:prstGeom>
          <a:noFill/>
          <a:ln w="57150">
            <a:solidFill>
              <a:schemeClr val="accent5">
                <a:lumMod val="75000"/>
              </a:schemeClr>
            </a:solidFill>
          </a:ln>
        </p:spPr>
        <p:txBody>
          <a:bodyPr wrap="square" rtlCol="0">
            <a:spAutoFit/>
          </a:bodyPr>
          <a:lstStyle/>
          <a:p>
            <a:pPr algn="just"/>
            <a:r>
              <a:rPr lang="es-MX" dirty="0" smtClean="0"/>
              <a:t>México tuvo acuerdos comerciales con casi todos los países centroamericanos, Estados Unidos (TLC), Canadá (TLCAN), incluso esta negociando con Japón. </a:t>
            </a:r>
            <a:endParaRPr lang="es-MX" dirty="0"/>
          </a:p>
        </p:txBody>
      </p:sp>
      <p:sp>
        <p:nvSpPr>
          <p:cNvPr id="4" name="3 CuadroTexto"/>
          <p:cNvSpPr txBox="1"/>
          <p:nvPr/>
        </p:nvSpPr>
        <p:spPr>
          <a:xfrm>
            <a:off x="2481924" y="2996952"/>
            <a:ext cx="4248472"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MX"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México es miembro de</a:t>
            </a:r>
            <a:endParaRPr lang="es-MX"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CuadroTexto"/>
          <p:cNvSpPr txBox="1"/>
          <p:nvPr/>
        </p:nvSpPr>
        <p:spPr>
          <a:xfrm>
            <a:off x="1581824" y="4653136"/>
            <a:ext cx="6048672" cy="923330"/>
          </a:xfrm>
          <a:prstGeom prst="rect">
            <a:avLst/>
          </a:prstGeom>
          <a:solidFill>
            <a:schemeClr val="bg1"/>
          </a:solidFill>
          <a:ln w="57150">
            <a:solidFill>
              <a:schemeClr val="accent5">
                <a:lumMod val="75000"/>
              </a:schemeClr>
            </a:solidFill>
          </a:ln>
        </p:spPr>
        <p:txBody>
          <a:bodyPr wrap="square" rtlCol="0">
            <a:spAutoFit/>
          </a:bodyPr>
          <a:lstStyle/>
          <a:p>
            <a:pPr algn="just"/>
            <a:r>
              <a:rPr lang="es-MX" dirty="0" smtClean="0"/>
              <a:t>Organización Mundial de Comercio, OMC </a:t>
            </a:r>
          </a:p>
          <a:p>
            <a:pPr algn="just"/>
            <a:r>
              <a:rPr lang="es-MX" dirty="0" smtClean="0"/>
              <a:t>Organización para la Cooperación y de Desarrollo Económicos. </a:t>
            </a:r>
            <a:endParaRPr lang="es-MX" dirty="0"/>
          </a:p>
        </p:txBody>
      </p:sp>
    </p:spTree>
    <p:extLst>
      <p:ext uri="{BB962C8B-B14F-4D97-AF65-F5344CB8AC3E}">
        <p14:creationId xmlns:p14="http://schemas.microsoft.com/office/powerpoint/2010/main" val="25089379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051720" y="260648"/>
            <a:ext cx="4248472" cy="5232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s-MX"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Tasa de Interés Real</a:t>
            </a:r>
            <a:endParaRPr lang="es-MX"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2 Rectángulo"/>
          <p:cNvSpPr/>
          <p:nvPr/>
        </p:nvSpPr>
        <p:spPr>
          <a:xfrm>
            <a:off x="1835696" y="1268760"/>
            <a:ext cx="5040560"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Si son elevadas favorecerán el ahorro</a:t>
            </a:r>
            <a:endParaRPr lang="es-MX" dirty="0"/>
          </a:p>
        </p:txBody>
      </p:sp>
      <p:pic>
        <p:nvPicPr>
          <p:cNvPr id="5122" name="Picture 2" descr="C:\Users\luz elena ledezma\Documents\Download\images (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4020180"/>
            <a:ext cx="3019425" cy="15144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5123" name="Picture 3" descr="C:\Users\luz elena ledezma\Documents\Download\images (32).jpg"/>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10000" b="90000" l="10000" r="90000">
                        <a14:foregroundMark x1="17778" y1="43111" x2="35111" y2="20444"/>
                        <a14:foregroundMark x1="26222" y1="74222" x2="29778" y2="68889"/>
                        <a14:backgroundMark x1="43556" y1="80000" x2="46667" y2="65778"/>
                      </a14:backgroundRemoval>
                    </a14:imgEffect>
                  </a14:imgLayer>
                </a14:imgProps>
              </a:ext>
              <a:ext uri="{28A0092B-C50C-407E-A947-70E740481C1C}">
                <a14:useLocalDpi xmlns:a14="http://schemas.microsoft.com/office/drawing/2010/main" val="0"/>
              </a:ext>
            </a:extLst>
          </a:blip>
          <a:srcRect/>
          <a:stretch>
            <a:fillRect/>
          </a:stretch>
        </p:blipFill>
        <p:spPr bwMode="auto">
          <a:xfrm>
            <a:off x="3635896" y="1828214"/>
            <a:ext cx="4928269" cy="4928269"/>
          </a:xfrm>
          <a:prstGeom prst="rect">
            <a:avLst/>
          </a:prstGeom>
          <a:noFill/>
          <a:extLst>
            <a:ext uri="{909E8E84-426E-40DD-AFC4-6F175D3DCCD1}">
              <a14:hiddenFill xmlns:a14="http://schemas.microsoft.com/office/drawing/2010/main">
                <a:solidFill>
                  <a:srgbClr val="FFFFFF"/>
                </a:solidFill>
              </a14:hiddenFill>
            </a:ext>
          </a:extLst>
        </p:spPr>
      </p:pic>
      <p:sp>
        <p:nvSpPr>
          <p:cNvPr id="5" name="4 CuadroTexto"/>
          <p:cNvSpPr txBox="1"/>
          <p:nvPr/>
        </p:nvSpPr>
        <p:spPr>
          <a:xfrm>
            <a:off x="5004048" y="2819851"/>
            <a:ext cx="2736304" cy="1200329"/>
          </a:xfrm>
          <a:prstGeom prst="rect">
            <a:avLst/>
          </a:prstGeom>
          <a:solidFill>
            <a:schemeClr val="bg1"/>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Los riesgos tendrán que ver con los factores externos, político y social</a:t>
            </a:r>
            <a:endParaRPr lang="es-MX" dirty="0"/>
          </a:p>
        </p:txBody>
      </p:sp>
      <p:sp>
        <p:nvSpPr>
          <p:cNvPr id="4" name="3 CuadroTexto"/>
          <p:cNvSpPr txBox="1"/>
          <p:nvPr/>
        </p:nvSpPr>
        <p:spPr>
          <a:xfrm>
            <a:off x="395536" y="2819851"/>
            <a:ext cx="378042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just"/>
            <a:r>
              <a:rPr lang="es-MX" dirty="0" smtClean="0"/>
              <a:t>Las exportaciones seguirán aumentando pero a un menor ritmo.</a:t>
            </a:r>
            <a:endParaRPr lang="es-MX" dirty="0"/>
          </a:p>
        </p:txBody>
      </p:sp>
    </p:spTree>
    <p:extLst>
      <p:ext uri="{BB962C8B-B14F-4D97-AF65-F5344CB8AC3E}">
        <p14:creationId xmlns:p14="http://schemas.microsoft.com/office/powerpoint/2010/main" val="4128403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544</Words>
  <Application>Microsoft Office PowerPoint</Application>
  <PresentationFormat>Presentación en pantalla (4:3)</PresentationFormat>
  <Paragraphs>76</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45</cp:revision>
  <dcterms:created xsi:type="dcterms:W3CDTF">2012-08-07T16:35:15Z</dcterms:created>
  <dcterms:modified xsi:type="dcterms:W3CDTF">2016-08-15T14:41:33Z</dcterms:modified>
</cp:coreProperties>
</file>