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4" r:id="rId2"/>
    <p:sldId id="263" r:id="rId3"/>
    <p:sldId id="257" r:id="rId4"/>
    <p:sldId id="258" r:id="rId5"/>
    <p:sldId id="259" r:id="rId6"/>
    <p:sldId id="273" r:id="rId7"/>
    <p:sldId id="274" r:id="rId8"/>
    <p:sldId id="275" r:id="rId9"/>
    <p:sldId id="276" r:id="rId10"/>
    <p:sldId id="280" r:id="rId11"/>
    <p:sldId id="279" r:id="rId12"/>
    <p:sldId id="278" r:id="rId13"/>
    <p:sldId id="277" r:id="rId14"/>
    <p:sldId id="272" r:id="rId15"/>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Arial Narrow" panose="020B0606020202030204" pitchFamily="34" charset="0"/>
      <p:regular r:id="rId20"/>
      <p:bold r:id="rId21"/>
      <p:italic r:id="rId22"/>
      <p:boldItalic r:id="rId23"/>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29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7E48E8-3B9D-409A-AAFB-BD3637106D57}" type="doc">
      <dgm:prSet loTypeId="urn:microsoft.com/office/officeart/2009/3/layout/IncreasingArrowsProcess" loCatId="process" qsTypeId="urn:microsoft.com/office/officeart/2005/8/quickstyle/simple1" qsCatId="simple" csTypeId="urn:microsoft.com/office/officeart/2005/8/colors/colorful5" csCatId="colorful" phldr="1"/>
      <dgm:spPr/>
      <dgm:t>
        <a:bodyPr/>
        <a:lstStyle/>
        <a:p>
          <a:endParaRPr lang="es-MX"/>
        </a:p>
      </dgm:t>
    </dgm:pt>
    <dgm:pt modelId="{A7EBED0C-06F7-43CF-B058-49DEF3E60363}">
      <dgm:prSet phldrT="[Texto]" custT="1"/>
      <dgm:spPr/>
      <dgm:t>
        <a:bodyPr/>
        <a:lstStyle/>
        <a:p>
          <a:r>
            <a:rPr lang="es-MX" sz="3000" b="1" dirty="0" smtClean="0"/>
            <a:t>FOMENTO</a:t>
          </a:r>
          <a:endParaRPr lang="es-MX" sz="3000" b="1" dirty="0"/>
        </a:p>
      </dgm:t>
    </dgm:pt>
    <dgm:pt modelId="{EA47522A-70BC-40E1-B4F3-359BCC7B8B4B}" type="parTrans" cxnId="{70BB0866-95DF-4F40-AD40-051729B0C735}">
      <dgm:prSet/>
      <dgm:spPr/>
      <dgm:t>
        <a:bodyPr/>
        <a:lstStyle/>
        <a:p>
          <a:endParaRPr lang="es-MX"/>
        </a:p>
      </dgm:t>
    </dgm:pt>
    <dgm:pt modelId="{397DBC81-6BD7-4655-BFB7-27AF27995B54}" type="sibTrans" cxnId="{70BB0866-95DF-4F40-AD40-051729B0C735}">
      <dgm:prSet/>
      <dgm:spPr/>
      <dgm:t>
        <a:bodyPr/>
        <a:lstStyle/>
        <a:p>
          <a:endParaRPr lang="es-MX"/>
        </a:p>
      </dgm:t>
    </dgm:pt>
    <dgm:pt modelId="{5C0FA926-342D-4764-AA47-104049D2F056}">
      <dgm:prSet phldrT="[Texto]"/>
      <dgm:spPr/>
      <dgm:t>
        <a:bodyPr/>
        <a:lstStyle/>
        <a:p>
          <a:endParaRPr lang="es-MX" dirty="0"/>
        </a:p>
      </dgm:t>
    </dgm:pt>
    <dgm:pt modelId="{BF01F5D3-103C-4893-8BB1-628B36595E70}" type="parTrans" cxnId="{489F4D9A-5057-4317-B9DE-E1BA1603AA3F}">
      <dgm:prSet/>
      <dgm:spPr/>
      <dgm:t>
        <a:bodyPr/>
        <a:lstStyle/>
        <a:p>
          <a:endParaRPr lang="es-MX"/>
        </a:p>
      </dgm:t>
    </dgm:pt>
    <dgm:pt modelId="{01162E9C-64F8-47F9-AD01-436D64B2CEB0}" type="sibTrans" cxnId="{489F4D9A-5057-4317-B9DE-E1BA1603AA3F}">
      <dgm:prSet/>
      <dgm:spPr/>
      <dgm:t>
        <a:bodyPr/>
        <a:lstStyle/>
        <a:p>
          <a:endParaRPr lang="es-MX"/>
        </a:p>
      </dgm:t>
    </dgm:pt>
    <dgm:pt modelId="{CF87D03E-4A88-4441-B59A-E5EDE53DF9BD}">
      <dgm:prSet phldrT="[Texto]" custT="1"/>
      <dgm:spPr/>
      <dgm:t>
        <a:bodyPr/>
        <a:lstStyle/>
        <a:p>
          <a:r>
            <a:rPr lang="es-MX" sz="2500" b="1" dirty="0" smtClean="0"/>
            <a:t>ALTO IMPACTO</a:t>
          </a:r>
          <a:endParaRPr lang="es-MX" sz="2500" b="1" dirty="0"/>
        </a:p>
      </dgm:t>
    </dgm:pt>
    <dgm:pt modelId="{7325AF30-91A8-4C65-AB2A-2D9D5088BA6A}" type="parTrans" cxnId="{9083CBF1-4449-4871-A140-01372AF62505}">
      <dgm:prSet/>
      <dgm:spPr/>
      <dgm:t>
        <a:bodyPr/>
        <a:lstStyle/>
        <a:p>
          <a:endParaRPr lang="es-MX"/>
        </a:p>
      </dgm:t>
    </dgm:pt>
    <dgm:pt modelId="{5D5480BC-9648-42F0-9F7C-60EC87568D97}" type="sibTrans" cxnId="{9083CBF1-4449-4871-A140-01372AF62505}">
      <dgm:prSet/>
      <dgm:spPr/>
      <dgm:t>
        <a:bodyPr/>
        <a:lstStyle/>
        <a:p>
          <a:endParaRPr lang="es-MX"/>
        </a:p>
      </dgm:t>
    </dgm:pt>
    <dgm:pt modelId="{102FE568-2818-43CA-BD14-05E3B0AC3F0C}">
      <dgm:prSet phldrT="[Texto]" phldr="1"/>
      <dgm:spPr/>
      <dgm:t>
        <a:bodyPr/>
        <a:lstStyle/>
        <a:p>
          <a:endParaRPr lang="es-MX"/>
        </a:p>
      </dgm:t>
    </dgm:pt>
    <dgm:pt modelId="{EB9CDC7C-100F-4D61-9524-737416EFA8EF}" type="parTrans" cxnId="{734690D3-1495-41DD-B9D7-A9E9077A11DF}">
      <dgm:prSet/>
      <dgm:spPr/>
      <dgm:t>
        <a:bodyPr/>
        <a:lstStyle/>
        <a:p>
          <a:endParaRPr lang="es-MX"/>
        </a:p>
      </dgm:t>
    </dgm:pt>
    <dgm:pt modelId="{E00AC50A-256B-4D9C-B14A-A3BDB0D16E2F}" type="sibTrans" cxnId="{734690D3-1495-41DD-B9D7-A9E9077A11DF}">
      <dgm:prSet/>
      <dgm:spPr/>
      <dgm:t>
        <a:bodyPr/>
        <a:lstStyle/>
        <a:p>
          <a:endParaRPr lang="es-MX"/>
        </a:p>
      </dgm:t>
    </dgm:pt>
    <dgm:pt modelId="{F059BD24-9AC5-4719-9F4A-F971B2D5D9C6}">
      <dgm:prSet phldrT="[Texto]" custT="1"/>
      <dgm:spPr/>
      <dgm:t>
        <a:bodyPr/>
        <a:lstStyle/>
        <a:p>
          <a:r>
            <a:rPr lang="es-MX" sz="1800" b="1" dirty="0" smtClean="0"/>
            <a:t>CULTURA FINANCIERA</a:t>
          </a:r>
          <a:endParaRPr lang="es-MX" sz="1800" b="1" dirty="0"/>
        </a:p>
      </dgm:t>
    </dgm:pt>
    <dgm:pt modelId="{536E4C53-66B1-451E-9E0B-FA3DCFBE6CD5}" type="parTrans" cxnId="{4C5DBA66-A68F-445E-B24D-3FBD1CB808E9}">
      <dgm:prSet/>
      <dgm:spPr/>
      <dgm:t>
        <a:bodyPr/>
        <a:lstStyle/>
        <a:p>
          <a:endParaRPr lang="es-MX"/>
        </a:p>
      </dgm:t>
    </dgm:pt>
    <dgm:pt modelId="{BB828835-118E-4417-BD4C-296E639CA70B}" type="sibTrans" cxnId="{4C5DBA66-A68F-445E-B24D-3FBD1CB808E9}">
      <dgm:prSet/>
      <dgm:spPr/>
      <dgm:t>
        <a:bodyPr/>
        <a:lstStyle/>
        <a:p>
          <a:endParaRPr lang="es-MX"/>
        </a:p>
      </dgm:t>
    </dgm:pt>
    <dgm:pt modelId="{B6EAD484-D3A6-49E0-AD17-A04575744882}">
      <dgm:prSet phldrT="[Texto]" phldr="1"/>
      <dgm:spPr/>
      <dgm:t>
        <a:bodyPr/>
        <a:lstStyle/>
        <a:p>
          <a:endParaRPr lang="es-MX"/>
        </a:p>
      </dgm:t>
    </dgm:pt>
    <dgm:pt modelId="{C83E55E4-38B6-4F9A-88F8-79ADFAC6B74B}" type="parTrans" cxnId="{8A33B083-1875-4472-92B3-BB4FB66E9E96}">
      <dgm:prSet/>
      <dgm:spPr/>
      <dgm:t>
        <a:bodyPr/>
        <a:lstStyle/>
        <a:p>
          <a:endParaRPr lang="es-MX"/>
        </a:p>
      </dgm:t>
    </dgm:pt>
    <dgm:pt modelId="{D87EBB05-D179-458C-A03A-CE99075496C4}" type="sibTrans" cxnId="{8A33B083-1875-4472-92B3-BB4FB66E9E96}">
      <dgm:prSet/>
      <dgm:spPr/>
      <dgm:t>
        <a:bodyPr/>
        <a:lstStyle/>
        <a:p>
          <a:endParaRPr lang="es-MX"/>
        </a:p>
      </dgm:t>
    </dgm:pt>
    <dgm:pt modelId="{77C9BA7F-0905-4A4A-A907-D36E87B0AB3F}">
      <dgm:prSet custT="1"/>
      <dgm:spPr/>
      <dgm:t>
        <a:bodyPr/>
        <a:lstStyle/>
        <a:p>
          <a:r>
            <a:rPr lang="es-MX" sz="3000" b="1" dirty="0" smtClean="0"/>
            <a:t>FONDEO</a:t>
          </a:r>
          <a:endParaRPr lang="es-MX" sz="3000" b="1" dirty="0"/>
        </a:p>
      </dgm:t>
    </dgm:pt>
    <dgm:pt modelId="{EA7D7860-2592-4650-98BA-4CB3B7473A4E}" type="parTrans" cxnId="{7E960A92-6C41-447A-A56A-094DF814AA40}">
      <dgm:prSet/>
      <dgm:spPr/>
      <dgm:t>
        <a:bodyPr/>
        <a:lstStyle/>
        <a:p>
          <a:endParaRPr lang="es-MX"/>
        </a:p>
      </dgm:t>
    </dgm:pt>
    <dgm:pt modelId="{463E82A8-B8A9-4572-9A16-EC4DD752CF16}" type="sibTrans" cxnId="{7E960A92-6C41-447A-A56A-094DF814AA40}">
      <dgm:prSet/>
      <dgm:spPr/>
      <dgm:t>
        <a:bodyPr/>
        <a:lstStyle/>
        <a:p>
          <a:endParaRPr lang="es-MX"/>
        </a:p>
      </dgm:t>
    </dgm:pt>
    <dgm:pt modelId="{8C87A2A6-0BCF-4540-B5F1-A4EA7F4B9BF5}">
      <dgm:prSet/>
      <dgm:spPr/>
      <dgm:t>
        <a:bodyPr/>
        <a:lstStyle/>
        <a:p>
          <a:endParaRPr lang="es-MX"/>
        </a:p>
      </dgm:t>
    </dgm:pt>
    <dgm:pt modelId="{579A55D2-9E4E-454B-B1A0-2EBDD5D5AC69}" type="parTrans" cxnId="{8685179D-E9DA-469B-9855-2D1A4755B3C6}">
      <dgm:prSet/>
      <dgm:spPr/>
      <dgm:t>
        <a:bodyPr/>
        <a:lstStyle/>
        <a:p>
          <a:endParaRPr lang="es-MX"/>
        </a:p>
      </dgm:t>
    </dgm:pt>
    <dgm:pt modelId="{997759D2-A1DC-4372-83C1-29EAEB8DFD9E}" type="sibTrans" cxnId="{8685179D-E9DA-469B-9855-2D1A4755B3C6}">
      <dgm:prSet/>
      <dgm:spPr/>
      <dgm:t>
        <a:bodyPr/>
        <a:lstStyle/>
        <a:p>
          <a:endParaRPr lang="es-MX"/>
        </a:p>
      </dgm:t>
    </dgm:pt>
    <dgm:pt modelId="{45EB85A0-9822-496A-83AF-F736A3B42E39}" type="pres">
      <dgm:prSet presAssocID="{BF7E48E8-3B9D-409A-AAFB-BD3637106D57}" presName="Name0" presStyleCnt="0">
        <dgm:presLayoutVars>
          <dgm:chMax val="5"/>
          <dgm:chPref val="5"/>
          <dgm:dir/>
          <dgm:animLvl val="lvl"/>
        </dgm:presLayoutVars>
      </dgm:prSet>
      <dgm:spPr/>
      <dgm:t>
        <a:bodyPr/>
        <a:lstStyle/>
        <a:p>
          <a:endParaRPr lang="es-MX"/>
        </a:p>
      </dgm:t>
    </dgm:pt>
    <dgm:pt modelId="{DF51D9C8-9800-4656-92E2-0A00105693B4}" type="pres">
      <dgm:prSet presAssocID="{A7EBED0C-06F7-43CF-B058-49DEF3E60363}" presName="parentText1" presStyleLbl="node1" presStyleIdx="0" presStyleCnt="4">
        <dgm:presLayoutVars>
          <dgm:chMax/>
          <dgm:chPref val="3"/>
          <dgm:bulletEnabled val="1"/>
        </dgm:presLayoutVars>
      </dgm:prSet>
      <dgm:spPr/>
      <dgm:t>
        <a:bodyPr/>
        <a:lstStyle/>
        <a:p>
          <a:endParaRPr lang="es-MX"/>
        </a:p>
      </dgm:t>
    </dgm:pt>
    <dgm:pt modelId="{DCF41197-AD8A-49D7-9B29-D252DE7B4FAF}" type="pres">
      <dgm:prSet presAssocID="{A7EBED0C-06F7-43CF-B058-49DEF3E60363}" presName="childText1" presStyleLbl="solidAlignAcc1" presStyleIdx="0" presStyleCnt="4">
        <dgm:presLayoutVars>
          <dgm:chMax val="0"/>
          <dgm:chPref val="0"/>
          <dgm:bulletEnabled val="1"/>
        </dgm:presLayoutVars>
      </dgm:prSet>
      <dgm:spPr/>
      <dgm:t>
        <a:bodyPr/>
        <a:lstStyle/>
        <a:p>
          <a:endParaRPr lang="es-MX"/>
        </a:p>
      </dgm:t>
    </dgm:pt>
    <dgm:pt modelId="{4B652DC3-8ED0-4976-A83D-453AF812F8DD}" type="pres">
      <dgm:prSet presAssocID="{77C9BA7F-0905-4A4A-A907-D36E87B0AB3F}" presName="parentText2" presStyleLbl="node1" presStyleIdx="1" presStyleCnt="4">
        <dgm:presLayoutVars>
          <dgm:chMax/>
          <dgm:chPref val="3"/>
          <dgm:bulletEnabled val="1"/>
        </dgm:presLayoutVars>
      </dgm:prSet>
      <dgm:spPr/>
      <dgm:t>
        <a:bodyPr/>
        <a:lstStyle/>
        <a:p>
          <a:endParaRPr lang="es-MX"/>
        </a:p>
      </dgm:t>
    </dgm:pt>
    <dgm:pt modelId="{24B7EC8D-7A9B-4CB6-ABF4-5CB870BA535C}" type="pres">
      <dgm:prSet presAssocID="{77C9BA7F-0905-4A4A-A907-D36E87B0AB3F}" presName="childText2" presStyleLbl="solidAlignAcc1" presStyleIdx="1" presStyleCnt="4">
        <dgm:presLayoutVars>
          <dgm:chMax val="0"/>
          <dgm:chPref val="0"/>
          <dgm:bulletEnabled val="1"/>
        </dgm:presLayoutVars>
      </dgm:prSet>
      <dgm:spPr/>
      <dgm:t>
        <a:bodyPr/>
        <a:lstStyle/>
        <a:p>
          <a:endParaRPr lang="es-MX"/>
        </a:p>
      </dgm:t>
    </dgm:pt>
    <dgm:pt modelId="{AAF55EB0-25DE-498C-A54D-B06773C1B269}" type="pres">
      <dgm:prSet presAssocID="{CF87D03E-4A88-4441-B59A-E5EDE53DF9BD}" presName="parentText3" presStyleLbl="node1" presStyleIdx="2" presStyleCnt="4">
        <dgm:presLayoutVars>
          <dgm:chMax/>
          <dgm:chPref val="3"/>
          <dgm:bulletEnabled val="1"/>
        </dgm:presLayoutVars>
      </dgm:prSet>
      <dgm:spPr/>
      <dgm:t>
        <a:bodyPr/>
        <a:lstStyle/>
        <a:p>
          <a:endParaRPr lang="es-MX"/>
        </a:p>
      </dgm:t>
    </dgm:pt>
    <dgm:pt modelId="{C2AB6959-96C4-4F10-B068-9ED3DAF2F380}" type="pres">
      <dgm:prSet presAssocID="{CF87D03E-4A88-4441-B59A-E5EDE53DF9BD}" presName="childText3" presStyleLbl="solidAlignAcc1" presStyleIdx="2" presStyleCnt="4">
        <dgm:presLayoutVars>
          <dgm:chMax val="0"/>
          <dgm:chPref val="0"/>
          <dgm:bulletEnabled val="1"/>
        </dgm:presLayoutVars>
      </dgm:prSet>
      <dgm:spPr/>
      <dgm:t>
        <a:bodyPr/>
        <a:lstStyle/>
        <a:p>
          <a:endParaRPr lang="es-MX"/>
        </a:p>
      </dgm:t>
    </dgm:pt>
    <dgm:pt modelId="{A4C46FB8-015E-4959-B0AA-E04C7B46A757}" type="pres">
      <dgm:prSet presAssocID="{F059BD24-9AC5-4719-9F4A-F971B2D5D9C6}" presName="parentText4" presStyleLbl="node1" presStyleIdx="3" presStyleCnt="4">
        <dgm:presLayoutVars>
          <dgm:chMax/>
          <dgm:chPref val="3"/>
          <dgm:bulletEnabled val="1"/>
        </dgm:presLayoutVars>
      </dgm:prSet>
      <dgm:spPr/>
      <dgm:t>
        <a:bodyPr/>
        <a:lstStyle/>
        <a:p>
          <a:endParaRPr lang="es-MX"/>
        </a:p>
      </dgm:t>
    </dgm:pt>
    <dgm:pt modelId="{B2203802-C51F-47B2-9864-F369E82DCB3B}" type="pres">
      <dgm:prSet presAssocID="{F059BD24-9AC5-4719-9F4A-F971B2D5D9C6}" presName="childText4" presStyleLbl="solidAlignAcc1" presStyleIdx="3" presStyleCnt="4">
        <dgm:presLayoutVars>
          <dgm:chMax val="0"/>
          <dgm:chPref val="0"/>
          <dgm:bulletEnabled val="1"/>
        </dgm:presLayoutVars>
      </dgm:prSet>
      <dgm:spPr/>
      <dgm:t>
        <a:bodyPr/>
        <a:lstStyle/>
        <a:p>
          <a:endParaRPr lang="es-MX"/>
        </a:p>
      </dgm:t>
    </dgm:pt>
  </dgm:ptLst>
  <dgm:cxnLst>
    <dgm:cxn modelId="{8685179D-E9DA-469B-9855-2D1A4755B3C6}" srcId="{77C9BA7F-0905-4A4A-A907-D36E87B0AB3F}" destId="{8C87A2A6-0BCF-4540-B5F1-A4EA7F4B9BF5}" srcOrd="0" destOrd="0" parTransId="{579A55D2-9E4E-454B-B1A0-2EBDD5D5AC69}" sibTransId="{997759D2-A1DC-4372-83C1-29EAEB8DFD9E}"/>
    <dgm:cxn modelId="{A5A5D791-97A7-4A0F-8FE0-DB3988CCC58A}" type="presOf" srcId="{77C9BA7F-0905-4A4A-A907-D36E87B0AB3F}" destId="{4B652DC3-8ED0-4976-A83D-453AF812F8DD}" srcOrd="0" destOrd="0" presId="urn:microsoft.com/office/officeart/2009/3/layout/IncreasingArrowsProcess"/>
    <dgm:cxn modelId="{4C5DBA66-A68F-445E-B24D-3FBD1CB808E9}" srcId="{BF7E48E8-3B9D-409A-AAFB-BD3637106D57}" destId="{F059BD24-9AC5-4719-9F4A-F971B2D5D9C6}" srcOrd="3" destOrd="0" parTransId="{536E4C53-66B1-451E-9E0B-FA3DCFBE6CD5}" sibTransId="{BB828835-118E-4417-BD4C-296E639CA70B}"/>
    <dgm:cxn modelId="{734690D3-1495-41DD-B9D7-A9E9077A11DF}" srcId="{CF87D03E-4A88-4441-B59A-E5EDE53DF9BD}" destId="{102FE568-2818-43CA-BD14-05E3B0AC3F0C}" srcOrd="0" destOrd="0" parTransId="{EB9CDC7C-100F-4D61-9524-737416EFA8EF}" sibTransId="{E00AC50A-256B-4D9C-B14A-A3BDB0D16E2F}"/>
    <dgm:cxn modelId="{489F4D9A-5057-4317-B9DE-E1BA1603AA3F}" srcId="{A7EBED0C-06F7-43CF-B058-49DEF3E60363}" destId="{5C0FA926-342D-4764-AA47-104049D2F056}" srcOrd="0" destOrd="0" parTransId="{BF01F5D3-103C-4893-8BB1-628B36595E70}" sibTransId="{01162E9C-64F8-47F9-AD01-436D64B2CEB0}"/>
    <dgm:cxn modelId="{7E960A92-6C41-447A-A56A-094DF814AA40}" srcId="{BF7E48E8-3B9D-409A-AAFB-BD3637106D57}" destId="{77C9BA7F-0905-4A4A-A907-D36E87B0AB3F}" srcOrd="1" destOrd="0" parTransId="{EA7D7860-2592-4650-98BA-4CB3B7473A4E}" sibTransId="{463E82A8-B8A9-4572-9A16-EC4DD752CF16}"/>
    <dgm:cxn modelId="{079B9F4B-B24D-4498-ABEB-60CB03C8BFF1}" type="presOf" srcId="{102FE568-2818-43CA-BD14-05E3B0AC3F0C}" destId="{C2AB6959-96C4-4F10-B068-9ED3DAF2F380}" srcOrd="0" destOrd="0" presId="urn:microsoft.com/office/officeart/2009/3/layout/IncreasingArrowsProcess"/>
    <dgm:cxn modelId="{9083CBF1-4449-4871-A140-01372AF62505}" srcId="{BF7E48E8-3B9D-409A-AAFB-BD3637106D57}" destId="{CF87D03E-4A88-4441-B59A-E5EDE53DF9BD}" srcOrd="2" destOrd="0" parTransId="{7325AF30-91A8-4C65-AB2A-2D9D5088BA6A}" sibTransId="{5D5480BC-9648-42F0-9F7C-60EC87568D97}"/>
    <dgm:cxn modelId="{70BB0866-95DF-4F40-AD40-051729B0C735}" srcId="{BF7E48E8-3B9D-409A-AAFB-BD3637106D57}" destId="{A7EBED0C-06F7-43CF-B058-49DEF3E60363}" srcOrd="0" destOrd="0" parTransId="{EA47522A-70BC-40E1-B4F3-359BCC7B8B4B}" sibTransId="{397DBC81-6BD7-4655-BFB7-27AF27995B54}"/>
    <dgm:cxn modelId="{7B833EB5-01AB-4811-8893-2D8E2EFC16F6}" type="presOf" srcId="{5C0FA926-342D-4764-AA47-104049D2F056}" destId="{DCF41197-AD8A-49D7-9B29-D252DE7B4FAF}" srcOrd="0" destOrd="0" presId="urn:microsoft.com/office/officeart/2009/3/layout/IncreasingArrowsProcess"/>
    <dgm:cxn modelId="{D5A1D462-D170-4B22-84DE-3244202453F9}" type="presOf" srcId="{A7EBED0C-06F7-43CF-B058-49DEF3E60363}" destId="{DF51D9C8-9800-4656-92E2-0A00105693B4}" srcOrd="0" destOrd="0" presId="urn:microsoft.com/office/officeart/2009/3/layout/IncreasingArrowsProcess"/>
    <dgm:cxn modelId="{98E9D538-ADF6-4145-A014-9DC3F852D197}" type="presOf" srcId="{BF7E48E8-3B9D-409A-AAFB-BD3637106D57}" destId="{45EB85A0-9822-496A-83AF-F736A3B42E39}" srcOrd="0" destOrd="0" presId="urn:microsoft.com/office/officeart/2009/3/layout/IncreasingArrowsProcess"/>
    <dgm:cxn modelId="{0C6E689E-805A-441A-A7C3-3A4CA94EB450}" type="presOf" srcId="{F059BD24-9AC5-4719-9F4A-F971B2D5D9C6}" destId="{A4C46FB8-015E-4959-B0AA-E04C7B46A757}" srcOrd="0" destOrd="0" presId="urn:microsoft.com/office/officeart/2009/3/layout/IncreasingArrowsProcess"/>
    <dgm:cxn modelId="{8A33B083-1875-4472-92B3-BB4FB66E9E96}" srcId="{F059BD24-9AC5-4719-9F4A-F971B2D5D9C6}" destId="{B6EAD484-D3A6-49E0-AD17-A04575744882}" srcOrd="0" destOrd="0" parTransId="{C83E55E4-38B6-4F9A-88F8-79ADFAC6B74B}" sibTransId="{D87EBB05-D179-458C-A03A-CE99075496C4}"/>
    <dgm:cxn modelId="{CDB851CB-F6AD-4633-8E0A-1BC8827443FA}" type="presOf" srcId="{CF87D03E-4A88-4441-B59A-E5EDE53DF9BD}" destId="{AAF55EB0-25DE-498C-A54D-B06773C1B269}" srcOrd="0" destOrd="0" presId="urn:microsoft.com/office/officeart/2009/3/layout/IncreasingArrowsProcess"/>
    <dgm:cxn modelId="{3A11B544-49AC-4683-93F4-C927A33005A5}" type="presOf" srcId="{B6EAD484-D3A6-49E0-AD17-A04575744882}" destId="{B2203802-C51F-47B2-9864-F369E82DCB3B}" srcOrd="0" destOrd="0" presId="urn:microsoft.com/office/officeart/2009/3/layout/IncreasingArrowsProcess"/>
    <dgm:cxn modelId="{C3019707-515D-4EA2-AECB-F19FC322981E}" type="presOf" srcId="{8C87A2A6-0BCF-4540-B5F1-A4EA7F4B9BF5}" destId="{24B7EC8D-7A9B-4CB6-ABF4-5CB870BA535C}" srcOrd="0" destOrd="0" presId="urn:microsoft.com/office/officeart/2009/3/layout/IncreasingArrowsProcess"/>
    <dgm:cxn modelId="{06C68BD5-3606-49FD-B13D-022AB27AFEE6}" type="presParOf" srcId="{45EB85A0-9822-496A-83AF-F736A3B42E39}" destId="{DF51D9C8-9800-4656-92E2-0A00105693B4}" srcOrd="0" destOrd="0" presId="urn:microsoft.com/office/officeart/2009/3/layout/IncreasingArrowsProcess"/>
    <dgm:cxn modelId="{B3DC3910-8051-4832-8959-0505CDCC221E}" type="presParOf" srcId="{45EB85A0-9822-496A-83AF-F736A3B42E39}" destId="{DCF41197-AD8A-49D7-9B29-D252DE7B4FAF}" srcOrd="1" destOrd="0" presId="urn:microsoft.com/office/officeart/2009/3/layout/IncreasingArrowsProcess"/>
    <dgm:cxn modelId="{4D5181F7-9759-4C4F-B99B-46A2C7D051E7}" type="presParOf" srcId="{45EB85A0-9822-496A-83AF-F736A3B42E39}" destId="{4B652DC3-8ED0-4976-A83D-453AF812F8DD}" srcOrd="2" destOrd="0" presId="urn:microsoft.com/office/officeart/2009/3/layout/IncreasingArrowsProcess"/>
    <dgm:cxn modelId="{45540D5D-C144-4BA1-9027-8E79C8C951F9}" type="presParOf" srcId="{45EB85A0-9822-496A-83AF-F736A3B42E39}" destId="{24B7EC8D-7A9B-4CB6-ABF4-5CB870BA535C}" srcOrd="3" destOrd="0" presId="urn:microsoft.com/office/officeart/2009/3/layout/IncreasingArrowsProcess"/>
    <dgm:cxn modelId="{403F5052-E138-4EC5-9CDF-2BAA0B125BA6}" type="presParOf" srcId="{45EB85A0-9822-496A-83AF-F736A3B42E39}" destId="{AAF55EB0-25DE-498C-A54D-B06773C1B269}" srcOrd="4" destOrd="0" presId="urn:microsoft.com/office/officeart/2009/3/layout/IncreasingArrowsProcess"/>
    <dgm:cxn modelId="{209E27B1-1C8D-45E4-B4A0-7A0E8FDB6784}" type="presParOf" srcId="{45EB85A0-9822-496A-83AF-F736A3B42E39}" destId="{C2AB6959-96C4-4F10-B068-9ED3DAF2F380}" srcOrd="5" destOrd="0" presId="urn:microsoft.com/office/officeart/2009/3/layout/IncreasingArrowsProcess"/>
    <dgm:cxn modelId="{A1CB25C1-9BEE-4663-8981-5521C8B529A3}" type="presParOf" srcId="{45EB85A0-9822-496A-83AF-F736A3B42E39}" destId="{A4C46FB8-015E-4959-B0AA-E04C7B46A757}" srcOrd="6" destOrd="0" presId="urn:microsoft.com/office/officeart/2009/3/layout/IncreasingArrowsProcess"/>
    <dgm:cxn modelId="{4F885A78-D15D-461A-A01C-85BEFF89EE1A}" type="presParOf" srcId="{45EB85A0-9822-496A-83AF-F736A3B42E39}" destId="{B2203802-C51F-47B2-9864-F369E82DCB3B}" srcOrd="7"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1D9C8-9800-4656-92E2-0A00105693B4}">
      <dsp:nvSpPr>
        <dsp:cNvPr id="0" name=""/>
        <dsp:cNvSpPr/>
      </dsp:nvSpPr>
      <dsp:spPr>
        <a:xfrm>
          <a:off x="72359" y="411031"/>
          <a:ext cx="8084880" cy="1177037"/>
        </a:xfrm>
        <a:prstGeom prst="rightArrow">
          <a:avLst>
            <a:gd name="adj1" fmla="val 50000"/>
            <a:gd name="adj2" fmla="val 5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254000" bIns="186855" numCol="1" spcCol="1270" anchor="ctr" anchorCtr="0">
          <a:noAutofit/>
        </a:bodyPr>
        <a:lstStyle/>
        <a:p>
          <a:pPr lvl="0" algn="l" defTabSz="1333500">
            <a:lnSpc>
              <a:spcPct val="90000"/>
            </a:lnSpc>
            <a:spcBef>
              <a:spcPct val="0"/>
            </a:spcBef>
            <a:spcAft>
              <a:spcPct val="35000"/>
            </a:spcAft>
          </a:pPr>
          <a:r>
            <a:rPr lang="es-MX" sz="3000" b="1" kern="1200" dirty="0" smtClean="0"/>
            <a:t>FOMENTO</a:t>
          </a:r>
          <a:endParaRPr lang="es-MX" sz="3000" b="1" kern="1200" dirty="0"/>
        </a:p>
      </dsp:txBody>
      <dsp:txXfrm>
        <a:off x="72359" y="705290"/>
        <a:ext cx="7790621" cy="588519"/>
      </dsp:txXfrm>
    </dsp:sp>
    <dsp:sp modelId="{DCF41197-AD8A-49D7-9B29-D252DE7B4FAF}">
      <dsp:nvSpPr>
        <dsp:cNvPr id="0" name=""/>
        <dsp:cNvSpPr/>
      </dsp:nvSpPr>
      <dsp:spPr>
        <a:xfrm>
          <a:off x="72359" y="1320617"/>
          <a:ext cx="1863564" cy="2177164"/>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es-MX" sz="6500" kern="1200" dirty="0"/>
        </a:p>
      </dsp:txBody>
      <dsp:txXfrm>
        <a:off x="72359" y="1320617"/>
        <a:ext cx="1863564" cy="2177164"/>
      </dsp:txXfrm>
    </dsp:sp>
    <dsp:sp modelId="{4B652DC3-8ED0-4976-A83D-453AF812F8DD}">
      <dsp:nvSpPr>
        <dsp:cNvPr id="0" name=""/>
        <dsp:cNvSpPr/>
      </dsp:nvSpPr>
      <dsp:spPr>
        <a:xfrm>
          <a:off x="1935924" y="803238"/>
          <a:ext cx="6221315" cy="1177037"/>
        </a:xfrm>
        <a:prstGeom prst="rightArrow">
          <a:avLst>
            <a:gd name="adj1" fmla="val 50000"/>
            <a:gd name="adj2" fmla="val 5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254000" bIns="186855" numCol="1" spcCol="1270" anchor="ctr" anchorCtr="0">
          <a:noAutofit/>
        </a:bodyPr>
        <a:lstStyle/>
        <a:p>
          <a:pPr lvl="0" algn="l" defTabSz="1333500">
            <a:lnSpc>
              <a:spcPct val="90000"/>
            </a:lnSpc>
            <a:spcBef>
              <a:spcPct val="0"/>
            </a:spcBef>
            <a:spcAft>
              <a:spcPct val="35000"/>
            </a:spcAft>
          </a:pPr>
          <a:r>
            <a:rPr lang="es-MX" sz="3000" b="1" kern="1200" dirty="0" smtClean="0"/>
            <a:t>FONDEO</a:t>
          </a:r>
          <a:endParaRPr lang="es-MX" sz="3000" b="1" kern="1200" dirty="0"/>
        </a:p>
      </dsp:txBody>
      <dsp:txXfrm>
        <a:off x="1935924" y="1097497"/>
        <a:ext cx="5927056" cy="588519"/>
      </dsp:txXfrm>
    </dsp:sp>
    <dsp:sp modelId="{24B7EC8D-7A9B-4CB6-ABF4-5CB870BA535C}">
      <dsp:nvSpPr>
        <dsp:cNvPr id="0" name=""/>
        <dsp:cNvSpPr/>
      </dsp:nvSpPr>
      <dsp:spPr>
        <a:xfrm>
          <a:off x="1935924" y="1712823"/>
          <a:ext cx="1863564" cy="2121670"/>
        </a:xfrm>
        <a:prstGeom prst="rect">
          <a:avLst/>
        </a:prstGeom>
        <a:solidFill>
          <a:schemeClr val="lt1">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es-MX" sz="6500" kern="1200"/>
        </a:p>
      </dsp:txBody>
      <dsp:txXfrm>
        <a:off x="1935924" y="1712823"/>
        <a:ext cx="1863564" cy="2121670"/>
      </dsp:txXfrm>
    </dsp:sp>
    <dsp:sp modelId="{AAF55EB0-25DE-498C-A54D-B06773C1B269}">
      <dsp:nvSpPr>
        <dsp:cNvPr id="0" name=""/>
        <dsp:cNvSpPr/>
      </dsp:nvSpPr>
      <dsp:spPr>
        <a:xfrm>
          <a:off x="3799489" y="1195444"/>
          <a:ext cx="4357750" cy="1177037"/>
        </a:xfrm>
        <a:prstGeom prst="rightArrow">
          <a:avLst>
            <a:gd name="adj1" fmla="val 50000"/>
            <a:gd name="adj2" fmla="val 5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186855" numCol="1" spcCol="1270" anchor="ctr" anchorCtr="0">
          <a:noAutofit/>
        </a:bodyPr>
        <a:lstStyle/>
        <a:p>
          <a:pPr lvl="0" algn="l" defTabSz="1111250">
            <a:lnSpc>
              <a:spcPct val="90000"/>
            </a:lnSpc>
            <a:spcBef>
              <a:spcPct val="0"/>
            </a:spcBef>
            <a:spcAft>
              <a:spcPct val="35000"/>
            </a:spcAft>
          </a:pPr>
          <a:r>
            <a:rPr lang="es-MX" sz="2500" b="1" kern="1200" dirty="0" smtClean="0"/>
            <a:t>ALTO IMPACTO</a:t>
          </a:r>
          <a:endParaRPr lang="es-MX" sz="2500" b="1" kern="1200" dirty="0"/>
        </a:p>
      </dsp:txBody>
      <dsp:txXfrm>
        <a:off x="3799489" y="1489703"/>
        <a:ext cx="4063491" cy="588519"/>
      </dsp:txXfrm>
    </dsp:sp>
    <dsp:sp modelId="{C2AB6959-96C4-4F10-B068-9ED3DAF2F380}">
      <dsp:nvSpPr>
        <dsp:cNvPr id="0" name=""/>
        <dsp:cNvSpPr/>
      </dsp:nvSpPr>
      <dsp:spPr>
        <a:xfrm>
          <a:off x="3799489" y="2105030"/>
          <a:ext cx="1863564" cy="2135857"/>
        </a:xfrm>
        <a:prstGeom prst="rect">
          <a:avLst/>
        </a:prstGeom>
        <a:solidFill>
          <a:schemeClr val="lt1">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a:lnSpc>
              <a:spcPct val="90000"/>
            </a:lnSpc>
            <a:spcBef>
              <a:spcPct val="0"/>
            </a:spcBef>
            <a:spcAft>
              <a:spcPct val="35000"/>
            </a:spcAft>
          </a:pPr>
          <a:endParaRPr lang="es-MX" sz="4300" kern="1200"/>
        </a:p>
      </dsp:txBody>
      <dsp:txXfrm>
        <a:off x="3799489" y="2105030"/>
        <a:ext cx="1863564" cy="2135857"/>
      </dsp:txXfrm>
    </dsp:sp>
    <dsp:sp modelId="{A4C46FB8-015E-4959-B0AA-E04C7B46A757}">
      <dsp:nvSpPr>
        <dsp:cNvPr id="0" name=""/>
        <dsp:cNvSpPr/>
      </dsp:nvSpPr>
      <dsp:spPr>
        <a:xfrm>
          <a:off x="5663054" y="1587651"/>
          <a:ext cx="2494185" cy="1177037"/>
        </a:xfrm>
        <a:prstGeom prst="rightArrow">
          <a:avLst>
            <a:gd name="adj1" fmla="val 50000"/>
            <a:gd name="adj2" fmla="val 5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86855" numCol="1" spcCol="1270" anchor="ctr" anchorCtr="0">
          <a:noAutofit/>
        </a:bodyPr>
        <a:lstStyle/>
        <a:p>
          <a:pPr lvl="0" algn="l" defTabSz="800100">
            <a:lnSpc>
              <a:spcPct val="90000"/>
            </a:lnSpc>
            <a:spcBef>
              <a:spcPct val="0"/>
            </a:spcBef>
            <a:spcAft>
              <a:spcPct val="35000"/>
            </a:spcAft>
          </a:pPr>
          <a:r>
            <a:rPr lang="es-MX" sz="1800" b="1" kern="1200" dirty="0" smtClean="0"/>
            <a:t>CULTURA FINANCIERA</a:t>
          </a:r>
          <a:endParaRPr lang="es-MX" sz="1800" b="1" kern="1200" dirty="0"/>
        </a:p>
      </dsp:txBody>
      <dsp:txXfrm>
        <a:off x="5663054" y="1881910"/>
        <a:ext cx="2199926" cy="588519"/>
      </dsp:txXfrm>
    </dsp:sp>
    <dsp:sp modelId="{B2203802-C51F-47B2-9864-F369E82DCB3B}">
      <dsp:nvSpPr>
        <dsp:cNvPr id="0" name=""/>
        <dsp:cNvSpPr/>
      </dsp:nvSpPr>
      <dsp:spPr>
        <a:xfrm>
          <a:off x="5663054" y="2497236"/>
          <a:ext cx="1880543" cy="2160891"/>
        </a:xfrm>
        <a:prstGeom prst="rect">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a:lnSpc>
              <a:spcPct val="90000"/>
            </a:lnSpc>
            <a:spcBef>
              <a:spcPct val="0"/>
            </a:spcBef>
            <a:spcAft>
              <a:spcPct val="35000"/>
            </a:spcAft>
          </a:pPr>
          <a:endParaRPr lang="es-MX" sz="4300" kern="1200"/>
        </a:p>
      </dsp:txBody>
      <dsp:txXfrm>
        <a:off x="5663054" y="2497236"/>
        <a:ext cx="1880543" cy="2160891"/>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22/08/2016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22/08/2016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22/08/2016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22/08/2016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F965E5B-F914-4429-9E33-7456EC1E740A}" type="datetimeFigureOut">
              <a:rPr lang="es-MX" smtClean="0"/>
              <a:pPr/>
              <a:t>22/08/2016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0F965E5B-F914-4429-9E33-7456EC1E740A}" type="datetimeFigureOut">
              <a:rPr lang="es-MX" smtClean="0"/>
              <a:pPr/>
              <a:t>22/08/2016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0F965E5B-F914-4429-9E33-7456EC1E740A}" type="datetimeFigureOut">
              <a:rPr lang="es-MX" smtClean="0"/>
              <a:pPr/>
              <a:t>22/08/2016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0F965E5B-F914-4429-9E33-7456EC1E740A}" type="datetimeFigureOut">
              <a:rPr lang="es-MX" smtClean="0"/>
              <a:pPr/>
              <a:t>22/08/2016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F965E5B-F914-4429-9E33-7456EC1E740A}" type="datetimeFigureOut">
              <a:rPr lang="es-MX" smtClean="0"/>
              <a:pPr/>
              <a:t>22/08/2016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965E5B-F914-4429-9E33-7456EC1E740A}" type="datetimeFigureOut">
              <a:rPr lang="es-MX" smtClean="0"/>
              <a:pPr/>
              <a:t>22/08/2016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965E5B-F914-4429-9E33-7456EC1E740A}" type="datetimeFigureOut">
              <a:rPr lang="es-MX" smtClean="0"/>
              <a:pPr/>
              <a:t>22/08/2016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65E5B-F914-4429-9E33-7456EC1E740A}" type="datetimeFigureOut">
              <a:rPr lang="es-MX" smtClean="0"/>
              <a:pPr/>
              <a:t>22/08/2016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A63E0-4293-409F-A9B5-609CD89B83B8}"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0.png"/><Relationship Id="rId4" Type="http://schemas.openxmlformats.org/officeDocument/2006/relationships/diagramQuickStyle" Target="../diagrams/quickStyle1.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bg1">
                <a:shade val="20000"/>
                <a:satMod val="255000"/>
              </a:schemeClr>
            </a:gs>
          </a:gsLst>
          <a:lin ang="5400000" scaled="1"/>
          <a:tileRect/>
        </a:gradFill>
        <a:effectLst/>
      </p:bgPr>
    </p:bg>
    <p:spTree>
      <p:nvGrpSpPr>
        <p:cNvPr id="1" name=""/>
        <p:cNvGrpSpPr/>
        <p:nvPr/>
      </p:nvGrpSpPr>
      <p:grpSpPr>
        <a:xfrm>
          <a:off x="0" y="0"/>
          <a:ext cx="0" cy="0"/>
          <a:chOff x="0" y="0"/>
          <a:chExt cx="0" cy="0"/>
        </a:xfrm>
      </p:grpSpPr>
      <p:pic>
        <p:nvPicPr>
          <p:cNvPr id="4" name="6 Imagen" descr="LOGO JPG.jpg"/>
          <p:cNvPicPr/>
          <p:nvPr/>
        </p:nvPicPr>
        <p:blipFill>
          <a:blip r:embed="rId2" cstate="print"/>
          <a:srcRect l="34974" t="22000" r="34137" b="26320"/>
          <a:stretch>
            <a:fillRect/>
          </a:stretch>
        </p:blipFill>
        <p:spPr>
          <a:xfrm>
            <a:off x="8244408" y="404664"/>
            <a:ext cx="676906" cy="887342"/>
          </a:xfrm>
          <a:prstGeom prst="rect">
            <a:avLst/>
          </a:prstGeom>
        </p:spPr>
      </p:pic>
      <p:pic>
        <p:nvPicPr>
          <p:cNvPr id="11266" name="Picture 2" descr="Logo UAEH"/>
          <p:cNvPicPr>
            <a:picLocks noChangeAspect="1" noChangeArrowheads="1"/>
          </p:cNvPicPr>
          <p:nvPr/>
        </p:nvPicPr>
        <p:blipFill>
          <a:blip r:embed="rId3" cstate="print"/>
          <a:srcRect/>
          <a:stretch>
            <a:fillRect/>
          </a:stretch>
        </p:blipFill>
        <p:spPr bwMode="auto">
          <a:xfrm>
            <a:off x="179512" y="260648"/>
            <a:ext cx="1163766" cy="1440160"/>
          </a:xfrm>
          <a:prstGeom prst="rect">
            <a:avLst/>
          </a:prstGeom>
          <a:noFill/>
        </p:spPr>
      </p:pic>
      <p:sp>
        <p:nvSpPr>
          <p:cNvPr id="6" name="5 CuadroTexto"/>
          <p:cNvSpPr txBox="1"/>
          <p:nvPr/>
        </p:nvSpPr>
        <p:spPr>
          <a:xfrm>
            <a:off x="1475656" y="548680"/>
            <a:ext cx="6624736" cy="1184940"/>
          </a:xfrm>
          <a:prstGeom prst="rect">
            <a:avLst/>
          </a:prstGeom>
          <a:noFill/>
        </p:spPr>
        <p:txBody>
          <a:bodyPr wrap="square" rtlCol="0">
            <a:spAutoFit/>
          </a:bodyPr>
          <a:lstStyle/>
          <a:p>
            <a:pPr algn="ctr"/>
            <a:r>
              <a:rPr lang="es-MX" sz="2400" b="1" dirty="0" smtClean="0">
                <a:solidFill>
                  <a:prstClr val="black"/>
                </a:solidFill>
                <a:latin typeface="Arial" pitchFamily="34" charset="0"/>
                <a:cs typeface="Arial" pitchFamily="34" charset="0"/>
              </a:rPr>
              <a:t>UNIVERSIDAD AUTÓNOMA DEL ESTADO DE HIDALGO</a:t>
            </a:r>
          </a:p>
          <a:p>
            <a:pPr algn="ctr"/>
            <a:r>
              <a:rPr lang="es-MX" sz="2300" dirty="0" smtClean="0">
                <a:solidFill>
                  <a:prstClr val="black"/>
                </a:solidFill>
                <a:latin typeface="Arial" pitchFamily="34" charset="0"/>
                <a:cs typeface="Arial" pitchFamily="34" charset="0"/>
              </a:rPr>
              <a:t>ESCUELA SUPERIOR DE ZIMAPÁN</a:t>
            </a:r>
            <a:endParaRPr lang="es-MX" sz="2300" dirty="0">
              <a:solidFill>
                <a:prstClr val="black"/>
              </a:solidFill>
              <a:latin typeface="Arial" pitchFamily="34" charset="0"/>
              <a:cs typeface="Arial" pitchFamily="34" charset="0"/>
            </a:endParaRPr>
          </a:p>
        </p:txBody>
      </p:sp>
      <p:sp>
        <p:nvSpPr>
          <p:cNvPr id="7" name="6 CuadroTexto"/>
          <p:cNvSpPr txBox="1"/>
          <p:nvPr/>
        </p:nvSpPr>
        <p:spPr>
          <a:xfrm>
            <a:off x="1979712" y="2564904"/>
            <a:ext cx="5400600" cy="3616375"/>
          </a:xfrm>
          <a:prstGeom prst="rect">
            <a:avLst/>
          </a:prstGeom>
          <a:noFill/>
        </p:spPr>
        <p:txBody>
          <a:bodyPr wrap="square" rtlCol="0">
            <a:spAutoFit/>
          </a:bodyPr>
          <a:lstStyle/>
          <a:p>
            <a:pPr algn="ctr"/>
            <a:r>
              <a:rPr lang="es-MX" sz="2800" b="1" dirty="0" smtClean="0">
                <a:solidFill>
                  <a:prstClr val="black"/>
                </a:solidFill>
                <a:latin typeface="Arial" pitchFamily="34" charset="0"/>
                <a:cs typeface="Arial" pitchFamily="34" charset="0"/>
              </a:rPr>
              <a:t>Licenciatura en Contaduría</a:t>
            </a:r>
          </a:p>
          <a:p>
            <a:pPr algn="ctr"/>
            <a:endParaRPr lang="es-MX" sz="2800" b="1" dirty="0" smtClean="0">
              <a:solidFill>
                <a:prstClr val="black"/>
              </a:solidFill>
              <a:latin typeface="Arial" pitchFamily="34" charset="0"/>
              <a:cs typeface="Arial" pitchFamily="34" charset="0"/>
            </a:endParaRPr>
          </a:p>
          <a:p>
            <a:pPr algn="ctr"/>
            <a:r>
              <a:rPr lang="es-ES" sz="2800" b="1" dirty="0" smtClean="0">
                <a:solidFill>
                  <a:prstClr val="black"/>
                </a:solidFill>
                <a:latin typeface="Arial" pitchFamily="34" charset="0"/>
                <a:cs typeface="Arial" pitchFamily="34" charset="0"/>
              </a:rPr>
              <a:t>Tema: </a:t>
            </a:r>
            <a:r>
              <a:rPr lang="es-MX" sz="2800" b="1" dirty="0">
                <a:solidFill>
                  <a:prstClr val="black"/>
                </a:solidFill>
                <a:latin typeface="Arial" pitchFamily="34" charset="0"/>
                <a:cs typeface="Arial" pitchFamily="34" charset="0"/>
              </a:rPr>
              <a:t>1.1.3. Las organizaciones promotoras</a:t>
            </a:r>
            <a:r>
              <a:rPr lang="es-MX" sz="2800" b="1" dirty="0" smtClean="0">
                <a:solidFill>
                  <a:prstClr val="black"/>
                </a:solidFill>
                <a:latin typeface="Arial" pitchFamily="34" charset="0"/>
                <a:cs typeface="Arial" pitchFamily="34" charset="0"/>
              </a:rPr>
              <a:t>.</a:t>
            </a:r>
          </a:p>
          <a:p>
            <a:pPr algn="ctr"/>
            <a:endParaRPr lang="es-MX" sz="2800" b="1" dirty="0">
              <a:solidFill>
                <a:prstClr val="black"/>
              </a:solidFill>
              <a:latin typeface="Arial" pitchFamily="34" charset="0"/>
              <a:cs typeface="Arial" pitchFamily="34" charset="0"/>
            </a:endParaRPr>
          </a:p>
          <a:p>
            <a:pPr algn="ctr"/>
            <a:endParaRPr lang="es-MX" sz="2000" b="1" dirty="0">
              <a:solidFill>
                <a:prstClr val="black"/>
              </a:solidFill>
              <a:latin typeface="Arial" pitchFamily="34" charset="0"/>
              <a:cs typeface="Arial" pitchFamily="34" charset="0"/>
            </a:endParaRPr>
          </a:p>
          <a:p>
            <a:pPr algn="ctr"/>
            <a:r>
              <a:rPr lang="es-MX" sz="2300" b="1" dirty="0" smtClean="0">
                <a:solidFill>
                  <a:prstClr val="black"/>
                </a:solidFill>
                <a:latin typeface="Arial" pitchFamily="34" charset="0"/>
                <a:cs typeface="Arial" pitchFamily="34" charset="0"/>
              </a:rPr>
              <a:t>L.C. Imelda Cantera Chávez</a:t>
            </a:r>
          </a:p>
          <a:p>
            <a:pPr algn="ctr"/>
            <a:endParaRPr lang="es-MX" sz="2300" b="1" dirty="0">
              <a:solidFill>
                <a:prstClr val="black"/>
              </a:solidFill>
              <a:latin typeface="Arial" pitchFamily="34" charset="0"/>
              <a:cs typeface="Arial" pitchFamily="34" charset="0"/>
            </a:endParaRPr>
          </a:p>
          <a:p>
            <a:pPr algn="ctr"/>
            <a:r>
              <a:rPr lang="es-MX" sz="2300" b="1" dirty="0" smtClean="0">
                <a:solidFill>
                  <a:prstClr val="black"/>
                </a:solidFill>
                <a:latin typeface="Arial" pitchFamily="34" charset="0"/>
                <a:cs typeface="Arial" pitchFamily="34" charset="0"/>
              </a:rPr>
              <a:t>Julio – Diciembre 2016</a:t>
            </a:r>
            <a:endParaRPr lang="es-MX" sz="23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505896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defPPr>
              <a:defRPr lang="es-MX"/>
            </a:defPPr>
            <a:lvl1pPr algn="ctr">
              <a:spcBef>
                <a:spcPct val="0"/>
              </a:spcBef>
              <a:buNone/>
              <a:defRPr sz="4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defRPr>
            </a:lvl1pPr>
          </a:lstStyle>
          <a:p>
            <a:r>
              <a:rPr lang="es-MX" dirty="0" smtClean="0"/>
              <a:t>FOMENTO AL EMPRENDEDOR</a:t>
            </a:r>
            <a:endParaRPr lang="es-MX" dirty="0"/>
          </a:p>
        </p:txBody>
      </p:sp>
      <p:sp>
        <p:nvSpPr>
          <p:cNvPr id="3" name="2 Marcador de contenido"/>
          <p:cNvSpPr txBox="1">
            <a:spLocks/>
          </p:cNvSpPr>
          <p:nvPr/>
        </p:nvSpPr>
        <p:spPr>
          <a:xfrm>
            <a:off x="4716016" y="1833224"/>
            <a:ext cx="3960440" cy="211683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MX" sz="1600" dirty="0" smtClean="0">
                <a:latin typeface="Arial Narrow" pitchFamily="34" charset="0"/>
              </a:rPr>
              <a:t>A través del Sistema Nacional de Garantías, impulsamos nuevos esquemas de financiamiento, promoviendo con ello:</a:t>
            </a:r>
          </a:p>
          <a:p>
            <a:pPr marL="0" indent="0">
              <a:buFont typeface="Arial" pitchFamily="34" charset="0"/>
              <a:buNone/>
            </a:pPr>
            <a:endParaRPr lang="es-MX" sz="1600" dirty="0" smtClean="0">
              <a:latin typeface="Arial Narrow" pitchFamily="34" charset="0"/>
            </a:endParaRPr>
          </a:p>
          <a:p>
            <a:pPr marL="0" indent="0">
              <a:buFont typeface="Arial" pitchFamily="34" charset="0"/>
              <a:buNone/>
            </a:pPr>
            <a:r>
              <a:rPr lang="es-MX" sz="1600" dirty="0" smtClean="0">
                <a:latin typeface="Arial Narrow" pitchFamily="34" charset="0"/>
              </a:rPr>
              <a:t>• El acceso a fuentes de financiamiento</a:t>
            </a:r>
          </a:p>
          <a:p>
            <a:pPr marL="0" indent="0">
              <a:buFont typeface="Arial" pitchFamily="34" charset="0"/>
              <a:buNone/>
            </a:pPr>
            <a:r>
              <a:rPr lang="es-MX" sz="1600" dirty="0" smtClean="0">
                <a:latin typeface="Arial Narrow" pitchFamily="34" charset="0"/>
              </a:rPr>
              <a:t>• Generando mejores condiciones en los productos de crédito</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22" r="4350"/>
          <a:stretch/>
        </p:blipFill>
        <p:spPr bwMode="auto">
          <a:xfrm>
            <a:off x="611560" y="1700808"/>
            <a:ext cx="3888432" cy="2381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2 Marcador de contenido"/>
          <p:cNvSpPr txBox="1">
            <a:spLocks/>
          </p:cNvSpPr>
          <p:nvPr/>
        </p:nvSpPr>
        <p:spPr>
          <a:xfrm>
            <a:off x="611560" y="4293096"/>
            <a:ext cx="8064896" cy="19601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MX" sz="1600" dirty="0" smtClean="0">
                <a:latin typeface="Arial Narrow" pitchFamily="34" charset="0"/>
              </a:rPr>
              <a:t>Esto ha permitido que:</a:t>
            </a:r>
          </a:p>
          <a:p>
            <a:r>
              <a:rPr lang="es-MX" sz="1600" dirty="0" smtClean="0">
                <a:latin typeface="Arial Narrow" pitchFamily="34" charset="0"/>
              </a:rPr>
              <a:t>emprendedores de alto impacto</a:t>
            </a:r>
          </a:p>
          <a:p>
            <a:r>
              <a:rPr lang="es-MX" sz="1600" dirty="0" smtClean="0">
                <a:latin typeface="Arial Narrow" pitchFamily="34" charset="0"/>
              </a:rPr>
              <a:t> y egresados de la Red de Incubadoras Acreditadas por el INADEM, </a:t>
            </a:r>
          </a:p>
          <a:p>
            <a:pPr marL="0" indent="0">
              <a:buNone/>
            </a:pPr>
            <a:endParaRPr lang="es-MX" sz="1600" dirty="0">
              <a:latin typeface="Arial Narrow" pitchFamily="34" charset="0"/>
            </a:endParaRPr>
          </a:p>
          <a:p>
            <a:pPr marL="0" indent="0">
              <a:buNone/>
            </a:pPr>
            <a:r>
              <a:rPr lang="es-MX" sz="1600" dirty="0" smtClean="0">
                <a:latin typeface="Arial Narrow" pitchFamily="34" charset="0"/>
              </a:rPr>
              <a:t>tengan como opción de financiamiento un crédito bancario, aun sin cumplir dos años de haberse constituido, siempre que sus proyectos sean viables (aplicable para adquisición de franquicias)</a:t>
            </a:r>
          </a:p>
        </p:txBody>
      </p:sp>
    </p:spTree>
    <p:extLst>
      <p:ext uri="{BB962C8B-B14F-4D97-AF65-F5344CB8AC3E}">
        <p14:creationId xmlns:p14="http://schemas.microsoft.com/office/powerpoint/2010/main" val="3685620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1 Título"/>
          <p:cNvSpPr txBox="1">
            <a:spLocks/>
          </p:cNvSpPr>
          <p:nvPr/>
        </p:nvSpPr>
        <p:spPr>
          <a:xfrm>
            <a:off x="457200" y="274638"/>
            <a:ext cx="8229600" cy="1143000"/>
          </a:xfrm>
          <a:prstGeom prst="rect">
            <a:avLst/>
          </a:prstGeom>
        </p:spPr>
        <p:txBody>
          <a:bodyPr/>
          <a:lstStyle>
            <a:defPPr>
              <a:defRPr lang="es-MX"/>
            </a:defPPr>
            <a:lvl1pPr algn="ctr">
              <a:spcBef>
                <a:spcPct val="0"/>
              </a:spcBef>
              <a:buNone/>
              <a:defRPr sz="4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defRPr>
            </a:lvl1pPr>
          </a:lstStyle>
          <a:p>
            <a:pPr algn="l"/>
            <a:r>
              <a:rPr lang="es-MX" dirty="0"/>
              <a:t>FONDEO</a:t>
            </a:r>
          </a:p>
        </p:txBody>
      </p:sp>
      <p:sp>
        <p:nvSpPr>
          <p:cNvPr id="4" name="2 Marcador de contenido"/>
          <p:cNvSpPr txBox="1">
            <a:spLocks/>
          </p:cNvSpPr>
          <p:nvPr/>
        </p:nvSpPr>
        <p:spPr>
          <a:xfrm>
            <a:off x="251520" y="1600200"/>
            <a:ext cx="4248472" cy="499715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MX" sz="1600" dirty="0" smtClean="0">
                <a:latin typeface="Arial Narrow" pitchFamily="34" charset="0"/>
              </a:rPr>
              <a:t>Trabaja para fortalecer y madurar el ecosistema de capital emprendedor; de forma que:</a:t>
            </a:r>
          </a:p>
          <a:p>
            <a:pPr marL="0" indent="0">
              <a:buFont typeface="Arial" pitchFamily="34" charset="0"/>
              <a:buNone/>
            </a:pPr>
            <a:endParaRPr lang="es-MX" sz="1600" dirty="0" smtClean="0">
              <a:latin typeface="Arial Narrow" pitchFamily="34" charset="0"/>
            </a:endParaRPr>
          </a:p>
          <a:p>
            <a:r>
              <a:rPr lang="es-MX" sz="1600" dirty="0" smtClean="0">
                <a:latin typeface="Arial Narrow" pitchFamily="34" charset="0"/>
              </a:rPr>
              <a:t>las inversiones que típicamente se destinan a los bienes raíces, se puedan canalizar a empresas de reciente creación -</a:t>
            </a:r>
            <a:r>
              <a:rPr lang="es-MX" sz="1600" dirty="0" err="1" smtClean="0">
                <a:latin typeface="Arial Narrow" pitchFamily="34" charset="0"/>
              </a:rPr>
              <a:t>Start</a:t>
            </a:r>
            <a:r>
              <a:rPr lang="es-MX" sz="1600" dirty="0" smtClean="0">
                <a:latin typeface="Arial Narrow" pitchFamily="34" charset="0"/>
              </a:rPr>
              <a:t> up</a:t>
            </a:r>
          </a:p>
          <a:p>
            <a:endParaRPr lang="es-MX" sz="1600" dirty="0" smtClean="0">
              <a:latin typeface="Arial Narrow" pitchFamily="34" charset="0"/>
            </a:endParaRPr>
          </a:p>
          <a:p>
            <a:r>
              <a:rPr lang="es-MX" sz="1600" dirty="0" smtClean="0">
                <a:latin typeface="Arial Narrow" pitchFamily="34" charset="0"/>
              </a:rPr>
              <a:t>las empresas con más de dos años de haberse constituido y que desarrollan proyectos para incursionan en nuevos nichos de mercado, altamente especializados, puedan ser financiados -</a:t>
            </a:r>
            <a:r>
              <a:rPr lang="es-MX" sz="1600" dirty="0" err="1" smtClean="0">
                <a:latin typeface="Arial Narrow" pitchFamily="34" charset="0"/>
              </a:rPr>
              <a:t>Scale</a:t>
            </a:r>
            <a:r>
              <a:rPr lang="es-MX" sz="1600" dirty="0" smtClean="0">
                <a:latin typeface="Arial Narrow" pitchFamily="34" charset="0"/>
              </a:rPr>
              <a:t> up-.</a:t>
            </a:r>
            <a:endParaRPr lang="es-MX" sz="1600" dirty="0">
              <a:latin typeface="Arial Narrow"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916832"/>
            <a:ext cx="3715992"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9989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1 Título"/>
          <p:cNvSpPr txBox="1">
            <a:spLocks/>
          </p:cNvSpPr>
          <p:nvPr/>
        </p:nvSpPr>
        <p:spPr>
          <a:xfrm>
            <a:off x="457200" y="274638"/>
            <a:ext cx="8229600" cy="1143000"/>
          </a:xfrm>
          <a:prstGeom prst="rect">
            <a:avLst/>
          </a:prstGeom>
        </p:spPr>
        <p:txBody>
          <a:bodyPr/>
          <a:lstStyle>
            <a:defPPr>
              <a:defRPr lang="es-MX"/>
            </a:defPPr>
            <a:lvl1pPr>
              <a:spcBef>
                <a:spcPct val="0"/>
              </a:spcBef>
              <a:buNone/>
              <a:defRPr sz="4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defRPr>
            </a:lvl1pPr>
          </a:lstStyle>
          <a:p>
            <a:r>
              <a:rPr lang="es-MX" dirty="0"/>
              <a:t>ALTO IMPACTO</a:t>
            </a:r>
          </a:p>
        </p:txBody>
      </p:sp>
      <p:sp>
        <p:nvSpPr>
          <p:cNvPr id="6" name="2 Marcador de contenido"/>
          <p:cNvSpPr txBox="1">
            <a:spLocks/>
          </p:cNvSpPr>
          <p:nvPr/>
        </p:nvSpPr>
        <p:spPr>
          <a:xfrm>
            <a:off x="4211960" y="835496"/>
            <a:ext cx="4824536" cy="5257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MX" sz="1600" dirty="0" smtClean="0">
                <a:latin typeface="Arial Narrow" pitchFamily="34" charset="0"/>
              </a:rPr>
              <a:t>Apoyo a emprendedores con un </a:t>
            </a:r>
            <a:r>
              <a:rPr lang="es-MX" sz="1600" b="1" dirty="0" smtClean="0">
                <a:latin typeface="Arial Narrow" pitchFamily="34" charset="0"/>
              </a:rPr>
              <a:t>modelo de negocio escalable, </a:t>
            </a:r>
            <a:r>
              <a:rPr lang="es-MX" sz="1600" b="1" dirty="0" err="1" smtClean="0">
                <a:latin typeface="Arial Narrow" pitchFamily="34" charset="0"/>
              </a:rPr>
              <a:t>reaplicable</a:t>
            </a:r>
            <a:r>
              <a:rPr lang="es-MX" sz="1600" b="1" dirty="0" smtClean="0">
                <a:latin typeface="Arial Narrow" pitchFamily="34" charset="0"/>
              </a:rPr>
              <a:t>, con innovación, de doble naturaleza</a:t>
            </a:r>
            <a:r>
              <a:rPr lang="es-MX" sz="1600" dirty="0" smtClean="0">
                <a:latin typeface="Arial Narrow" pitchFamily="34" charset="0"/>
              </a:rPr>
              <a:t> (generación de riqueza y empleo  / beneficio social, ambiental o cultural) y que </a:t>
            </a:r>
            <a:r>
              <a:rPr lang="es-MX" sz="1600" b="1" dirty="0" smtClean="0">
                <a:latin typeface="Arial Narrow" pitchFamily="34" charset="0"/>
              </a:rPr>
              <a:t>generan valor en 360° </a:t>
            </a:r>
            <a:r>
              <a:rPr lang="es-MX" sz="1600" dirty="0" smtClean="0">
                <a:latin typeface="Arial Narrow" pitchFamily="34" charset="0"/>
              </a:rPr>
              <a:t>para todas las partes interesadas (socios, trabajadores, clientes y comunidad, industria, </a:t>
            </a:r>
            <a:r>
              <a:rPr lang="es-MX" sz="1600" dirty="0" err="1" smtClean="0">
                <a:latin typeface="Arial Narrow" pitchFamily="34" charset="0"/>
              </a:rPr>
              <a:t>etc</a:t>
            </a:r>
            <a:r>
              <a:rPr lang="es-MX" sz="1600" dirty="0" smtClean="0">
                <a:latin typeface="Arial Narrow" pitchFamily="34" charset="0"/>
              </a:rPr>
              <a:t>).</a:t>
            </a:r>
            <a:br>
              <a:rPr lang="es-MX" sz="1600" dirty="0" smtClean="0">
                <a:latin typeface="Arial Narrow" pitchFamily="34" charset="0"/>
              </a:rPr>
            </a:br>
            <a:endParaRPr lang="es-MX" sz="1600" dirty="0" smtClean="0">
              <a:latin typeface="Arial Narrow" pitchFamily="34" charset="0"/>
            </a:endParaRPr>
          </a:p>
          <a:p>
            <a:pPr marL="0" indent="0">
              <a:buFont typeface="Arial" pitchFamily="34" charset="0"/>
              <a:buNone/>
            </a:pPr>
            <a:r>
              <a:rPr lang="es-MX" sz="1600" dirty="0" smtClean="0">
                <a:latin typeface="Arial Narrow" pitchFamily="34" charset="0"/>
              </a:rPr>
              <a:t>El apoyo consiste en:</a:t>
            </a:r>
          </a:p>
          <a:p>
            <a:pPr marL="0" indent="0">
              <a:buFont typeface="Arial" pitchFamily="34" charset="0"/>
              <a:buNone/>
            </a:pPr>
            <a:r>
              <a:rPr lang="es-MX" sz="1600" dirty="0" smtClean="0">
                <a:latin typeface="Arial Narrow" pitchFamily="34" charset="0"/>
              </a:rPr>
              <a:t/>
            </a:r>
            <a:br>
              <a:rPr lang="es-MX" sz="1600" dirty="0" smtClean="0">
                <a:latin typeface="Arial Narrow" pitchFamily="34" charset="0"/>
              </a:rPr>
            </a:br>
            <a:r>
              <a:rPr lang="es-MX" sz="1600" dirty="0" smtClean="0">
                <a:latin typeface="Arial Narrow" pitchFamily="34" charset="0"/>
              </a:rPr>
              <a:t>• Desarrollo y/o implementación de tecnología para comercio electrónico, software avanzado o sistemas de gestión.</a:t>
            </a:r>
          </a:p>
          <a:p>
            <a:pPr marL="0" indent="0">
              <a:buFont typeface="Arial" pitchFamily="34" charset="0"/>
              <a:buNone/>
            </a:pPr>
            <a:r>
              <a:rPr lang="es-MX" sz="1600" dirty="0" smtClean="0">
                <a:latin typeface="Arial Narrow" pitchFamily="34" charset="0"/>
              </a:rPr>
              <a:t/>
            </a:r>
            <a:br>
              <a:rPr lang="es-MX" sz="1600" dirty="0" smtClean="0">
                <a:latin typeface="Arial Narrow" pitchFamily="34" charset="0"/>
              </a:rPr>
            </a:br>
            <a:r>
              <a:rPr lang="es-MX" sz="1600" dirty="0" smtClean="0">
                <a:latin typeface="Arial Narrow" pitchFamily="34" charset="0"/>
              </a:rPr>
              <a:t>• Certificaciones especializadas para productos, servicios, procesos y talento humano.</a:t>
            </a:r>
          </a:p>
          <a:p>
            <a:pPr marL="0" indent="0">
              <a:buFont typeface="Arial" pitchFamily="34" charset="0"/>
              <a:buNone/>
            </a:pPr>
            <a:r>
              <a:rPr lang="es-MX" sz="1600" dirty="0" smtClean="0">
                <a:latin typeface="Arial Narrow" pitchFamily="34" charset="0"/>
              </a:rPr>
              <a:t/>
            </a:r>
            <a:br>
              <a:rPr lang="es-MX" sz="1600" dirty="0" smtClean="0">
                <a:latin typeface="Arial Narrow" pitchFamily="34" charset="0"/>
              </a:rPr>
            </a:br>
            <a:r>
              <a:rPr lang="es-MX" sz="1600" dirty="0" smtClean="0">
                <a:latin typeface="Arial Narrow" pitchFamily="34" charset="0"/>
              </a:rPr>
              <a:t>• Servicios profesionales y de consultoría especializada.</a:t>
            </a:r>
          </a:p>
          <a:p>
            <a:pPr marL="0" indent="0">
              <a:buFont typeface="Arial" pitchFamily="34" charset="0"/>
              <a:buNone/>
            </a:pPr>
            <a:r>
              <a:rPr lang="es-MX" sz="1600" dirty="0" smtClean="0">
                <a:latin typeface="Arial Narrow" pitchFamily="34" charset="0"/>
              </a:rPr>
              <a:t/>
            </a:r>
            <a:br>
              <a:rPr lang="es-MX" sz="1600" dirty="0" smtClean="0">
                <a:latin typeface="Arial Narrow" pitchFamily="34" charset="0"/>
              </a:rPr>
            </a:br>
            <a:r>
              <a:rPr lang="es-MX" sz="1600" dirty="0" smtClean="0">
                <a:latin typeface="Arial Narrow" pitchFamily="34" charset="0"/>
              </a:rPr>
              <a:t>• Adquisición de maquinaria para hacer más eficientes los procesos de innovación y equipamiento para prototipos y pruebas de concepto.</a:t>
            </a:r>
            <a:endParaRPr lang="es-MX" sz="1600" dirty="0">
              <a:latin typeface="Arial Narrow" pitchFamily="34" charset="0"/>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657"/>
          <a:stretch/>
        </p:blipFill>
        <p:spPr bwMode="auto">
          <a:xfrm>
            <a:off x="290286" y="2636912"/>
            <a:ext cx="3859138" cy="2727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179512" y="2348880"/>
            <a:ext cx="1800200"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Rectángulo"/>
          <p:cNvSpPr/>
          <p:nvPr/>
        </p:nvSpPr>
        <p:spPr>
          <a:xfrm>
            <a:off x="251520" y="3505200"/>
            <a:ext cx="1167218" cy="440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277140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1 Título"/>
          <p:cNvSpPr txBox="1">
            <a:spLocks/>
          </p:cNvSpPr>
          <p:nvPr/>
        </p:nvSpPr>
        <p:spPr>
          <a:xfrm>
            <a:off x="457200" y="274638"/>
            <a:ext cx="8229600" cy="1143000"/>
          </a:xfrm>
          <a:prstGeom prst="rect">
            <a:avLst/>
          </a:prstGeom>
        </p:spPr>
        <p:txBody>
          <a:bodyPr/>
          <a:lstStyle>
            <a:defPPr>
              <a:defRPr lang="es-MX"/>
            </a:defPPr>
            <a:lvl1pPr>
              <a:spcBef>
                <a:spcPct val="0"/>
              </a:spcBef>
              <a:buNone/>
              <a:defRPr sz="4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defRPr>
            </a:lvl1pPr>
          </a:lstStyle>
          <a:p>
            <a:r>
              <a:rPr lang="es-MX" dirty="0"/>
              <a:t>Cultura financiera</a:t>
            </a:r>
          </a:p>
        </p:txBody>
      </p:sp>
      <p:sp>
        <p:nvSpPr>
          <p:cNvPr id="4" name="2 Marcador de contenido"/>
          <p:cNvSpPr txBox="1">
            <a:spLocks/>
          </p:cNvSpPr>
          <p:nvPr/>
        </p:nvSpPr>
        <p:spPr>
          <a:xfrm>
            <a:off x="323528" y="1412776"/>
            <a:ext cx="4968552" cy="514116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MX" sz="1800" dirty="0" smtClean="0"/>
              <a:t>Orientada a desarrollar los conocimientos y habilidades en los empresarios, para que tomen decisiones financieras responsables y aprendan a transformar los instrumentos de crédito y capital del mercado, en herramientas que detonen su crecimiento. </a:t>
            </a:r>
          </a:p>
          <a:p>
            <a:pPr marL="0" indent="0">
              <a:buFont typeface="Arial" pitchFamily="34" charset="0"/>
              <a:buNone/>
            </a:pPr>
            <a:endParaRPr lang="es-MX" sz="1800" dirty="0" smtClean="0"/>
          </a:p>
          <a:p>
            <a:pPr marL="0" indent="0">
              <a:buFont typeface="Arial" pitchFamily="34" charset="0"/>
              <a:buNone/>
            </a:pPr>
            <a:r>
              <a:rPr lang="es-MX" sz="1800" dirty="0" smtClean="0"/>
              <a:t>El INADEM se apoya de distintas instituciones y organismos especializados en este sector, para que realicen talleres de formación en cultura financiera, así como en temas especializados como mercado de deuda, propiedad intelectual, inversión de impacto (sustentabilidad), valuación de activos intangibles, Ley contra el Lavado de Dinero o estructura de financiamiento vía crédito o capital, entre otros temas.</a:t>
            </a:r>
            <a:endParaRPr lang="es-MX" sz="18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151409"/>
            <a:ext cx="24384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813" y="2564904"/>
            <a:ext cx="292417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4725144"/>
            <a:ext cx="288607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5968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829736"/>
            <a:ext cx="8424936" cy="4832092"/>
          </a:xfrm>
          <a:prstGeom prst="rect">
            <a:avLst/>
          </a:prstGeom>
          <a:noFill/>
        </p:spPr>
        <p:txBody>
          <a:bodyPr wrap="square" rtlCol="0">
            <a:spAutoFit/>
          </a:bodyPr>
          <a:lstStyle/>
          <a:p>
            <a:r>
              <a:rPr lang="es-MX" sz="2800" b="1" dirty="0">
                <a:latin typeface="Arial" pitchFamily="34" charset="0"/>
                <a:cs typeface="Arial" pitchFamily="34" charset="0"/>
              </a:rPr>
              <a:t>Bibliografía </a:t>
            </a:r>
            <a:r>
              <a:rPr lang="es-MX" sz="2800" b="1" dirty="0" smtClean="0">
                <a:latin typeface="Arial" pitchFamily="34" charset="0"/>
                <a:cs typeface="Arial" pitchFamily="34" charset="0"/>
              </a:rPr>
              <a:t>del tema:</a:t>
            </a:r>
          </a:p>
          <a:p>
            <a:endParaRPr lang="es-ES" sz="2800" b="1" dirty="0">
              <a:latin typeface="Arial" pitchFamily="34" charset="0"/>
              <a:cs typeface="Arial" pitchFamily="34" charset="0"/>
            </a:endParaRPr>
          </a:p>
          <a:p>
            <a:pPr marL="804863" indent="-804863"/>
            <a:r>
              <a:rPr lang="es-MX" b="1" dirty="0">
                <a:latin typeface="Arial" pitchFamily="34" charset="0"/>
                <a:cs typeface="Arial" pitchFamily="34" charset="0"/>
              </a:rPr>
              <a:t>Inadem.gob.mx. (2016). Dirección General de Programas de Emprendedores y Financiamiento. [online] </a:t>
            </a:r>
            <a:r>
              <a:rPr lang="es-MX" b="1" dirty="0" err="1">
                <a:latin typeface="Arial" pitchFamily="34" charset="0"/>
                <a:cs typeface="Arial" pitchFamily="34" charset="0"/>
              </a:rPr>
              <a:t>Available</a:t>
            </a:r>
            <a:r>
              <a:rPr lang="es-MX" b="1" dirty="0">
                <a:latin typeface="Arial" pitchFamily="34" charset="0"/>
                <a:cs typeface="Arial" pitchFamily="34" charset="0"/>
              </a:rPr>
              <a:t> at: https://www.inadem.gob.mx/index.php/direccion-general-de-programas-de-emprendedores-y-financiamiento [</a:t>
            </a:r>
            <a:r>
              <a:rPr lang="es-MX" b="1" dirty="0" err="1">
                <a:latin typeface="Arial" pitchFamily="34" charset="0"/>
                <a:cs typeface="Arial" pitchFamily="34" charset="0"/>
              </a:rPr>
              <a:t>Accessed</a:t>
            </a:r>
            <a:r>
              <a:rPr lang="es-MX" b="1" dirty="0">
                <a:latin typeface="Arial" pitchFamily="34" charset="0"/>
                <a:cs typeface="Arial" pitchFamily="34" charset="0"/>
              </a:rPr>
              <a:t> 22 </a:t>
            </a:r>
            <a:r>
              <a:rPr lang="es-MX" b="1" dirty="0" err="1">
                <a:latin typeface="Arial" pitchFamily="34" charset="0"/>
                <a:cs typeface="Arial" pitchFamily="34" charset="0"/>
              </a:rPr>
              <a:t>Aug</a:t>
            </a:r>
            <a:r>
              <a:rPr lang="es-MX" b="1" dirty="0">
                <a:latin typeface="Arial" pitchFamily="34" charset="0"/>
                <a:cs typeface="Arial" pitchFamily="34" charset="0"/>
              </a:rPr>
              <a:t>. 2016].</a:t>
            </a:r>
          </a:p>
          <a:p>
            <a:pPr marL="804863" indent="-804863"/>
            <a:endParaRPr lang="en-US" b="1" dirty="0" smtClean="0">
              <a:latin typeface="Arial" pitchFamily="34" charset="0"/>
              <a:cs typeface="Arial" pitchFamily="34" charset="0"/>
            </a:endParaRPr>
          </a:p>
          <a:p>
            <a:pPr marL="804863" indent="-804863"/>
            <a:endParaRPr lang="en-US" b="1" dirty="0">
              <a:latin typeface="Arial" pitchFamily="34" charset="0"/>
              <a:cs typeface="Arial" pitchFamily="34" charset="0"/>
            </a:endParaRPr>
          </a:p>
          <a:p>
            <a:pPr marL="804863" indent="-804863"/>
            <a:r>
              <a:rPr lang="en-US" b="1" dirty="0" smtClean="0">
                <a:latin typeface="Arial" pitchFamily="34" charset="0"/>
                <a:cs typeface="Arial" pitchFamily="34" charset="0"/>
              </a:rPr>
              <a:t>User</a:t>
            </a:r>
            <a:r>
              <a:rPr lang="en-US" b="1" dirty="0">
                <a:latin typeface="Arial" pitchFamily="34" charset="0"/>
                <a:cs typeface="Arial" pitchFamily="34" charset="0"/>
              </a:rPr>
              <a:t>, S. (2016). INADEM. [online] Inadem.gob.mx. Available at: https://www.inadem.gob.mx/ [Accessed 22 Aug. 2016</a:t>
            </a:r>
            <a:r>
              <a:rPr lang="en-US" b="1" dirty="0" smtClean="0">
                <a:latin typeface="Arial" pitchFamily="34" charset="0"/>
                <a:cs typeface="Arial" pitchFamily="34" charset="0"/>
              </a:rPr>
              <a:t>].</a:t>
            </a:r>
          </a:p>
          <a:p>
            <a:pPr marL="804863" indent="-804863"/>
            <a:endParaRPr lang="en-US" b="1" dirty="0">
              <a:latin typeface="Arial" pitchFamily="34" charset="0"/>
              <a:cs typeface="Arial" pitchFamily="34" charset="0"/>
            </a:endParaRPr>
          </a:p>
          <a:p>
            <a:pPr marL="804863" indent="-804863"/>
            <a:endParaRPr lang="es-ES" b="1" dirty="0">
              <a:latin typeface="Arial" pitchFamily="34" charset="0"/>
              <a:cs typeface="Arial" pitchFamily="34" charset="0"/>
            </a:endParaRPr>
          </a:p>
          <a:p>
            <a:pPr marL="804863" indent="-804863"/>
            <a:r>
              <a:rPr lang="es-MX" b="1" dirty="0" err="1" smtClean="0">
                <a:latin typeface="Arial" pitchFamily="34" charset="0"/>
                <a:cs typeface="Arial" pitchFamily="34" charset="0"/>
              </a:rPr>
              <a:t>User</a:t>
            </a:r>
            <a:r>
              <a:rPr lang="es-MX" b="1" dirty="0" smtClean="0">
                <a:latin typeface="Arial" pitchFamily="34" charset="0"/>
                <a:cs typeface="Arial" pitchFamily="34" charset="0"/>
              </a:rPr>
              <a:t>, S. </a:t>
            </a:r>
            <a:r>
              <a:rPr lang="es-MX" b="1" dirty="0">
                <a:latin typeface="Arial" pitchFamily="34" charset="0"/>
                <a:cs typeface="Arial" pitchFamily="34" charset="0"/>
              </a:rPr>
              <a:t>(2016). ¿Buscas apoyo para emprender un negocio, hacer crecer tu empresa o impulsar un proyecto?. [online] </a:t>
            </a:r>
            <a:r>
              <a:rPr lang="es-MX" b="1" dirty="0" err="1">
                <a:latin typeface="Arial" pitchFamily="34" charset="0"/>
                <a:cs typeface="Arial" pitchFamily="34" charset="0"/>
              </a:rPr>
              <a:t>Available</a:t>
            </a:r>
            <a:r>
              <a:rPr lang="es-MX" b="1" dirty="0">
                <a:latin typeface="Arial" pitchFamily="34" charset="0"/>
                <a:cs typeface="Arial" pitchFamily="34" charset="0"/>
              </a:rPr>
              <a:t> at: https://tutoriales.inadem.gob.mx/ [</a:t>
            </a:r>
            <a:r>
              <a:rPr lang="es-MX" b="1" dirty="0" err="1">
                <a:latin typeface="Arial" pitchFamily="34" charset="0"/>
                <a:cs typeface="Arial" pitchFamily="34" charset="0"/>
              </a:rPr>
              <a:t>Accessed</a:t>
            </a:r>
            <a:r>
              <a:rPr lang="es-MX" b="1" dirty="0">
                <a:latin typeface="Arial" pitchFamily="34" charset="0"/>
                <a:cs typeface="Arial" pitchFamily="34" charset="0"/>
              </a:rPr>
              <a:t> 22 </a:t>
            </a:r>
            <a:r>
              <a:rPr lang="es-MX" b="1" dirty="0" err="1">
                <a:latin typeface="Arial" pitchFamily="34" charset="0"/>
                <a:cs typeface="Arial" pitchFamily="34" charset="0"/>
              </a:rPr>
              <a:t>Aug</a:t>
            </a:r>
            <a:r>
              <a:rPr lang="es-MX" b="1" dirty="0">
                <a:latin typeface="Arial" pitchFamily="34" charset="0"/>
                <a:cs typeface="Arial" pitchFamily="34" charset="0"/>
              </a:rPr>
              <a:t>. 2016].</a:t>
            </a:r>
            <a:endParaRPr lang="es-MX" b="1" dirty="0" smtClean="0">
              <a:latin typeface="Arial" pitchFamily="34" charset="0"/>
              <a:cs typeface="Arial" pitchFamily="34" charset="0"/>
            </a:endParaRPr>
          </a:p>
        </p:txBody>
      </p:sp>
    </p:spTree>
    <p:extLst>
      <p:ext uri="{BB962C8B-B14F-4D97-AF65-F5344CB8AC3E}">
        <p14:creationId xmlns:p14="http://schemas.microsoft.com/office/powerpoint/2010/main" val="3600352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620688"/>
            <a:ext cx="8208663" cy="6093976"/>
          </a:xfrm>
          <a:prstGeom prst="rect">
            <a:avLst/>
          </a:prstGeom>
          <a:noFill/>
        </p:spPr>
        <p:txBody>
          <a:bodyPr wrap="square" rtlCol="0">
            <a:spAutoFit/>
          </a:bodyPr>
          <a:lstStyle/>
          <a:p>
            <a:r>
              <a:rPr lang="es-MX" sz="2800" b="1" dirty="0" smtClean="0">
                <a:latin typeface="Arial" pitchFamily="34" charset="0"/>
                <a:cs typeface="Arial" pitchFamily="34" charset="0"/>
              </a:rPr>
              <a:t>Tema: </a:t>
            </a:r>
            <a:r>
              <a:rPr lang="es-MX" sz="2800" b="1" dirty="0">
                <a:solidFill>
                  <a:prstClr val="black"/>
                </a:solidFill>
                <a:latin typeface="Arial" pitchFamily="34" charset="0"/>
                <a:cs typeface="Arial" pitchFamily="34" charset="0"/>
              </a:rPr>
              <a:t>1.1.3. Las organizaciones promotoras</a:t>
            </a:r>
            <a:r>
              <a:rPr lang="es-MX" sz="2800" b="1" dirty="0" smtClean="0">
                <a:solidFill>
                  <a:prstClr val="black"/>
                </a:solidFill>
                <a:latin typeface="Arial" pitchFamily="34" charset="0"/>
                <a:cs typeface="Arial" pitchFamily="34" charset="0"/>
              </a:rPr>
              <a:t>.</a:t>
            </a:r>
          </a:p>
          <a:p>
            <a:pPr algn="just"/>
            <a:r>
              <a:rPr lang="es-MX" sz="2800" b="1" dirty="0" smtClean="0">
                <a:latin typeface="Arial" pitchFamily="34" charset="0"/>
                <a:cs typeface="Arial" pitchFamily="34" charset="0"/>
              </a:rPr>
              <a:t>Resumen (</a:t>
            </a:r>
            <a:r>
              <a:rPr lang="es-MX" sz="2800" b="1" dirty="0" err="1" smtClean="0">
                <a:latin typeface="Arial" pitchFamily="34" charset="0"/>
                <a:cs typeface="Arial" pitchFamily="34" charset="0"/>
              </a:rPr>
              <a:t>Abstract</a:t>
            </a:r>
            <a:r>
              <a:rPr lang="es-MX" sz="2800" b="1" dirty="0" smtClean="0">
                <a:latin typeface="Arial" pitchFamily="34" charset="0"/>
                <a:cs typeface="Arial" pitchFamily="34" charset="0"/>
              </a:rPr>
              <a:t>)</a:t>
            </a:r>
            <a:endParaRPr lang="es-MX" sz="2800" b="1" dirty="0">
              <a:latin typeface="Arial" pitchFamily="34" charset="0"/>
              <a:cs typeface="Arial" pitchFamily="34" charset="0"/>
            </a:endParaRPr>
          </a:p>
          <a:p>
            <a:pPr algn="just"/>
            <a:endParaRPr lang="es-MX" sz="2000" b="1" dirty="0">
              <a:latin typeface="Arial" pitchFamily="34" charset="0"/>
              <a:cs typeface="Arial" pitchFamily="34" charset="0"/>
            </a:endParaRPr>
          </a:p>
          <a:p>
            <a:pPr marL="342900" indent="-342900" algn="just">
              <a:lnSpc>
                <a:spcPct val="150000"/>
              </a:lnSpc>
              <a:buFont typeface="Arial" pitchFamily="34" charset="0"/>
              <a:buChar char="•"/>
            </a:pPr>
            <a:r>
              <a:rPr lang="es-MX" sz="1400" b="1" dirty="0" smtClean="0">
                <a:latin typeface="Arial" pitchFamily="34" charset="0"/>
                <a:cs typeface="Arial" pitchFamily="34" charset="0"/>
              </a:rPr>
              <a:t>Al finalizar la unidad el alumno identificará al instituto que en México, es el responsable de ejecutar las acciones correspondientes a la política de desarrollo de emprendedores, con la finalidad de ir adentrándose en lo que respecta a ecosistema del emprendedor.</a:t>
            </a:r>
          </a:p>
          <a:p>
            <a:pPr marL="342900" indent="-342900" algn="just">
              <a:lnSpc>
                <a:spcPct val="150000"/>
              </a:lnSpc>
              <a:buFont typeface="Arial" pitchFamily="34" charset="0"/>
              <a:buChar char="•"/>
            </a:pPr>
            <a:endParaRPr lang="en-US" sz="2000" b="1" dirty="0">
              <a:latin typeface="Arial" pitchFamily="34" charset="0"/>
              <a:cs typeface="Arial" pitchFamily="34" charset="0"/>
            </a:endParaRPr>
          </a:p>
          <a:p>
            <a:pPr marL="342900" indent="-342900" algn="just">
              <a:lnSpc>
                <a:spcPct val="150000"/>
              </a:lnSpc>
              <a:buFont typeface="Arial" pitchFamily="34" charset="0"/>
              <a:buChar char="•"/>
            </a:pPr>
            <a:r>
              <a:rPr lang="en-US" sz="1400" b="1" dirty="0">
                <a:latin typeface="Arial" pitchFamily="34" charset="0"/>
                <a:cs typeface="Arial" pitchFamily="34" charset="0"/>
              </a:rPr>
              <a:t>After the unit will identify the institute in Mexico , it is responsible for implementing the policy relating to the development of entrepreneurs , in order to go deep into as regards the entrepreneurial ecosystem actions</a:t>
            </a:r>
            <a:r>
              <a:rPr lang="en-US" sz="1400" b="1" dirty="0" smtClean="0">
                <a:latin typeface="Arial" pitchFamily="34" charset="0"/>
                <a:cs typeface="Arial" pitchFamily="34" charset="0"/>
              </a:rPr>
              <a:t>.</a:t>
            </a:r>
            <a:endParaRPr lang="es-MX" sz="1400" b="1" dirty="0">
              <a:latin typeface="Arial" pitchFamily="34" charset="0"/>
              <a:cs typeface="Arial" pitchFamily="34" charset="0"/>
            </a:endParaRPr>
          </a:p>
          <a:p>
            <a:pPr algn="just"/>
            <a:r>
              <a:rPr lang="es-MX" sz="2000" b="1" dirty="0" smtClean="0">
                <a:latin typeface="Arial" pitchFamily="34" charset="0"/>
                <a:cs typeface="Arial" pitchFamily="34" charset="0"/>
              </a:rPr>
              <a:t> </a:t>
            </a:r>
            <a:endParaRPr lang="es-MX" sz="2000" b="1" dirty="0">
              <a:latin typeface="Arial" pitchFamily="34" charset="0"/>
              <a:cs typeface="Arial" pitchFamily="34" charset="0"/>
            </a:endParaRPr>
          </a:p>
          <a:p>
            <a:pPr algn="just"/>
            <a:r>
              <a:rPr lang="es-MX" sz="2000" b="1" dirty="0">
                <a:latin typeface="Arial" pitchFamily="34" charset="0"/>
                <a:cs typeface="Arial" pitchFamily="34" charset="0"/>
              </a:rPr>
              <a:t> </a:t>
            </a:r>
            <a:r>
              <a:rPr lang="es-MX" sz="2800" b="1" dirty="0">
                <a:latin typeface="Arial" pitchFamily="34" charset="0"/>
                <a:cs typeface="Arial" pitchFamily="34" charset="0"/>
              </a:rPr>
              <a:t>Palabras clave: </a:t>
            </a:r>
            <a:r>
              <a:rPr lang="es-MX" sz="2800" b="1" dirty="0" smtClean="0">
                <a:latin typeface="Arial" pitchFamily="34" charset="0"/>
                <a:cs typeface="Arial" pitchFamily="34" charset="0"/>
              </a:rPr>
              <a:t>(</a:t>
            </a:r>
            <a:r>
              <a:rPr lang="es-MX" sz="2800" b="1" dirty="0" err="1" smtClean="0">
                <a:latin typeface="Arial" pitchFamily="34" charset="0"/>
                <a:cs typeface="Arial" pitchFamily="34" charset="0"/>
              </a:rPr>
              <a:t>keywords</a:t>
            </a:r>
            <a:r>
              <a:rPr lang="es-MX" sz="2800" b="1" dirty="0" smtClean="0">
                <a:latin typeface="Arial" pitchFamily="34" charset="0"/>
                <a:cs typeface="Arial" pitchFamily="34" charset="0"/>
              </a:rPr>
              <a:t>)</a:t>
            </a:r>
            <a:endParaRPr lang="es-MX" sz="2800" b="1" dirty="0">
              <a:latin typeface="Arial" pitchFamily="34" charset="0"/>
              <a:cs typeface="Arial" pitchFamily="34" charset="0"/>
            </a:endParaRPr>
          </a:p>
          <a:p>
            <a:pPr algn="just"/>
            <a:endParaRPr lang="es-MX" sz="2000" b="1" dirty="0">
              <a:latin typeface="Arial" pitchFamily="34" charset="0"/>
              <a:cs typeface="Arial" pitchFamily="34" charset="0"/>
            </a:endParaRPr>
          </a:p>
          <a:p>
            <a:pPr marL="342900" indent="-342900" algn="just">
              <a:lnSpc>
                <a:spcPct val="150000"/>
              </a:lnSpc>
              <a:buFont typeface="Arial" pitchFamily="34" charset="0"/>
              <a:buChar char="•"/>
            </a:pPr>
            <a:r>
              <a:rPr lang="es-MX" sz="2000" b="1" dirty="0" smtClean="0">
                <a:latin typeface="Arial" pitchFamily="34" charset="0"/>
                <a:cs typeface="Arial" pitchFamily="34" charset="0"/>
              </a:rPr>
              <a:t>Emprendedores, MIPYMES, financiamiento, inversión, alto impacto.</a:t>
            </a:r>
          </a:p>
          <a:p>
            <a:pPr marL="342900" indent="-342900" algn="just">
              <a:lnSpc>
                <a:spcPct val="150000"/>
              </a:lnSpc>
              <a:buFont typeface="Arial" pitchFamily="34" charset="0"/>
              <a:buChar char="•"/>
            </a:pPr>
            <a:r>
              <a:rPr lang="es-ES" sz="2000" b="1" dirty="0" err="1">
                <a:latin typeface="Arial" pitchFamily="34" charset="0"/>
                <a:cs typeface="Arial" pitchFamily="34" charset="0"/>
              </a:rPr>
              <a:t>Entrepreneurs</a:t>
            </a:r>
            <a:r>
              <a:rPr lang="es-ES" sz="2000" b="1" dirty="0">
                <a:latin typeface="Arial" pitchFamily="34" charset="0"/>
                <a:cs typeface="Arial" pitchFamily="34" charset="0"/>
              </a:rPr>
              <a:t>, </a:t>
            </a:r>
            <a:r>
              <a:rPr lang="es-ES" sz="2000" b="1" dirty="0" smtClean="0">
                <a:latin typeface="Arial" pitchFamily="34" charset="0"/>
                <a:cs typeface="Arial" pitchFamily="34" charset="0"/>
              </a:rPr>
              <a:t>MIPYMES </a:t>
            </a:r>
            <a:r>
              <a:rPr lang="es-ES" sz="2000" b="1" dirty="0">
                <a:latin typeface="Arial" pitchFamily="34" charset="0"/>
                <a:cs typeface="Arial" pitchFamily="34" charset="0"/>
              </a:rPr>
              <a:t>, </a:t>
            </a:r>
            <a:r>
              <a:rPr lang="es-ES" sz="2000" b="1" dirty="0" err="1">
                <a:latin typeface="Arial" pitchFamily="34" charset="0"/>
                <a:cs typeface="Arial" pitchFamily="34" charset="0"/>
              </a:rPr>
              <a:t>financing</a:t>
            </a:r>
            <a:r>
              <a:rPr lang="es-ES" sz="2000" b="1" dirty="0">
                <a:latin typeface="Arial" pitchFamily="34" charset="0"/>
                <a:cs typeface="Arial" pitchFamily="34" charset="0"/>
              </a:rPr>
              <a:t> , </a:t>
            </a:r>
            <a:r>
              <a:rPr lang="es-ES" sz="2000" b="1" dirty="0" err="1">
                <a:latin typeface="Arial" pitchFamily="34" charset="0"/>
                <a:cs typeface="Arial" pitchFamily="34" charset="0"/>
              </a:rPr>
              <a:t>investment</a:t>
            </a:r>
            <a:r>
              <a:rPr lang="es-ES" sz="2000" b="1" dirty="0">
                <a:latin typeface="Arial" pitchFamily="34" charset="0"/>
                <a:cs typeface="Arial" pitchFamily="34" charset="0"/>
              </a:rPr>
              <a:t>, </a:t>
            </a:r>
            <a:r>
              <a:rPr lang="es-ES" sz="2000" b="1" dirty="0" err="1">
                <a:latin typeface="Arial" pitchFamily="34" charset="0"/>
                <a:cs typeface="Arial" pitchFamily="34" charset="0"/>
              </a:rPr>
              <a:t>high</a:t>
            </a:r>
            <a:r>
              <a:rPr lang="es-ES" sz="2000" b="1" dirty="0">
                <a:latin typeface="Arial" pitchFamily="34" charset="0"/>
                <a:cs typeface="Arial" pitchFamily="34" charset="0"/>
              </a:rPr>
              <a:t> </a:t>
            </a:r>
            <a:r>
              <a:rPr lang="es-ES" sz="2000" b="1" dirty="0" err="1">
                <a:latin typeface="Arial" pitchFamily="34" charset="0"/>
                <a:cs typeface="Arial" pitchFamily="34" charset="0"/>
              </a:rPr>
              <a:t>impact</a:t>
            </a:r>
            <a:r>
              <a:rPr lang="es-ES" sz="2000" b="1" dirty="0">
                <a:latin typeface="Arial" pitchFamily="34" charset="0"/>
                <a:cs typeface="Arial" pitchFamily="34" charset="0"/>
              </a:rPr>
              <a:t>.</a:t>
            </a:r>
            <a:endParaRPr lang="es-MX"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2 CuadroTexto"/>
          <p:cNvSpPr txBox="1"/>
          <p:nvPr/>
        </p:nvSpPr>
        <p:spPr>
          <a:xfrm>
            <a:off x="755576" y="3057032"/>
            <a:ext cx="7632848" cy="2677656"/>
          </a:xfrm>
          <a:prstGeom prst="rect">
            <a:avLst/>
          </a:prstGeom>
          <a:noFill/>
        </p:spPr>
        <p:txBody>
          <a:bodyPr wrap="square" rtlCol="0">
            <a:spAutoFit/>
          </a:bodyPr>
          <a:lstStyle/>
          <a:p>
            <a:r>
              <a:rPr lang="es-MX" sz="2800" b="1" dirty="0">
                <a:latin typeface="Arial" pitchFamily="34" charset="0"/>
                <a:cs typeface="Arial" pitchFamily="34" charset="0"/>
              </a:rPr>
              <a:t>Objetivo general</a:t>
            </a:r>
            <a:r>
              <a:rPr lang="es-MX" sz="2800" b="1" dirty="0" smtClean="0">
                <a:latin typeface="Arial" pitchFamily="34" charset="0"/>
                <a:cs typeface="Arial" pitchFamily="34" charset="0"/>
              </a:rPr>
              <a:t>:</a:t>
            </a:r>
          </a:p>
          <a:p>
            <a:endParaRPr lang="es-MX" sz="2800" b="1" dirty="0">
              <a:latin typeface="Arial" pitchFamily="34" charset="0"/>
              <a:cs typeface="Arial" pitchFamily="34" charset="0"/>
            </a:endParaRPr>
          </a:p>
          <a:p>
            <a:pPr algn="just"/>
            <a:r>
              <a:rPr lang="es-MX" sz="2800" b="1" dirty="0" smtClean="0">
                <a:latin typeface="Arial" pitchFamily="34" charset="0"/>
                <a:cs typeface="Arial" pitchFamily="34" charset="0"/>
              </a:rPr>
              <a:t>Al finalizar el tema el alumno identificará las organizaciones promotoras del emprendimiento.</a:t>
            </a:r>
            <a:endParaRPr lang="es-MX" sz="2800" b="1" dirty="0">
              <a:latin typeface="Arial" pitchFamily="34" charset="0"/>
              <a:cs typeface="Arial" pitchFamily="34" charset="0"/>
            </a:endParaRPr>
          </a:p>
          <a:p>
            <a:endParaRPr lang="es-MX" sz="2800" b="1" dirty="0">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528638"/>
            <a:ext cx="2520280" cy="2284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5" y="404664"/>
            <a:ext cx="8280920" cy="5262979"/>
          </a:xfrm>
          <a:prstGeom prst="rect">
            <a:avLst/>
          </a:prstGeom>
          <a:noFill/>
        </p:spPr>
        <p:txBody>
          <a:bodyPr wrap="square" rtlCol="0">
            <a:spAutoFit/>
          </a:bodyPr>
          <a:lstStyle/>
          <a:p>
            <a:r>
              <a:rPr lang="es-MX" sz="2800" b="1" dirty="0">
                <a:latin typeface="Arial" pitchFamily="34" charset="0"/>
                <a:cs typeface="Arial" pitchFamily="34" charset="0"/>
              </a:rPr>
              <a:t>Nombre de la unidad</a:t>
            </a:r>
            <a:r>
              <a:rPr lang="es-MX" sz="2800" b="1" dirty="0" smtClean="0">
                <a:latin typeface="Arial" pitchFamily="34" charset="0"/>
                <a:cs typeface="Arial" pitchFamily="34" charset="0"/>
              </a:rPr>
              <a:t>:</a:t>
            </a:r>
          </a:p>
          <a:p>
            <a:endParaRPr lang="es-MX" sz="2800" b="1" dirty="0">
              <a:latin typeface="Arial" pitchFamily="34" charset="0"/>
              <a:cs typeface="Arial" pitchFamily="34" charset="0"/>
            </a:endParaRPr>
          </a:p>
          <a:p>
            <a:pPr algn="ctr"/>
            <a:r>
              <a:rPr lang="es-MX" sz="2800" dirty="0">
                <a:latin typeface="Arial" pitchFamily="34" charset="0"/>
                <a:cs typeface="Arial" pitchFamily="34" charset="0"/>
              </a:rPr>
              <a:t>UNIDAD </a:t>
            </a:r>
            <a:r>
              <a:rPr lang="es-MX" sz="2800" dirty="0" smtClean="0">
                <a:latin typeface="Arial" pitchFamily="34" charset="0"/>
                <a:cs typeface="Arial" pitchFamily="34" charset="0"/>
              </a:rPr>
              <a:t>I: Naturaleza </a:t>
            </a:r>
            <a:r>
              <a:rPr lang="es-MX" sz="2800" dirty="0">
                <a:latin typeface="Arial" pitchFamily="34" charset="0"/>
                <a:cs typeface="Arial" pitchFamily="34" charset="0"/>
              </a:rPr>
              <a:t>e importancia de los emprendedores </a:t>
            </a:r>
            <a:endParaRPr lang="es-MX" sz="2800" dirty="0" smtClean="0">
              <a:latin typeface="Arial" pitchFamily="34" charset="0"/>
              <a:cs typeface="Arial" pitchFamily="34" charset="0"/>
            </a:endParaRPr>
          </a:p>
          <a:p>
            <a:pPr algn="ctr"/>
            <a:endParaRPr lang="es-MX" sz="2800" b="1" dirty="0">
              <a:latin typeface="Arial" pitchFamily="34" charset="0"/>
              <a:cs typeface="Arial" pitchFamily="34" charset="0"/>
            </a:endParaRPr>
          </a:p>
          <a:p>
            <a:endParaRPr lang="es-MX" sz="2800" b="1" dirty="0">
              <a:latin typeface="Arial" pitchFamily="34" charset="0"/>
              <a:cs typeface="Arial" pitchFamily="34" charset="0"/>
            </a:endParaRPr>
          </a:p>
          <a:p>
            <a:r>
              <a:rPr lang="es-MX" sz="2800" b="1" dirty="0">
                <a:latin typeface="Arial" pitchFamily="34" charset="0"/>
                <a:cs typeface="Arial" pitchFamily="34" charset="0"/>
              </a:rPr>
              <a:t>Objetivo de la </a:t>
            </a:r>
            <a:r>
              <a:rPr lang="es-MX" sz="2800" b="1" dirty="0" smtClean="0">
                <a:latin typeface="Arial" pitchFamily="34" charset="0"/>
                <a:cs typeface="Arial" pitchFamily="34" charset="0"/>
              </a:rPr>
              <a:t>unidad:</a:t>
            </a:r>
            <a:endParaRPr lang="es-MX" sz="2800" b="1" dirty="0">
              <a:latin typeface="Arial" pitchFamily="34" charset="0"/>
              <a:cs typeface="Arial" pitchFamily="34" charset="0"/>
            </a:endParaRPr>
          </a:p>
          <a:p>
            <a:endParaRPr lang="es-MX" sz="2800" b="1" dirty="0" smtClean="0">
              <a:latin typeface="Arial" pitchFamily="34" charset="0"/>
              <a:cs typeface="Arial" pitchFamily="34" charset="0"/>
            </a:endParaRPr>
          </a:p>
          <a:p>
            <a:pPr algn="just"/>
            <a:r>
              <a:rPr lang="es-MX" sz="2800" b="1" dirty="0">
                <a:latin typeface="Arial" pitchFamily="34" charset="0"/>
                <a:cs typeface="Arial" pitchFamily="34" charset="0"/>
              </a:rPr>
              <a:t>Analizar mediante lecturas y exposiciones el origen, aplicación e importancia de la administración </a:t>
            </a:r>
            <a:r>
              <a:rPr lang="es-MX" sz="2800" b="1" dirty="0" smtClean="0">
                <a:latin typeface="Arial" pitchFamily="34" charset="0"/>
                <a:cs typeface="Arial" pitchFamily="34" charset="0"/>
              </a:rPr>
              <a:t>estratégica </a:t>
            </a:r>
            <a:r>
              <a:rPr lang="es-MX" sz="2800" b="1" dirty="0">
                <a:latin typeface="Arial" pitchFamily="34" charset="0"/>
                <a:cs typeface="Arial" pitchFamily="34" charset="0"/>
              </a:rPr>
              <a:t>para su posterior aplicación.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01377" y="116632"/>
            <a:ext cx="8419095" cy="5878532"/>
          </a:xfrm>
          <a:prstGeom prst="rect">
            <a:avLst/>
          </a:prstGeom>
          <a:noFill/>
        </p:spPr>
        <p:txBody>
          <a:bodyPr wrap="square" rtlCol="0">
            <a:spAutoFit/>
          </a:bodyPr>
          <a:lstStyle/>
          <a:p>
            <a:r>
              <a:rPr lang="es-MX" sz="2800" b="1" dirty="0" smtClean="0">
                <a:latin typeface="Arial" pitchFamily="34" charset="0"/>
                <a:cs typeface="Arial" pitchFamily="34" charset="0"/>
              </a:rPr>
              <a:t>Tema:</a:t>
            </a:r>
          </a:p>
          <a:p>
            <a:endParaRPr lang="es-MX" sz="2800" b="1" dirty="0">
              <a:latin typeface="Arial" pitchFamily="34" charset="0"/>
              <a:cs typeface="Arial" pitchFamily="34" charset="0"/>
            </a:endParaRPr>
          </a:p>
          <a:p>
            <a:r>
              <a:rPr lang="es-MX" sz="2400" dirty="0">
                <a:latin typeface="Arial" pitchFamily="34" charset="0"/>
                <a:cs typeface="Arial" pitchFamily="34" charset="0"/>
              </a:rPr>
              <a:t>1.1.3. Las organizaciones promotoras.</a:t>
            </a:r>
          </a:p>
          <a:p>
            <a:endParaRPr lang="es-MX" sz="2800" b="1" dirty="0">
              <a:latin typeface="Arial" pitchFamily="34" charset="0"/>
              <a:cs typeface="Arial" pitchFamily="34" charset="0"/>
            </a:endParaRPr>
          </a:p>
          <a:p>
            <a:r>
              <a:rPr lang="es-MX" sz="2800" b="1" dirty="0" smtClean="0">
                <a:latin typeface="Arial" pitchFamily="34" charset="0"/>
                <a:cs typeface="Arial" pitchFamily="34" charset="0"/>
              </a:rPr>
              <a:t>Introducción:</a:t>
            </a:r>
          </a:p>
          <a:p>
            <a:pPr algn="just"/>
            <a:endParaRPr lang="es-MX" sz="2400" dirty="0" smtClean="0">
              <a:latin typeface="Arial" pitchFamily="34" charset="0"/>
              <a:cs typeface="Arial" pitchFamily="34" charset="0"/>
            </a:endParaRPr>
          </a:p>
          <a:p>
            <a:pPr algn="just"/>
            <a:r>
              <a:rPr lang="es-MX" sz="2400" dirty="0" smtClean="0">
                <a:latin typeface="Arial" pitchFamily="34" charset="0"/>
                <a:cs typeface="Arial" pitchFamily="34" charset="0"/>
              </a:rPr>
              <a:t>Es de vital importancia para quien se perfila a poner en marcha su idea de negocio, tenga conocimiento de las instituciones y las herramientas disponibles para reforzar sus conocimientos y habilidades necesarios para iniciarse como emprendedor y consolidarse como empresario, además de conocer las fuentes a las que puede acceder para obtener un financiamiento. Iniciaremos conociendo al instituto responsable a nivel nacional en México, de brindar este tipo de herramientas. </a:t>
            </a:r>
            <a:endParaRPr lang="es-MX"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01377" y="116632"/>
            <a:ext cx="8419095" cy="1323439"/>
          </a:xfrm>
          <a:prstGeom prst="rect">
            <a:avLst/>
          </a:prstGeom>
          <a:noFill/>
        </p:spPr>
        <p:txBody>
          <a:bodyPr wrap="square" rtlCol="0">
            <a:spAutoFit/>
          </a:bodyPr>
          <a:lstStyle/>
          <a:p>
            <a:r>
              <a:rPr lang="es-MX" sz="2800" b="1" dirty="0" smtClean="0">
                <a:latin typeface="Arial" pitchFamily="34" charset="0"/>
                <a:cs typeface="Arial" pitchFamily="34" charset="0"/>
              </a:rPr>
              <a:t>Desarrollo del Tema:</a:t>
            </a:r>
          </a:p>
          <a:p>
            <a:endParaRPr lang="es-MX" sz="2800" b="1" dirty="0">
              <a:latin typeface="Arial" pitchFamily="34" charset="0"/>
              <a:cs typeface="Arial" pitchFamily="34" charset="0"/>
            </a:endParaRPr>
          </a:p>
          <a:p>
            <a:pPr algn="just"/>
            <a:endParaRPr lang="es-MX" sz="2400" dirty="0">
              <a:latin typeface="Arial" pitchFamily="34" charset="0"/>
              <a:cs typeface="Arial"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075" t="16798" r="16447" b="13393"/>
          <a:stretch/>
        </p:blipFill>
        <p:spPr bwMode="auto">
          <a:xfrm>
            <a:off x="28062" y="855914"/>
            <a:ext cx="9115938" cy="598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9760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6 Título"/>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Organizaciones gubernamentales</a:t>
            </a:r>
            <a:endParaRPr lang="es-MX"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484784"/>
            <a:ext cx="5591720" cy="4625162"/>
          </a:xfrm>
          <a:prstGeom prst="rect">
            <a:avLst/>
          </a:prstGeom>
        </p:spPr>
      </p:pic>
    </p:spTree>
    <p:extLst>
      <p:ext uri="{BB962C8B-B14F-4D97-AF65-F5344CB8AC3E}">
        <p14:creationId xmlns:p14="http://schemas.microsoft.com/office/powerpoint/2010/main" val="2755291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1 Título"/>
          <p:cNvSpPr txBox="1">
            <a:spLocks/>
          </p:cNvSpPr>
          <p:nvPr/>
        </p:nvSpPr>
        <p:spPr>
          <a:xfrm>
            <a:off x="457200" y="620688"/>
            <a:ext cx="8229600" cy="1143000"/>
          </a:xfrm>
          <a:prstGeom prst="rect">
            <a:avLst/>
          </a:prstGeom>
        </p:spPr>
        <p:txBody>
          <a:bodyPr/>
          <a:lstStyle>
            <a:defPPr>
              <a:defRPr lang="es-MX"/>
            </a:defPPr>
            <a:lvl1pPr algn="ctr">
              <a:spcBef>
                <a:spcPct val="0"/>
              </a:spcBef>
              <a:buNone/>
              <a:defRPr sz="4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defRPr>
            </a:lvl1pPr>
          </a:lstStyle>
          <a:p>
            <a:r>
              <a:rPr lang="es-MX" dirty="0" smtClean="0"/>
              <a:t>Objetivos </a:t>
            </a:r>
            <a:endParaRPr lang="es-MX" dirty="0"/>
          </a:p>
        </p:txBody>
      </p:sp>
      <p:sp>
        <p:nvSpPr>
          <p:cNvPr id="5" name="2 Marcador de contenido"/>
          <p:cNvSpPr txBox="1">
            <a:spLocks/>
          </p:cNvSpPr>
          <p:nvPr/>
        </p:nvSpPr>
        <p:spPr>
          <a:xfrm>
            <a:off x="453824" y="1916832"/>
            <a:ext cx="8229600" cy="4525963"/>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dirty="0" smtClean="0"/>
              <a:t>Coordinar los programas de apoyo, atención, creación, consolidación y competitividad a MIPYMES y emprendedores.</a:t>
            </a:r>
          </a:p>
          <a:p>
            <a:r>
              <a:rPr lang="es-MX" dirty="0" smtClean="0"/>
              <a:t>Proponer y coordinar los mecanismos de apoyo del Fondo Nacional Emprendedor.</a:t>
            </a:r>
          </a:p>
          <a:p>
            <a:r>
              <a:rPr lang="es-MX" dirty="0" smtClean="0"/>
              <a:t>Promoción de la celebración de convenios y acuerdos el Ecosistema Emprendedor.</a:t>
            </a:r>
          </a:p>
          <a:p>
            <a:r>
              <a:rPr lang="es-MX" dirty="0" smtClean="0"/>
              <a:t>Coordinar la realización de los estudios e investigaciones que permitan al INADEM contar con información y los elementos necesarios para la toma de decisiones.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3502"/>
            <a:ext cx="1482165"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7265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txBox="1">
            <a:spLocks/>
          </p:cNvSpPr>
          <p:nvPr/>
        </p:nvSpPr>
        <p:spPr>
          <a:xfrm>
            <a:off x="457200" y="260648"/>
            <a:ext cx="8229600" cy="1143000"/>
          </a:xfrm>
          <a:prstGeom prst="rect">
            <a:avLst/>
          </a:prstGeom>
        </p:spPr>
        <p:txBody>
          <a:bodyPr/>
          <a:lstStyle>
            <a:defPPr>
              <a:defRPr lang="es-MX"/>
            </a:defPPr>
            <a:lvl1pPr algn="ctr">
              <a:spcBef>
                <a:spcPct val="0"/>
              </a:spcBef>
              <a:buNone/>
              <a:defRPr sz="4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defRPr>
            </a:lvl1pPr>
          </a:lstStyle>
          <a:p>
            <a:r>
              <a:rPr lang="es-MX" sz="4000" dirty="0"/>
              <a:t>Dirección General de Programas de Emprendedores y Financiamiento</a:t>
            </a:r>
          </a:p>
        </p:txBody>
      </p:sp>
      <p:graphicFrame>
        <p:nvGraphicFramePr>
          <p:cNvPr id="3" name="3 Marcador de contenido"/>
          <p:cNvGraphicFramePr>
            <a:graphicFrameLocks/>
          </p:cNvGraphicFramePr>
          <p:nvPr>
            <p:extLst>
              <p:ext uri="{D42A27DB-BD31-4B8C-83A1-F6EECF244321}">
                <p14:modId xmlns:p14="http://schemas.microsoft.com/office/powerpoint/2010/main" val="3315775285"/>
              </p:ext>
            </p:extLst>
          </p:nvPr>
        </p:nvGraphicFramePr>
        <p:xfrm>
          <a:off x="457200" y="1600200"/>
          <a:ext cx="8229600" cy="506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222" t="15662" r="11587" b="25926"/>
          <a:stretch/>
        </p:blipFill>
        <p:spPr bwMode="auto">
          <a:xfrm>
            <a:off x="6300192" y="4779955"/>
            <a:ext cx="1568241" cy="797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9992" y="3943348"/>
            <a:ext cx="1292349" cy="1235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44280"/>
          <a:stretch/>
        </p:blipFill>
        <p:spPr bwMode="auto">
          <a:xfrm>
            <a:off x="2483768" y="3422550"/>
            <a:ext cx="1584176" cy="1041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560" y="3104969"/>
            <a:ext cx="1584176" cy="838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29410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TotalTime>
  <Words>809</Words>
  <Application>Microsoft Office PowerPoint</Application>
  <PresentationFormat>Presentación en pantalla (4:3)</PresentationFormat>
  <Paragraphs>87</Paragraphs>
  <Slides>14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Calibri</vt:lpstr>
      <vt:lpstr>Arial Narrow</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mas</dc:creator>
  <cp:lastModifiedBy>Imelda Cantera</cp:lastModifiedBy>
  <cp:revision>28</cp:revision>
  <dcterms:created xsi:type="dcterms:W3CDTF">2012-08-07T16:35:15Z</dcterms:created>
  <dcterms:modified xsi:type="dcterms:W3CDTF">2016-08-23T02:29:05Z</dcterms:modified>
</cp:coreProperties>
</file>