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80" r:id="rId11"/>
    <p:sldId id="279" r:id="rId12"/>
    <p:sldId id="278" r:id="rId13"/>
    <p:sldId id="27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9E6E7-A101-48FD-8DE8-0D4A4A11EA74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31985DA-E655-4CCE-9E60-4098B8F17416}">
      <dgm:prSet phldrT="[Texto]"/>
      <dgm:spPr/>
      <dgm:t>
        <a:bodyPr/>
        <a:lstStyle/>
        <a:p>
          <a:r>
            <a:rPr lang="es-MX" dirty="0" smtClean="0"/>
            <a:t>Costo - Activo</a:t>
          </a:r>
          <a:endParaRPr lang="es-MX" dirty="0"/>
        </a:p>
      </dgm:t>
    </dgm:pt>
    <dgm:pt modelId="{4D7E49B0-81D1-43B8-9EA2-028D5111187C}" type="parTrans" cxnId="{1299E64C-C730-4396-8BE0-E99F8B1E1105}">
      <dgm:prSet/>
      <dgm:spPr/>
      <dgm:t>
        <a:bodyPr/>
        <a:lstStyle/>
        <a:p>
          <a:endParaRPr lang="es-MX"/>
        </a:p>
      </dgm:t>
    </dgm:pt>
    <dgm:pt modelId="{46B83A8D-1F04-4CCD-A692-2880E87CE0E0}" type="sibTrans" cxnId="{1299E64C-C730-4396-8BE0-E99F8B1E1105}">
      <dgm:prSet/>
      <dgm:spPr/>
      <dgm:t>
        <a:bodyPr/>
        <a:lstStyle/>
        <a:p>
          <a:endParaRPr lang="es-MX"/>
        </a:p>
      </dgm:t>
    </dgm:pt>
    <dgm:pt modelId="{07DB9B09-CD30-44CA-AAC1-CB8982DBE4B4}">
      <dgm:prSet phldrT="[Texto]"/>
      <dgm:spPr/>
      <dgm:t>
        <a:bodyPr/>
        <a:lstStyle/>
        <a:p>
          <a:r>
            <a:rPr lang="es-MX" dirty="0" smtClean="0"/>
            <a:t>Su potencial de ingresos va mas allá de  un periodo  contable</a:t>
          </a:r>
          <a:endParaRPr lang="es-MX" dirty="0"/>
        </a:p>
      </dgm:t>
    </dgm:pt>
    <dgm:pt modelId="{D40FA2EA-FE75-4050-A8E3-DBAD129B05A6}" type="parTrans" cxnId="{4BB03F50-748B-4173-8C8C-C929AE76DC6E}">
      <dgm:prSet/>
      <dgm:spPr/>
      <dgm:t>
        <a:bodyPr/>
        <a:lstStyle/>
        <a:p>
          <a:endParaRPr lang="es-MX"/>
        </a:p>
      </dgm:t>
    </dgm:pt>
    <dgm:pt modelId="{378D3281-6FC0-41E7-B945-E976136A068F}" type="sibTrans" cxnId="{4BB03F50-748B-4173-8C8C-C929AE76DC6E}">
      <dgm:prSet/>
      <dgm:spPr/>
      <dgm:t>
        <a:bodyPr/>
        <a:lstStyle/>
        <a:p>
          <a:endParaRPr lang="es-MX"/>
        </a:p>
      </dgm:t>
    </dgm:pt>
    <dgm:pt modelId="{A4A72E41-3EC6-4F15-B147-9F7BB50C4DF6}">
      <dgm:prSet phldrT="[Texto]"/>
      <dgm:spPr/>
      <dgm:t>
        <a:bodyPr/>
        <a:lstStyle/>
        <a:p>
          <a:r>
            <a:rPr lang="es-MX" dirty="0" smtClean="0"/>
            <a:t>Costo - Gasto</a:t>
          </a:r>
          <a:endParaRPr lang="es-MX" dirty="0"/>
        </a:p>
      </dgm:t>
    </dgm:pt>
    <dgm:pt modelId="{DC3E46DF-E7C1-4972-AFF7-29ADEF51EA47}" type="parTrans" cxnId="{DF7C0DA0-32A8-410F-9228-1A3C20DEEAC9}">
      <dgm:prSet/>
      <dgm:spPr/>
      <dgm:t>
        <a:bodyPr/>
        <a:lstStyle/>
        <a:p>
          <a:endParaRPr lang="es-MX"/>
        </a:p>
      </dgm:t>
    </dgm:pt>
    <dgm:pt modelId="{EE9886F8-2DDC-4A13-B1A0-5F68FC82B1FF}" type="sibTrans" cxnId="{DF7C0DA0-32A8-410F-9228-1A3C20DEEAC9}">
      <dgm:prSet/>
      <dgm:spPr/>
      <dgm:t>
        <a:bodyPr/>
        <a:lstStyle/>
        <a:p>
          <a:endParaRPr lang="es-MX"/>
        </a:p>
      </dgm:t>
    </dgm:pt>
    <dgm:pt modelId="{FF7D7CB9-B556-4A0B-9D6C-D64BE01D9422}">
      <dgm:prSet phldrT="[Texto]"/>
      <dgm:spPr/>
      <dgm:t>
        <a:bodyPr/>
        <a:lstStyle/>
        <a:p>
          <a:r>
            <a:rPr lang="es-MX" dirty="0" smtClean="0"/>
            <a:t>El desembolso contribuyo al esfuerzo de  un periodo contable y se obtuvo una utilidad por los ingresos obtenidos</a:t>
          </a:r>
          <a:endParaRPr lang="es-MX" dirty="0"/>
        </a:p>
      </dgm:t>
    </dgm:pt>
    <dgm:pt modelId="{71962CB8-0E63-47B5-8A2D-21F9817D6919}" type="parTrans" cxnId="{87E185ED-AAB8-4E9F-BE44-AE52D2E9D8DF}">
      <dgm:prSet/>
      <dgm:spPr/>
      <dgm:t>
        <a:bodyPr/>
        <a:lstStyle/>
        <a:p>
          <a:endParaRPr lang="es-MX"/>
        </a:p>
      </dgm:t>
    </dgm:pt>
    <dgm:pt modelId="{A9B876DF-5D79-42AD-9C88-F20F92D68B07}" type="sibTrans" cxnId="{87E185ED-AAB8-4E9F-BE44-AE52D2E9D8DF}">
      <dgm:prSet/>
      <dgm:spPr/>
      <dgm:t>
        <a:bodyPr/>
        <a:lstStyle/>
        <a:p>
          <a:endParaRPr lang="es-MX"/>
        </a:p>
      </dgm:t>
    </dgm:pt>
    <dgm:pt modelId="{20D9D27A-A064-4904-B420-D6A941503E8C}">
      <dgm:prSet phldrT="[Texto]"/>
      <dgm:spPr/>
      <dgm:t>
        <a:bodyPr/>
        <a:lstStyle/>
        <a:p>
          <a:r>
            <a:rPr lang="es-MX" dirty="0" smtClean="0"/>
            <a:t>Costo - Pérdida</a:t>
          </a:r>
          <a:endParaRPr lang="es-MX" dirty="0"/>
        </a:p>
      </dgm:t>
    </dgm:pt>
    <dgm:pt modelId="{3963C179-FAC9-4B5F-93A4-3A2C82C0112F}" type="parTrans" cxnId="{60327203-5B34-4A42-8FE2-5B5FDE9F76A6}">
      <dgm:prSet/>
      <dgm:spPr/>
      <dgm:t>
        <a:bodyPr/>
        <a:lstStyle/>
        <a:p>
          <a:endParaRPr lang="es-MX"/>
        </a:p>
      </dgm:t>
    </dgm:pt>
    <dgm:pt modelId="{ECEB898A-2072-454F-8687-431D302E3C01}" type="sibTrans" cxnId="{60327203-5B34-4A42-8FE2-5B5FDE9F76A6}">
      <dgm:prSet/>
      <dgm:spPr/>
      <dgm:t>
        <a:bodyPr/>
        <a:lstStyle/>
        <a:p>
          <a:endParaRPr lang="es-MX"/>
        </a:p>
      </dgm:t>
    </dgm:pt>
    <dgm:pt modelId="{B55BB67E-CF90-4A3A-9AB8-60A26DE98FAA}">
      <dgm:prSet phldrT="[Texto]"/>
      <dgm:spPr/>
      <dgm:t>
        <a:bodyPr/>
        <a:lstStyle/>
        <a:p>
          <a:r>
            <a:rPr lang="es-MX" dirty="0" smtClean="0"/>
            <a:t>El desembolso no generó los ingresos esperados.</a:t>
          </a:r>
          <a:endParaRPr lang="es-MX" dirty="0"/>
        </a:p>
      </dgm:t>
    </dgm:pt>
    <dgm:pt modelId="{195CF61A-9D8F-4405-8FDD-22F8728C8FCC}" type="parTrans" cxnId="{E7557859-0FE6-4753-8DB1-A53D139D7392}">
      <dgm:prSet/>
      <dgm:spPr/>
      <dgm:t>
        <a:bodyPr/>
        <a:lstStyle/>
        <a:p>
          <a:endParaRPr lang="es-MX"/>
        </a:p>
      </dgm:t>
    </dgm:pt>
    <dgm:pt modelId="{586CBCF7-353A-47B2-8025-199BD8114E67}" type="sibTrans" cxnId="{E7557859-0FE6-4753-8DB1-A53D139D7392}">
      <dgm:prSet/>
      <dgm:spPr/>
      <dgm:t>
        <a:bodyPr/>
        <a:lstStyle/>
        <a:p>
          <a:endParaRPr lang="es-MX"/>
        </a:p>
      </dgm:t>
    </dgm:pt>
    <dgm:pt modelId="{0CB9D68A-9B3C-4344-80E3-C0DC66E90FAA}" type="pres">
      <dgm:prSet presAssocID="{27D9E6E7-A101-48FD-8DE8-0D4A4A11EA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FF174E-737C-40B0-805B-DAF1C420F467}" type="pres">
      <dgm:prSet presAssocID="{831985DA-E655-4CCE-9E60-4098B8F17416}" presName="composite" presStyleCnt="0"/>
      <dgm:spPr/>
    </dgm:pt>
    <dgm:pt modelId="{A048369B-0681-4C96-B90E-52F0E918A697}" type="pres">
      <dgm:prSet presAssocID="{831985DA-E655-4CCE-9E60-4098B8F17416}" presName="imagSh" presStyleLbl="bgImgPlace1" presStyleIdx="0" presStyleCnt="3"/>
      <dgm:spPr/>
    </dgm:pt>
    <dgm:pt modelId="{9B9A5490-BF5A-4FEA-BD41-E45A2914CC84}" type="pres">
      <dgm:prSet presAssocID="{831985DA-E655-4CCE-9E60-4098B8F17416}" presName="txNode" presStyleLbl="node1" presStyleIdx="0" presStyleCnt="3" custScaleY="2500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6911A8-376E-4A12-B34C-AAA1E1DAC200}" type="pres">
      <dgm:prSet presAssocID="{46B83A8D-1F04-4CCD-A692-2880E87CE0E0}" presName="sibTrans" presStyleLbl="sibTrans2D1" presStyleIdx="0" presStyleCnt="2"/>
      <dgm:spPr/>
      <dgm:t>
        <a:bodyPr/>
        <a:lstStyle/>
        <a:p>
          <a:endParaRPr lang="es-MX"/>
        </a:p>
      </dgm:t>
    </dgm:pt>
    <dgm:pt modelId="{808E6962-C70D-48EA-A138-D458CFCBEA86}" type="pres">
      <dgm:prSet presAssocID="{46B83A8D-1F04-4CCD-A692-2880E87CE0E0}" presName="connTx" presStyleLbl="sibTrans2D1" presStyleIdx="0" presStyleCnt="2"/>
      <dgm:spPr/>
      <dgm:t>
        <a:bodyPr/>
        <a:lstStyle/>
        <a:p>
          <a:endParaRPr lang="es-MX"/>
        </a:p>
      </dgm:t>
    </dgm:pt>
    <dgm:pt modelId="{0F514D7D-EBB1-4DDB-9190-F5E9D3378078}" type="pres">
      <dgm:prSet presAssocID="{A4A72E41-3EC6-4F15-B147-9F7BB50C4DF6}" presName="composite" presStyleCnt="0"/>
      <dgm:spPr/>
    </dgm:pt>
    <dgm:pt modelId="{7D6D02CD-8662-41BE-B64A-5EF5B9914009}" type="pres">
      <dgm:prSet presAssocID="{A4A72E41-3EC6-4F15-B147-9F7BB50C4DF6}" presName="imagSh" presStyleLbl="bgImgPlace1" presStyleIdx="1" presStyleCnt="3"/>
      <dgm:spPr/>
    </dgm:pt>
    <dgm:pt modelId="{F0D7AE3A-7BD0-49A0-B0A7-2497A857284A}" type="pres">
      <dgm:prSet presAssocID="{A4A72E41-3EC6-4F15-B147-9F7BB50C4DF6}" presName="txNode" presStyleLbl="node1" presStyleIdx="1" presStyleCnt="3" custScaleY="2500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196113-3276-4620-A410-0BE1CA1D2EF3}" type="pres">
      <dgm:prSet presAssocID="{EE9886F8-2DDC-4A13-B1A0-5F68FC82B1FF}" presName="sibTrans" presStyleLbl="sibTrans2D1" presStyleIdx="1" presStyleCnt="2"/>
      <dgm:spPr/>
      <dgm:t>
        <a:bodyPr/>
        <a:lstStyle/>
        <a:p>
          <a:endParaRPr lang="es-MX"/>
        </a:p>
      </dgm:t>
    </dgm:pt>
    <dgm:pt modelId="{EA1F1457-E3EE-4E71-B3AE-DA2C4D9D00D0}" type="pres">
      <dgm:prSet presAssocID="{EE9886F8-2DDC-4A13-B1A0-5F68FC82B1FF}" presName="connTx" presStyleLbl="sibTrans2D1" presStyleIdx="1" presStyleCnt="2"/>
      <dgm:spPr/>
      <dgm:t>
        <a:bodyPr/>
        <a:lstStyle/>
        <a:p>
          <a:endParaRPr lang="es-MX"/>
        </a:p>
      </dgm:t>
    </dgm:pt>
    <dgm:pt modelId="{5D78FFA5-9271-482F-AA3B-AECFF6E6790C}" type="pres">
      <dgm:prSet presAssocID="{20D9D27A-A064-4904-B420-D6A941503E8C}" presName="composite" presStyleCnt="0"/>
      <dgm:spPr/>
    </dgm:pt>
    <dgm:pt modelId="{F00E0431-C12E-42FA-86CE-EE9A510E8341}" type="pres">
      <dgm:prSet presAssocID="{20D9D27A-A064-4904-B420-D6A941503E8C}" presName="imagSh" presStyleLbl="bgImgPlace1" presStyleIdx="2" presStyleCnt="3"/>
      <dgm:spPr/>
    </dgm:pt>
    <dgm:pt modelId="{BCC44A22-E5DE-43F2-97BF-7DCE3DA402C2}" type="pres">
      <dgm:prSet presAssocID="{20D9D27A-A064-4904-B420-D6A941503E8C}" presName="txNode" presStyleLbl="node1" presStyleIdx="2" presStyleCnt="3" custScaleY="2500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03D3A6-B47B-40CC-BE98-7EC68B2E03E2}" type="presOf" srcId="{07DB9B09-CD30-44CA-AAC1-CB8982DBE4B4}" destId="{9B9A5490-BF5A-4FEA-BD41-E45A2914CC84}" srcOrd="0" destOrd="1" presId="urn:microsoft.com/office/officeart/2005/8/layout/hProcess10"/>
    <dgm:cxn modelId="{A43FE592-746D-49F2-99FD-E8753DEB05A6}" type="presOf" srcId="{831985DA-E655-4CCE-9E60-4098B8F17416}" destId="{9B9A5490-BF5A-4FEA-BD41-E45A2914CC84}" srcOrd="0" destOrd="0" presId="urn:microsoft.com/office/officeart/2005/8/layout/hProcess10"/>
    <dgm:cxn modelId="{87E185ED-AAB8-4E9F-BE44-AE52D2E9D8DF}" srcId="{A4A72E41-3EC6-4F15-B147-9F7BB50C4DF6}" destId="{FF7D7CB9-B556-4A0B-9D6C-D64BE01D9422}" srcOrd="0" destOrd="0" parTransId="{71962CB8-0E63-47B5-8A2D-21F9817D6919}" sibTransId="{A9B876DF-5D79-42AD-9C88-F20F92D68B07}"/>
    <dgm:cxn modelId="{DF7C0DA0-32A8-410F-9228-1A3C20DEEAC9}" srcId="{27D9E6E7-A101-48FD-8DE8-0D4A4A11EA74}" destId="{A4A72E41-3EC6-4F15-B147-9F7BB50C4DF6}" srcOrd="1" destOrd="0" parTransId="{DC3E46DF-E7C1-4972-AFF7-29ADEF51EA47}" sibTransId="{EE9886F8-2DDC-4A13-B1A0-5F68FC82B1FF}"/>
    <dgm:cxn modelId="{4285C70E-5D0F-4562-997F-5C29532C91BA}" type="presOf" srcId="{EE9886F8-2DDC-4A13-B1A0-5F68FC82B1FF}" destId="{EA1F1457-E3EE-4E71-B3AE-DA2C4D9D00D0}" srcOrd="1" destOrd="0" presId="urn:microsoft.com/office/officeart/2005/8/layout/hProcess10"/>
    <dgm:cxn modelId="{E6D80D6A-2D8F-494C-94F6-D028FFD3793D}" type="presOf" srcId="{A4A72E41-3EC6-4F15-B147-9F7BB50C4DF6}" destId="{F0D7AE3A-7BD0-49A0-B0A7-2497A857284A}" srcOrd="0" destOrd="0" presId="urn:microsoft.com/office/officeart/2005/8/layout/hProcess10"/>
    <dgm:cxn modelId="{2A44E1DD-44C7-4B4F-B0C6-888AFBC0139F}" type="presOf" srcId="{FF7D7CB9-B556-4A0B-9D6C-D64BE01D9422}" destId="{F0D7AE3A-7BD0-49A0-B0A7-2497A857284A}" srcOrd="0" destOrd="1" presId="urn:microsoft.com/office/officeart/2005/8/layout/hProcess10"/>
    <dgm:cxn modelId="{4BB03F50-748B-4173-8C8C-C929AE76DC6E}" srcId="{831985DA-E655-4CCE-9E60-4098B8F17416}" destId="{07DB9B09-CD30-44CA-AAC1-CB8982DBE4B4}" srcOrd="0" destOrd="0" parTransId="{D40FA2EA-FE75-4050-A8E3-DBAD129B05A6}" sibTransId="{378D3281-6FC0-41E7-B945-E976136A068F}"/>
    <dgm:cxn modelId="{E4E14BE7-96BB-4C19-9F4D-96CB760A18D0}" type="presOf" srcId="{B55BB67E-CF90-4A3A-9AB8-60A26DE98FAA}" destId="{BCC44A22-E5DE-43F2-97BF-7DCE3DA402C2}" srcOrd="0" destOrd="1" presId="urn:microsoft.com/office/officeart/2005/8/layout/hProcess10"/>
    <dgm:cxn modelId="{B4ECCA65-6297-4249-987A-1C1EBFCD81B1}" type="presOf" srcId="{46B83A8D-1F04-4CCD-A692-2880E87CE0E0}" destId="{0C6911A8-376E-4A12-B34C-AAA1E1DAC200}" srcOrd="0" destOrd="0" presId="urn:microsoft.com/office/officeart/2005/8/layout/hProcess10"/>
    <dgm:cxn modelId="{19E2F2E4-333A-4F08-BE81-8794716B3C5D}" type="presOf" srcId="{EE9886F8-2DDC-4A13-B1A0-5F68FC82B1FF}" destId="{46196113-3276-4620-A410-0BE1CA1D2EF3}" srcOrd="0" destOrd="0" presId="urn:microsoft.com/office/officeart/2005/8/layout/hProcess10"/>
    <dgm:cxn modelId="{E7557859-0FE6-4753-8DB1-A53D139D7392}" srcId="{20D9D27A-A064-4904-B420-D6A941503E8C}" destId="{B55BB67E-CF90-4A3A-9AB8-60A26DE98FAA}" srcOrd="0" destOrd="0" parTransId="{195CF61A-9D8F-4405-8FDD-22F8728C8FCC}" sibTransId="{586CBCF7-353A-47B2-8025-199BD8114E67}"/>
    <dgm:cxn modelId="{60327203-5B34-4A42-8FE2-5B5FDE9F76A6}" srcId="{27D9E6E7-A101-48FD-8DE8-0D4A4A11EA74}" destId="{20D9D27A-A064-4904-B420-D6A941503E8C}" srcOrd="2" destOrd="0" parTransId="{3963C179-FAC9-4B5F-93A4-3A2C82C0112F}" sibTransId="{ECEB898A-2072-454F-8687-431D302E3C01}"/>
    <dgm:cxn modelId="{F209ED22-5294-4B8D-AAD4-B8DD8CE2BA45}" type="presOf" srcId="{46B83A8D-1F04-4CCD-A692-2880E87CE0E0}" destId="{808E6962-C70D-48EA-A138-D458CFCBEA86}" srcOrd="1" destOrd="0" presId="urn:microsoft.com/office/officeart/2005/8/layout/hProcess10"/>
    <dgm:cxn modelId="{3BECCEE9-0738-4EC0-9FB8-888378DB6454}" type="presOf" srcId="{27D9E6E7-A101-48FD-8DE8-0D4A4A11EA74}" destId="{0CB9D68A-9B3C-4344-80E3-C0DC66E90FAA}" srcOrd="0" destOrd="0" presId="urn:microsoft.com/office/officeart/2005/8/layout/hProcess10"/>
    <dgm:cxn modelId="{1299E64C-C730-4396-8BE0-E99F8B1E1105}" srcId="{27D9E6E7-A101-48FD-8DE8-0D4A4A11EA74}" destId="{831985DA-E655-4CCE-9E60-4098B8F17416}" srcOrd="0" destOrd="0" parTransId="{4D7E49B0-81D1-43B8-9EA2-028D5111187C}" sibTransId="{46B83A8D-1F04-4CCD-A692-2880E87CE0E0}"/>
    <dgm:cxn modelId="{9FE43B84-3F5C-4DBE-84B3-E538C6D7BEE7}" type="presOf" srcId="{20D9D27A-A064-4904-B420-D6A941503E8C}" destId="{BCC44A22-E5DE-43F2-97BF-7DCE3DA402C2}" srcOrd="0" destOrd="0" presId="urn:microsoft.com/office/officeart/2005/8/layout/hProcess10"/>
    <dgm:cxn modelId="{EFB6DA51-27C5-400B-9A17-17E224F1501A}" type="presParOf" srcId="{0CB9D68A-9B3C-4344-80E3-C0DC66E90FAA}" destId="{2AFF174E-737C-40B0-805B-DAF1C420F467}" srcOrd="0" destOrd="0" presId="urn:microsoft.com/office/officeart/2005/8/layout/hProcess10"/>
    <dgm:cxn modelId="{7F248499-81D5-4485-A992-E6C82521924F}" type="presParOf" srcId="{2AFF174E-737C-40B0-805B-DAF1C420F467}" destId="{A048369B-0681-4C96-B90E-52F0E918A697}" srcOrd="0" destOrd="0" presId="urn:microsoft.com/office/officeart/2005/8/layout/hProcess10"/>
    <dgm:cxn modelId="{CABB4FB1-24D1-4F43-A2A8-70BB2F9D555D}" type="presParOf" srcId="{2AFF174E-737C-40B0-805B-DAF1C420F467}" destId="{9B9A5490-BF5A-4FEA-BD41-E45A2914CC84}" srcOrd="1" destOrd="0" presId="urn:microsoft.com/office/officeart/2005/8/layout/hProcess10"/>
    <dgm:cxn modelId="{C680DABD-5974-4DF4-AC20-CCA25D9B90F5}" type="presParOf" srcId="{0CB9D68A-9B3C-4344-80E3-C0DC66E90FAA}" destId="{0C6911A8-376E-4A12-B34C-AAA1E1DAC200}" srcOrd="1" destOrd="0" presId="urn:microsoft.com/office/officeart/2005/8/layout/hProcess10"/>
    <dgm:cxn modelId="{7B71D37B-E303-474E-9846-E4EDA91F35FF}" type="presParOf" srcId="{0C6911A8-376E-4A12-B34C-AAA1E1DAC200}" destId="{808E6962-C70D-48EA-A138-D458CFCBEA86}" srcOrd="0" destOrd="0" presId="urn:microsoft.com/office/officeart/2005/8/layout/hProcess10"/>
    <dgm:cxn modelId="{0B84DB87-BC99-4758-9880-B17FE5B415CC}" type="presParOf" srcId="{0CB9D68A-9B3C-4344-80E3-C0DC66E90FAA}" destId="{0F514D7D-EBB1-4DDB-9190-F5E9D3378078}" srcOrd="2" destOrd="0" presId="urn:microsoft.com/office/officeart/2005/8/layout/hProcess10"/>
    <dgm:cxn modelId="{69CE7929-AA88-4D7C-975A-2B5CFE9C1BAB}" type="presParOf" srcId="{0F514D7D-EBB1-4DDB-9190-F5E9D3378078}" destId="{7D6D02CD-8662-41BE-B64A-5EF5B9914009}" srcOrd="0" destOrd="0" presId="urn:microsoft.com/office/officeart/2005/8/layout/hProcess10"/>
    <dgm:cxn modelId="{341E6389-2171-434B-8D22-3CDF844CCC2F}" type="presParOf" srcId="{0F514D7D-EBB1-4DDB-9190-F5E9D3378078}" destId="{F0D7AE3A-7BD0-49A0-B0A7-2497A857284A}" srcOrd="1" destOrd="0" presId="urn:microsoft.com/office/officeart/2005/8/layout/hProcess10"/>
    <dgm:cxn modelId="{32AF4C3B-91E0-4562-B5CC-59AF944A7AC2}" type="presParOf" srcId="{0CB9D68A-9B3C-4344-80E3-C0DC66E90FAA}" destId="{46196113-3276-4620-A410-0BE1CA1D2EF3}" srcOrd="3" destOrd="0" presId="urn:microsoft.com/office/officeart/2005/8/layout/hProcess10"/>
    <dgm:cxn modelId="{53D57A14-98F8-4AF1-A7CA-52A19FAD0613}" type="presParOf" srcId="{46196113-3276-4620-A410-0BE1CA1D2EF3}" destId="{EA1F1457-E3EE-4E71-B3AE-DA2C4D9D00D0}" srcOrd="0" destOrd="0" presId="urn:microsoft.com/office/officeart/2005/8/layout/hProcess10"/>
    <dgm:cxn modelId="{7178BB29-CD96-4C6E-A3A7-853899EAB721}" type="presParOf" srcId="{0CB9D68A-9B3C-4344-80E3-C0DC66E90FAA}" destId="{5D78FFA5-9271-482F-AA3B-AECFF6E6790C}" srcOrd="4" destOrd="0" presId="urn:microsoft.com/office/officeart/2005/8/layout/hProcess10"/>
    <dgm:cxn modelId="{36CA0DC9-7443-4804-814C-230F03F432B2}" type="presParOf" srcId="{5D78FFA5-9271-482F-AA3B-AECFF6E6790C}" destId="{F00E0431-C12E-42FA-86CE-EE9A510E8341}" srcOrd="0" destOrd="0" presId="urn:microsoft.com/office/officeart/2005/8/layout/hProcess10"/>
    <dgm:cxn modelId="{6CEFD598-0390-47EB-B78F-FC880409ED11}" type="presParOf" srcId="{5D78FFA5-9271-482F-AA3B-AECFF6E6790C}" destId="{BCC44A22-E5DE-43F2-97BF-7DCE3DA402C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D9A4E-22F3-4E7B-AD27-3763905CEDC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5CD0083-B443-4F99-8B59-B035DF370B35}">
      <dgm:prSet phldrT="[Texto]"/>
      <dgm:spPr/>
      <dgm:t>
        <a:bodyPr/>
        <a:lstStyle/>
        <a:p>
          <a:r>
            <a:rPr lang="es-MX" dirty="0" smtClean="0"/>
            <a:t>Costo total</a:t>
          </a:r>
          <a:endParaRPr lang="es-MX" dirty="0"/>
        </a:p>
      </dgm:t>
    </dgm:pt>
    <dgm:pt modelId="{F63B6C57-C48C-4343-9BB7-B19E797B25E0}" type="parTrans" cxnId="{EAC67C13-30CD-4016-8843-A5D99C1FB292}">
      <dgm:prSet/>
      <dgm:spPr/>
      <dgm:t>
        <a:bodyPr/>
        <a:lstStyle/>
        <a:p>
          <a:endParaRPr lang="es-MX"/>
        </a:p>
      </dgm:t>
    </dgm:pt>
    <dgm:pt modelId="{7AB68307-C14C-4CD2-AB2E-45EF6BCD6F34}" type="sibTrans" cxnId="{EAC67C13-30CD-4016-8843-A5D99C1FB292}">
      <dgm:prSet/>
      <dgm:spPr/>
      <dgm:t>
        <a:bodyPr/>
        <a:lstStyle/>
        <a:p>
          <a:endParaRPr lang="es-MX"/>
        </a:p>
      </dgm:t>
    </dgm:pt>
    <dgm:pt modelId="{B58F97FC-F016-4AAB-BF04-857414C9EEB2}">
      <dgm:prSet phldrT="[Texto]"/>
      <dgm:spPr/>
      <dgm:t>
        <a:bodyPr/>
        <a:lstStyle/>
        <a:p>
          <a:r>
            <a:rPr lang="es-MX" dirty="0" smtClean="0"/>
            <a:t>Costo unitario</a:t>
          </a:r>
          <a:endParaRPr lang="es-MX" dirty="0"/>
        </a:p>
      </dgm:t>
    </dgm:pt>
    <dgm:pt modelId="{E913371E-7D12-4851-9BA4-0D9400BD4F03}" type="parTrans" cxnId="{51156C2A-0290-4B07-8F90-E19580933ABE}">
      <dgm:prSet/>
      <dgm:spPr/>
      <dgm:t>
        <a:bodyPr/>
        <a:lstStyle/>
        <a:p>
          <a:endParaRPr lang="es-MX"/>
        </a:p>
      </dgm:t>
    </dgm:pt>
    <dgm:pt modelId="{E00831EF-9296-46DA-9E0E-2BA2A36EFCCE}" type="sibTrans" cxnId="{51156C2A-0290-4B07-8F90-E19580933ABE}">
      <dgm:prSet/>
      <dgm:spPr/>
      <dgm:t>
        <a:bodyPr/>
        <a:lstStyle/>
        <a:p>
          <a:endParaRPr lang="es-MX"/>
        </a:p>
      </dgm:t>
    </dgm:pt>
    <dgm:pt modelId="{AE41BB0D-62B2-4144-830A-742D4D59F8DF}" type="pres">
      <dgm:prSet presAssocID="{860D9A4E-22F3-4E7B-AD27-3763905CED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393DB4B-1712-4011-9DA8-45938205C7C0}" type="pres">
      <dgm:prSet presAssocID="{D5CD0083-B443-4F99-8B59-B035DF370B35}" presName="parentLin" presStyleCnt="0"/>
      <dgm:spPr/>
    </dgm:pt>
    <dgm:pt modelId="{3F64B23C-7E18-4021-B20D-71482015CD29}" type="pres">
      <dgm:prSet presAssocID="{D5CD0083-B443-4F99-8B59-B035DF370B35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89669AD5-ED86-43A2-BA28-7909CA8C86CF}" type="pres">
      <dgm:prSet presAssocID="{D5CD0083-B443-4F99-8B59-B035DF370B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B4DB9E-B893-4BAF-BB36-B93DFA40A331}" type="pres">
      <dgm:prSet presAssocID="{D5CD0083-B443-4F99-8B59-B035DF370B35}" presName="negativeSpace" presStyleCnt="0"/>
      <dgm:spPr/>
    </dgm:pt>
    <dgm:pt modelId="{7CACAEB9-60C9-47BE-98DB-8433054EC8BC}" type="pres">
      <dgm:prSet presAssocID="{D5CD0083-B443-4F99-8B59-B035DF370B35}" presName="childText" presStyleLbl="conFgAcc1" presStyleIdx="0" presStyleCnt="2">
        <dgm:presLayoutVars>
          <dgm:bulletEnabled val="1"/>
        </dgm:presLayoutVars>
      </dgm:prSet>
      <dgm:spPr/>
    </dgm:pt>
    <dgm:pt modelId="{A0BE64D8-7427-41AF-A9BA-9BA4CDB541A2}" type="pres">
      <dgm:prSet presAssocID="{7AB68307-C14C-4CD2-AB2E-45EF6BCD6F34}" presName="spaceBetweenRectangles" presStyleCnt="0"/>
      <dgm:spPr/>
    </dgm:pt>
    <dgm:pt modelId="{5FF2A7D2-F3A8-43BC-A159-5A19CBB0078B}" type="pres">
      <dgm:prSet presAssocID="{B58F97FC-F016-4AAB-BF04-857414C9EEB2}" presName="parentLin" presStyleCnt="0"/>
      <dgm:spPr/>
    </dgm:pt>
    <dgm:pt modelId="{E76ECA7E-68A0-4FBF-9E5E-4E547A2C4B51}" type="pres">
      <dgm:prSet presAssocID="{B58F97FC-F016-4AAB-BF04-857414C9EEB2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81EA2788-AB7C-4ECA-8973-1608CC9666F9}" type="pres">
      <dgm:prSet presAssocID="{B58F97FC-F016-4AAB-BF04-857414C9EE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65F5D3-E1BE-45B8-9776-314D83154D42}" type="pres">
      <dgm:prSet presAssocID="{B58F97FC-F016-4AAB-BF04-857414C9EEB2}" presName="negativeSpace" presStyleCnt="0"/>
      <dgm:spPr/>
    </dgm:pt>
    <dgm:pt modelId="{8A53827E-C710-4775-AD8A-8A78AD4E73E5}" type="pres">
      <dgm:prSet presAssocID="{B58F97FC-F016-4AAB-BF04-857414C9EEB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B4DD03-7466-4506-9B6F-0DF3151279DE}" type="presOf" srcId="{B58F97FC-F016-4AAB-BF04-857414C9EEB2}" destId="{E76ECA7E-68A0-4FBF-9E5E-4E547A2C4B51}" srcOrd="0" destOrd="0" presId="urn:microsoft.com/office/officeart/2005/8/layout/list1"/>
    <dgm:cxn modelId="{38830218-4B96-495A-8375-7919D29E9710}" type="presOf" srcId="{D5CD0083-B443-4F99-8B59-B035DF370B35}" destId="{89669AD5-ED86-43A2-BA28-7909CA8C86CF}" srcOrd="1" destOrd="0" presId="urn:microsoft.com/office/officeart/2005/8/layout/list1"/>
    <dgm:cxn modelId="{8F1550F7-1890-41DB-B629-4F1E3005466B}" type="presOf" srcId="{860D9A4E-22F3-4E7B-AD27-3763905CEDCD}" destId="{AE41BB0D-62B2-4144-830A-742D4D59F8DF}" srcOrd="0" destOrd="0" presId="urn:microsoft.com/office/officeart/2005/8/layout/list1"/>
    <dgm:cxn modelId="{FD8BFB65-73C6-454F-9C23-F0861795B4DB}" type="presOf" srcId="{B58F97FC-F016-4AAB-BF04-857414C9EEB2}" destId="{81EA2788-AB7C-4ECA-8973-1608CC9666F9}" srcOrd="1" destOrd="0" presId="urn:microsoft.com/office/officeart/2005/8/layout/list1"/>
    <dgm:cxn modelId="{EAC67C13-30CD-4016-8843-A5D99C1FB292}" srcId="{860D9A4E-22F3-4E7B-AD27-3763905CEDCD}" destId="{D5CD0083-B443-4F99-8B59-B035DF370B35}" srcOrd="0" destOrd="0" parTransId="{F63B6C57-C48C-4343-9BB7-B19E797B25E0}" sibTransId="{7AB68307-C14C-4CD2-AB2E-45EF6BCD6F34}"/>
    <dgm:cxn modelId="{0EE7AA4B-4BB7-4DB1-A99F-11CF45487C8B}" type="presOf" srcId="{D5CD0083-B443-4F99-8B59-B035DF370B35}" destId="{3F64B23C-7E18-4021-B20D-71482015CD29}" srcOrd="0" destOrd="0" presId="urn:microsoft.com/office/officeart/2005/8/layout/list1"/>
    <dgm:cxn modelId="{51156C2A-0290-4B07-8F90-E19580933ABE}" srcId="{860D9A4E-22F3-4E7B-AD27-3763905CEDCD}" destId="{B58F97FC-F016-4AAB-BF04-857414C9EEB2}" srcOrd="1" destOrd="0" parTransId="{E913371E-7D12-4851-9BA4-0D9400BD4F03}" sibTransId="{E00831EF-9296-46DA-9E0E-2BA2A36EFCCE}"/>
    <dgm:cxn modelId="{38036A5A-DD5D-4375-8E43-034F16CC4714}" type="presParOf" srcId="{AE41BB0D-62B2-4144-830A-742D4D59F8DF}" destId="{1393DB4B-1712-4011-9DA8-45938205C7C0}" srcOrd="0" destOrd="0" presId="urn:microsoft.com/office/officeart/2005/8/layout/list1"/>
    <dgm:cxn modelId="{BFF2CD31-3CF9-407F-B65F-849A3A4E4F96}" type="presParOf" srcId="{1393DB4B-1712-4011-9DA8-45938205C7C0}" destId="{3F64B23C-7E18-4021-B20D-71482015CD29}" srcOrd="0" destOrd="0" presId="urn:microsoft.com/office/officeart/2005/8/layout/list1"/>
    <dgm:cxn modelId="{122A4551-5496-4E5A-BEAA-9658164BC251}" type="presParOf" srcId="{1393DB4B-1712-4011-9DA8-45938205C7C0}" destId="{89669AD5-ED86-43A2-BA28-7909CA8C86CF}" srcOrd="1" destOrd="0" presId="urn:microsoft.com/office/officeart/2005/8/layout/list1"/>
    <dgm:cxn modelId="{37EB3817-AAA6-429A-AB40-DF5C716CE6F6}" type="presParOf" srcId="{AE41BB0D-62B2-4144-830A-742D4D59F8DF}" destId="{B4B4DB9E-B893-4BAF-BB36-B93DFA40A331}" srcOrd="1" destOrd="0" presId="urn:microsoft.com/office/officeart/2005/8/layout/list1"/>
    <dgm:cxn modelId="{E31F9ABA-56FC-4590-BF3D-41FAE3D9E58B}" type="presParOf" srcId="{AE41BB0D-62B2-4144-830A-742D4D59F8DF}" destId="{7CACAEB9-60C9-47BE-98DB-8433054EC8BC}" srcOrd="2" destOrd="0" presId="urn:microsoft.com/office/officeart/2005/8/layout/list1"/>
    <dgm:cxn modelId="{70537039-8913-4C88-852D-958DD552B3F4}" type="presParOf" srcId="{AE41BB0D-62B2-4144-830A-742D4D59F8DF}" destId="{A0BE64D8-7427-41AF-A9BA-9BA4CDB541A2}" srcOrd="3" destOrd="0" presId="urn:microsoft.com/office/officeart/2005/8/layout/list1"/>
    <dgm:cxn modelId="{25138B4E-87F0-4C9D-8AB5-5A43F581A789}" type="presParOf" srcId="{AE41BB0D-62B2-4144-830A-742D4D59F8DF}" destId="{5FF2A7D2-F3A8-43BC-A159-5A19CBB0078B}" srcOrd="4" destOrd="0" presId="urn:microsoft.com/office/officeart/2005/8/layout/list1"/>
    <dgm:cxn modelId="{E822E34E-3447-4243-BC9A-24027067A137}" type="presParOf" srcId="{5FF2A7D2-F3A8-43BC-A159-5A19CBB0078B}" destId="{E76ECA7E-68A0-4FBF-9E5E-4E547A2C4B51}" srcOrd="0" destOrd="0" presId="urn:microsoft.com/office/officeart/2005/8/layout/list1"/>
    <dgm:cxn modelId="{28292D21-C3F2-4635-8230-EEF779782598}" type="presParOf" srcId="{5FF2A7D2-F3A8-43BC-A159-5A19CBB0078B}" destId="{81EA2788-AB7C-4ECA-8973-1608CC9666F9}" srcOrd="1" destOrd="0" presId="urn:microsoft.com/office/officeart/2005/8/layout/list1"/>
    <dgm:cxn modelId="{91C706DC-D131-4B38-A431-0323D7B059A7}" type="presParOf" srcId="{AE41BB0D-62B2-4144-830A-742D4D59F8DF}" destId="{2265F5D3-E1BE-45B8-9776-314D83154D42}" srcOrd="5" destOrd="0" presId="urn:microsoft.com/office/officeart/2005/8/layout/list1"/>
    <dgm:cxn modelId="{1E09C884-E649-4C5B-B584-B6BA91716000}" type="presParOf" srcId="{AE41BB0D-62B2-4144-830A-742D4D59F8DF}" destId="{8A53827E-C710-4775-AD8A-8A78AD4E73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8369B-0681-4C96-B90E-52F0E918A697}">
      <dsp:nvSpPr>
        <dsp:cNvPr id="0" name=""/>
        <dsp:cNvSpPr/>
      </dsp:nvSpPr>
      <dsp:spPr>
        <a:xfrm>
          <a:off x="3330" y="1284571"/>
          <a:ext cx="1569156" cy="156915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A5490-BF5A-4FEA-BD41-E45A2914CC84}">
      <dsp:nvSpPr>
        <dsp:cNvPr id="0" name=""/>
        <dsp:cNvSpPr/>
      </dsp:nvSpPr>
      <dsp:spPr>
        <a:xfrm>
          <a:off x="258774" y="1048711"/>
          <a:ext cx="1569156" cy="39238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Costo - Activo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Su potencial de ingresos va mas allá de  un periodo  contable</a:t>
          </a:r>
          <a:endParaRPr lang="es-MX" sz="1600" kern="1200" dirty="0"/>
        </a:p>
      </dsp:txBody>
      <dsp:txXfrm>
        <a:off x="304733" y="1094670"/>
        <a:ext cx="1477238" cy="3831947"/>
      </dsp:txXfrm>
    </dsp:sp>
    <dsp:sp modelId="{0C6911A8-376E-4A12-B34C-AAA1E1DAC200}">
      <dsp:nvSpPr>
        <dsp:cNvPr id="0" name=""/>
        <dsp:cNvSpPr/>
      </dsp:nvSpPr>
      <dsp:spPr>
        <a:xfrm>
          <a:off x="1874742" y="1880626"/>
          <a:ext cx="302254" cy="37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1874742" y="1956035"/>
        <a:ext cx="211578" cy="226228"/>
      </dsp:txXfrm>
    </dsp:sp>
    <dsp:sp modelId="{7D6D02CD-8662-41BE-B64A-5EF5B9914009}">
      <dsp:nvSpPr>
        <dsp:cNvPr id="0" name=""/>
        <dsp:cNvSpPr/>
      </dsp:nvSpPr>
      <dsp:spPr>
        <a:xfrm>
          <a:off x="2436071" y="1284571"/>
          <a:ext cx="1569156" cy="156915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87422"/>
            <a:satOff val="23188"/>
            <a:lumOff val="6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7AE3A-7BD0-49A0-B0A7-2497A857284A}">
      <dsp:nvSpPr>
        <dsp:cNvPr id="0" name=""/>
        <dsp:cNvSpPr/>
      </dsp:nvSpPr>
      <dsp:spPr>
        <a:xfrm>
          <a:off x="2691515" y="1048711"/>
          <a:ext cx="1569156" cy="392386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Costo - Gasto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El desembolso contribuyo al esfuerzo de  un periodo contable y se obtuvo una utilidad por los ingresos obtenidos</a:t>
          </a:r>
          <a:endParaRPr lang="es-MX" sz="1600" kern="1200" dirty="0"/>
        </a:p>
      </dsp:txBody>
      <dsp:txXfrm>
        <a:off x="2737474" y="1094670"/>
        <a:ext cx="1477238" cy="3831947"/>
      </dsp:txXfrm>
    </dsp:sp>
    <dsp:sp modelId="{46196113-3276-4620-A410-0BE1CA1D2EF3}">
      <dsp:nvSpPr>
        <dsp:cNvPr id="0" name=""/>
        <dsp:cNvSpPr/>
      </dsp:nvSpPr>
      <dsp:spPr>
        <a:xfrm>
          <a:off x="4307482" y="1880626"/>
          <a:ext cx="302254" cy="37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4307482" y="1956035"/>
        <a:ext cx="211578" cy="226228"/>
      </dsp:txXfrm>
    </dsp:sp>
    <dsp:sp modelId="{F00E0431-C12E-42FA-86CE-EE9A510E8341}">
      <dsp:nvSpPr>
        <dsp:cNvPr id="0" name=""/>
        <dsp:cNvSpPr/>
      </dsp:nvSpPr>
      <dsp:spPr>
        <a:xfrm>
          <a:off x="4868812" y="1284571"/>
          <a:ext cx="1569156" cy="156915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774845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44A22-E5DE-43F2-97BF-7DCE3DA402C2}">
      <dsp:nvSpPr>
        <dsp:cNvPr id="0" name=""/>
        <dsp:cNvSpPr/>
      </dsp:nvSpPr>
      <dsp:spPr>
        <a:xfrm>
          <a:off x="5124256" y="1048711"/>
          <a:ext cx="1569156" cy="392386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Costo - Pérdida</a:t>
          </a:r>
          <a:endParaRPr lang="es-MX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El desembolso no generó los ingresos esperados.</a:t>
          </a:r>
          <a:endParaRPr lang="es-MX" sz="1600" kern="1200" dirty="0"/>
        </a:p>
      </dsp:txBody>
      <dsp:txXfrm>
        <a:off x="5170215" y="1094670"/>
        <a:ext cx="1477238" cy="3831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CAEB9-60C9-47BE-98DB-8433054EC8BC}">
      <dsp:nvSpPr>
        <dsp:cNvPr id="0" name=""/>
        <dsp:cNvSpPr/>
      </dsp:nvSpPr>
      <dsp:spPr>
        <a:xfrm>
          <a:off x="0" y="720699"/>
          <a:ext cx="792088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69AD5-ED86-43A2-BA28-7909CA8C86CF}">
      <dsp:nvSpPr>
        <dsp:cNvPr id="0" name=""/>
        <dsp:cNvSpPr/>
      </dsp:nvSpPr>
      <dsp:spPr>
        <a:xfrm>
          <a:off x="396044" y="26979"/>
          <a:ext cx="5544616" cy="1387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/>
            <a:t>Costo total</a:t>
          </a:r>
          <a:endParaRPr lang="es-MX" sz="4700" kern="1200" dirty="0"/>
        </a:p>
      </dsp:txBody>
      <dsp:txXfrm>
        <a:off x="463773" y="94708"/>
        <a:ext cx="5409158" cy="1251982"/>
      </dsp:txXfrm>
    </dsp:sp>
    <dsp:sp modelId="{8A53827E-C710-4775-AD8A-8A78AD4E73E5}">
      <dsp:nvSpPr>
        <dsp:cNvPr id="0" name=""/>
        <dsp:cNvSpPr/>
      </dsp:nvSpPr>
      <dsp:spPr>
        <a:xfrm>
          <a:off x="0" y="2852620"/>
          <a:ext cx="792088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A2788-AB7C-4ECA-8973-1608CC9666F9}">
      <dsp:nvSpPr>
        <dsp:cNvPr id="0" name=""/>
        <dsp:cNvSpPr/>
      </dsp:nvSpPr>
      <dsp:spPr>
        <a:xfrm>
          <a:off x="396044" y="2158900"/>
          <a:ext cx="5544616" cy="1387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/>
            <a:t>Costo unitario</a:t>
          </a:r>
          <a:endParaRPr lang="es-MX" sz="4700" kern="1200" dirty="0"/>
        </a:p>
      </dsp:txBody>
      <dsp:txXfrm>
        <a:off x="463773" y="2226629"/>
        <a:ext cx="5409158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22/08/2016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1.1. Diferencias entre costos fijos y variables.</a:t>
            </a:r>
            <a:endParaRPr lang="es-MX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L.C. Imelda Cantera Chávez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mtClean="0"/>
              <a:t>Ejemplo</a:t>
            </a:r>
            <a:endParaRPr lang="es-MX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1600201"/>
            <a:ext cx="8229600" cy="1756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smtClean="0"/>
              <a:t>Pensemos en un local de hamburguesas, se desea obtener el costo por unidad de cada una de ellas, se tienen los siguientes datos:</a:t>
            </a:r>
            <a:endParaRPr lang="es-MX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0434"/>
              </p:ext>
            </p:extLst>
          </p:nvPr>
        </p:nvGraphicFramePr>
        <p:xfrm>
          <a:off x="611560" y="3429000"/>
          <a:ext cx="7992888" cy="259228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996444"/>
                <a:gridCol w="3996444"/>
              </a:tblGrid>
              <a:tr h="648072">
                <a:tc>
                  <a:txBody>
                    <a:bodyPr/>
                    <a:lstStyle/>
                    <a:p>
                      <a:r>
                        <a:rPr lang="es-MX" dirty="0" smtClean="0"/>
                        <a:t>Materia prima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$14.00 por cada</a:t>
                      </a:r>
                      <a:r>
                        <a:rPr lang="es-MX" baseline="0" dirty="0" smtClean="0"/>
                        <a:t> hamburguesa</a:t>
                      </a:r>
                      <a:endParaRPr lang="es-MX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dirty="0" smtClean="0"/>
                        <a:t>Sueldo del cocinero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$3,000.00 mensuales</a:t>
                      </a:r>
                      <a:endParaRPr lang="es-MX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indirectos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$2.00 por cada hamburguesa</a:t>
                      </a:r>
                      <a:endParaRPr lang="es-MX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fijos (Renta</a:t>
                      </a:r>
                      <a:r>
                        <a:rPr lang="es-MX" baseline="0" dirty="0" smtClean="0"/>
                        <a:t> local)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$1,500.00 mensuales</a:t>
                      </a:r>
                      <a:endParaRPr lang="es-MX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2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 txBox="1">
            <a:spLocks/>
          </p:cNvSpPr>
          <p:nvPr/>
        </p:nvSpPr>
        <p:spPr>
          <a:xfrm>
            <a:off x="457200" y="260649"/>
            <a:ext cx="8229600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smtClean="0"/>
              <a:t>Si durante el mes de enero esperan vender 300 hamburguesas, aunque se tiene una capacidad instalada para producir 500. ¿Cuál es el costo por unidad?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998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85262"/>
              </p:ext>
            </p:extLst>
          </p:nvPr>
        </p:nvGraphicFramePr>
        <p:xfrm>
          <a:off x="1403648" y="3645024"/>
          <a:ext cx="6336704" cy="2103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23014"/>
                <a:gridCol w="1802182"/>
                <a:gridCol w="1511508"/>
              </a:tblGrid>
              <a:tr h="318247">
                <a:tc>
                  <a:txBody>
                    <a:bodyPr/>
                    <a:lstStyle/>
                    <a:p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COSTO POR UNIDAD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COSTO TOTAL</a:t>
                      </a:r>
                      <a:endParaRPr lang="es-MX" b="0" dirty="0"/>
                    </a:p>
                  </a:txBody>
                  <a:tcPr anchor="ctr"/>
                </a:tc>
              </a:tr>
              <a:tr h="318247">
                <a:tc>
                  <a:txBody>
                    <a:bodyPr/>
                    <a:lstStyle/>
                    <a:p>
                      <a:r>
                        <a:rPr lang="es-MX" dirty="0" smtClean="0"/>
                        <a:t>Materia prima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$14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$7,000</a:t>
                      </a:r>
                      <a:endParaRPr lang="es-MX" b="0" dirty="0"/>
                    </a:p>
                  </a:txBody>
                  <a:tcPr anchor="ctr"/>
                </a:tc>
              </a:tr>
              <a:tr h="318247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indirectos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$2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$1,000</a:t>
                      </a:r>
                      <a:endParaRPr lang="es-MX" b="0" dirty="0"/>
                    </a:p>
                  </a:txBody>
                  <a:tcPr anchor="ctr"/>
                </a:tc>
              </a:tr>
              <a:tr h="318247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fijos ($1500/500)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$3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$1,500</a:t>
                      </a:r>
                      <a:endParaRPr lang="es-MX" b="0" dirty="0"/>
                    </a:p>
                  </a:txBody>
                  <a:tcPr anchor="ctr"/>
                </a:tc>
              </a:tr>
              <a:tr h="318247">
                <a:tc>
                  <a:txBody>
                    <a:bodyPr/>
                    <a:lstStyle/>
                    <a:p>
                      <a:r>
                        <a:rPr lang="es-MX" dirty="0" smtClean="0"/>
                        <a:t>Costo por hamburguesa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$19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$12,500</a:t>
                      </a:r>
                      <a:endParaRPr lang="es-MX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Marcador de contenido"/>
          <p:cNvSpPr txBox="1">
            <a:spLocks/>
          </p:cNvSpPr>
          <p:nvPr/>
        </p:nvSpPr>
        <p:spPr>
          <a:xfrm rot="16200000">
            <a:off x="-688865" y="4554600"/>
            <a:ext cx="3861048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smtClean="0"/>
              <a:t>Al agotar la capacidad instalada…</a:t>
            </a:r>
            <a:endParaRPr lang="es-MX" sz="2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21965"/>
              </p:ext>
            </p:extLst>
          </p:nvPr>
        </p:nvGraphicFramePr>
        <p:xfrm>
          <a:off x="827584" y="260648"/>
          <a:ext cx="7128794" cy="21031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744417"/>
                <a:gridCol w="1683930"/>
                <a:gridCol w="1700447"/>
              </a:tblGrid>
              <a:tr h="298700">
                <a:tc>
                  <a:txBody>
                    <a:bodyPr/>
                    <a:lstStyle/>
                    <a:p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COSTO POR UNIDAD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COSTO TOTAL</a:t>
                      </a:r>
                      <a:endParaRPr lang="es-MX" b="0" dirty="0"/>
                    </a:p>
                  </a:txBody>
                  <a:tcPr anchor="ctr"/>
                </a:tc>
              </a:tr>
              <a:tr h="298700">
                <a:tc>
                  <a:txBody>
                    <a:bodyPr/>
                    <a:lstStyle/>
                    <a:p>
                      <a:r>
                        <a:rPr lang="es-MX" dirty="0" smtClean="0"/>
                        <a:t>Materia prima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$14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$4,200</a:t>
                      </a:r>
                      <a:endParaRPr lang="es-MX" b="0" dirty="0"/>
                    </a:p>
                  </a:txBody>
                  <a:tcPr anchor="ctr"/>
                </a:tc>
              </a:tr>
              <a:tr h="298700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indirectos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$2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$600</a:t>
                      </a:r>
                      <a:endParaRPr lang="es-MX" b="0" dirty="0"/>
                    </a:p>
                  </a:txBody>
                  <a:tcPr anchor="ctr"/>
                </a:tc>
              </a:tr>
              <a:tr h="298700">
                <a:tc>
                  <a:txBody>
                    <a:bodyPr/>
                    <a:lstStyle/>
                    <a:p>
                      <a:r>
                        <a:rPr lang="es-MX" dirty="0" smtClean="0"/>
                        <a:t>Gastos fijos ($1500/300)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$5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$1,500</a:t>
                      </a:r>
                      <a:endParaRPr lang="es-MX" b="0" dirty="0"/>
                    </a:p>
                  </a:txBody>
                  <a:tcPr anchor="ctr"/>
                </a:tc>
              </a:tr>
              <a:tr h="298700">
                <a:tc>
                  <a:txBody>
                    <a:bodyPr/>
                    <a:lstStyle/>
                    <a:p>
                      <a:r>
                        <a:rPr lang="es-MX" dirty="0" smtClean="0"/>
                        <a:t>Costo por hamburguesa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$21</a:t>
                      </a:r>
                      <a:endParaRPr lang="es-MX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$6,300</a:t>
                      </a:r>
                      <a:endParaRPr lang="es-MX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6 Marcador de contenido"/>
          <p:cNvSpPr txBox="1">
            <a:spLocks/>
          </p:cNvSpPr>
          <p:nvPr/>
        </p:nvSpPr>
        <p:spPr>
          <a:xfrm rot="16200000">
            <a:off x="-814908" y="1183060"/>
            <a:ext cx="27809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 smtClean="0"/>
              <a:t>300 hamburguesas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7714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marL="804863" indent="-804863"/>
            <a:r>
              <a:rPr lang="es-MX" b="1" dirty="0" smtClean="0">
                <a:latin typeface="Arial" pitchFamily="34" charset="0"/>
                <a:cs typeface="Arial" pitchFamily="34" charset="0"/>
              </a:rPr>
              <a:t>Ramírez, David N. (2013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).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Conceptos, clasificaciones y comportamiento de los costos. Contabilidad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administrativa. Un enfoque estratégico para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competir(27-51).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México: Mc Graw-Hill.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804863" indent="-804863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804863" indent="-804863"/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804863" indent="-804863"/>
            <a:r>
              <a:rPr lang="es-MX" b="1" dirty="0" err="1" smtClean="0">
                <a:latin typeface="Arial" pitchFamily="34" charset="0"/>
                <a:cs typeface="Arial" pitchFamily="34" charset="0"/>
              </a:rPr>
              <a:t>Sebastian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, L. (Abril,2015). Costos fijos y variables. Recuperado el 22 de agosto 2016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desde: http://es.slideshare.net/luissebastian1989/costos-fijos-y-variables?qid=a203bf61-1bb0-4ebb-9f7c-8c74bf5ef46c&amp;v=&amp;b=&amp;from_search=4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804863" indent="-804863"/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1.1. </a:t>
            </a: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Diferencias </a:t>
            </a:r>
            <a:r>
              <a:rPr lang="es-MX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 costos fijos y </a:t>
            </a:r>
          </a:p>
          <a:p>
            <a:r>
              <a:rPr lang="es-MX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variables</a:t>
            </a:r>
            <a:r>
              <a:rPr lang="es-MX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Resumen (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Abstract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Para la puesta en marcha de cualquier sistema de costos en una empresa, es importante comprender las diferencias entre los costos fijos y variables, para ejecutar una mejor clasificación de los mismos y orientar la contabilidad de costos hacia la obtención de información relevante que apoye la toma de decisiones.</a:t>
            </a:r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For the implementation of any system cost in a company, it is important to understand the differences between fixed and variable costs , to run a better classification of them and direct cost accounting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to obtain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relevant information to support decision making.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Palabras clave: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Costo, Gasto, erogación, fijo, variable.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Cost , expense , expenditure , fixed, variable..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3057032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Identifica las características entre costos fijos variables y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semivariables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aplicando los métodos de segmentación de costos en diferentes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escenarios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empresariales con sus propias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características.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8638"/>
            <a:ext cx="2520280" cy="22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comportamiento de los costos y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                Métodos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de segmentación de los costos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semivariables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El alumno identificara la diferencia entre costos fijos y variables, sus características, explicara en que consisten, como y en que casos se aplican los diferentes métodos para segmentar los costos aplicando el método de punto alto punto bajo, el método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mínimos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cuadrados, métodos a través de diagramas de dispersión y métodos estadísticos solucionando casos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prácticos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que le permitan tomar decisiones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adecuadas.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>
                <a:latin typeface="Arial" pitchFamily="34" charset="0"/>
                <a:cs typeface="Arial" pitchFamily="34" charset="0"/>
              </a:rPr>
              <a:t>1.1. Diferencias entre costos fijos y variables.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Para poder operar los diferentes sistemas de costeo, es importante que el profesional sepa identificar las diferencias entre los cosos fijos y los costos variables, ya que, con ello, podrá ejecutar una mejor clasificación de los mismo, generando un proceso más adecuado de registro en sistemas de costos.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724128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179512" y="4797152"/>
            <a:ext cx="3528392" cy="1683568"/>
          </a:xfrm>
          <a:prstGeom prst="wedgeRoundRectCallout">
            <a:avLst>
              <a:gd name="adj1" fmla="val 12487"/>
              <a:gd name="adj2" fmla="val -127165"/>
              <a:gd name="adj3" fmla="val 16667"/>
            </a:avLst>
          </a:prstGeom>
          <a:solidFill>
            <a:srgbClr val="CC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ysClr val="windowText" lastClr="000000"/>
                </a:solidFill>
              </a:rPr>
              <a:t>Es una erogación  en que incurre la PF o PM para adquirir un bien o servicio, con la intención de que le genere ingresos en el futuro.</a:t>
            </a:r>
            <a:endParaRPr lang="es-MX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5220072" y="4855390"/>
            <a:ext cx="3528392" cy="1683568"/>
          </a:xfrm>
          <a:prstGeom prst="wedgeRoundRectCallout">
            <a:avLst>
              <a:gd name="adj1" fmla="val -35230"/>
              <a:gd name="adj2" fmla="val -153028"/>
              <a:gd name="adj3" fmla="val 16667"/>
            </a:avLst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ysClr val="windowText" lastClr="000000"/>
                </a:solidFill>
              </a:rPr>
              <a:t>Es una erogación  en que incurre la PF o PM como parte de las actividades que mantienen sus funcionamiento.</a:t>
            </a:r>
            <a:endParaRPr lang="es-MX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9442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99792" y="836712"/>
            <a:ext cx="564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 acuerdo con el momento en el que llega se clasifica en:</a:t>
            </a:r>
            <a:endParaRPr lang="es-MX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12402592"/>
              </p:ext>
            </p:extLst>
          </p:nvPr>
        </p:nvGraphicFramePr>
        <p:xfrm>
          <a:off x="2267744" y="836712"/>
          <a:ext cx="669674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1798886" cy="11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858788" cy="113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r="22827"/>
          <a:stretch/>
        </p:blipFill>
        <p:spPr bwMode="auto">
          <a:xfrm>
            <a:off x="5282451" y="5077679"/>
            <a:ext cx="136434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" descr="Resultado de imagen para incendio maquin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72800"/>
            <a:ext cx="1737544" cy="13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9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582565"/>
              </p:ext>
            </p:extLst>
          </p:nvPr>
        </p:nvGraphicFramePr>
        <p:xfrm>
          <a:off x="457200" y="548680"/>
          <a:ext cx="8075240" cy="6128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7620"/>
                <a:gridCol w="4037620"/>
              </a:tblGrid>
              <a:tr h="802375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 smtClean="0"/>
                        <a:t>Costo fijo</a:t>
                      </a:r>
                      <a:endParaRPr lang="es-MX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 smtClean="0"/>
                        <a:t>Costo variable</a:t>
                      </a:r>
                      <a:endParaRPr lang="es-MX" sz="4400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Son controlables</a:t>
                      </a:r>
                      <a:r>
                        <a:rPr lang="es-MX" sz="1800" baseline="0" dirty="0" smtClean="0"/>
                        <a:t> a largo plazo (un año  o mas)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Controlables</a:t>
                      </a:r>
                      <a:r>
                        <a:rPr lang="es-MX" sz="1800" baseline="0" dirty="0" smtClean="0"/>
                        <a:t> a corto plazo (nos de un año)</a:t>
                      </a:r>
                      <a:endParaRPr lang="es-MX" sz="1800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Se relacionan</a:t>
                      </a:r>
                      <a:r>
                        <a:rPr lang="es-MX" sz="1800" baseline="0" dirty="0" smtClean="0"/>
                        <a:t> con la capacidad instalada para realizar alguna actividad, pero no son afectados por ésta.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Se generan con base en una actividad.</a:t>
                      </a:r>
                      <a:endParaRPr lang="es-MX" sz="1800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La estimación de éstos</a:t>
                      </a:r>
                      <a:r>
                        <a:rPr lang="es-MX" sz="1800" baseline="0" dirty="0" smtClean="0"/>
                        <a:t> es fruto de la decisión específica de la administración de la empresa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La estimación depende de los valores históricos de la actividad.</a:t>
                      </a:r>
                      <a:endParaRPr lang="es-MX" sz="1800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Cambian a largo plazo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Cambian a corto plazo</a:t>
                      </a:r>
                      <a:endParaRPr lang="es-MX" sz="1800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El costo total es fijo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El costo total</a:t>
                      </a:r>
                      <a:r>
                        <a:rPr lang="es-MX" sz="1800" baseline="0" dirty="0" smtClean="0"/>
                        <a:t> es variable</a:t>
                      </a:r>
                      <a:endParaRPr lang="es-MX" sz="1800" dirty="0"/>
                    </a:p>
                  </a:txBody>
                  <a:tcPr anchor="ctr"/>
                </a:tc>
              </a:tr>
              <a:tr h="87438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El costo por unidad es variable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/>
                        <a:t>El costo por unidad es fijo</a:t>
                      </a:r>
                      <a:endParaRPr lang="es-MX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26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332657"/>
            <a:ext cx="8229600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mtClean="0"/>
              <a:t>Una de las características de los costos es que su situación varía en razón de dos enfoques:</a:t>
            </a:r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08974812"/>
              </p:ext>
            </p:extLst>
          </p:nvPr>
        </p:nvGraphicFramePr>
        <p:xfrm>
          <a:off x="611560" y="191683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Llamada ovalada"/>
          <p:cNvSpPr/>
          <p:nvPr/>
        </p:nvSpPr>
        <p:spPr>
          <a:xfrm>
            <a:off x="5228254" y="1628800"/>
            <a:ext cx="3672408" cy="2016224"/>
          </a:xfrm>
          <a:prstGeom prst="wedgeEllipseCallout">
            <a:avLst>
              <a:gd name="adj1" fmla="val -80512"/>
              <a:gd name="adj2" fmla="val 102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smtClean="0"/>
              <a:t>Costo fijo es fijo en su totalidad, pero variable por unidad</a:t>
            </a:r>
            <a:endParaRPr lang="es-MX" sz="2500" b="1" dirty="0"/>
          </a:p>
        </p:txBody>
      </p:sp>
      <p:sp>
        <p:nvSpPr>
          <p:cNvPr id="7" name="6 Llamada ovalada"/>
          <p:cNvSpPr/>
          <p:nvPr/>
        </p:nvSpPr>
        <p:spPr>
          <a:xfrm>
            <a:off x="5934113" y="4509120"/>
            <a:ext cx="2952328" cy="2016224"/>
          </a:xfrm>
          <a:prstGeom prst="wedgeEllipseCallout">
            <a:avLst>
              <a:gd name="adj1" fmla="val -86411"/>
              <a:gd name="adj2" fmla="val -3424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Costo variable es fijo por unidad, pero variable en su totalidad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382941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847</Words>
  <Application>Microsoft Office PowerPoint</Application>
  <PresentationFormat>Presentación en pantalla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Imelda Cantera</cp:lastModifiedBy>
  <cp:revision>41</cp:revision>
  <dcterms:created xsi:type="dcterms:W3CDTF">2012-08-07T16:35:15Z</dcterms:created>
  <dcterms:modified xsi:type="dcterms:W3CDTF">2016-08-23T04:02:14Z</dcterms:modified>
</cp:coreProperties>
</file>