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74" r:id="rId4"/>
    <p:sldId id="257" r:id="rId5"/>
    <p:sldId id="258" r:id="rId6"/>
    <p:sldId id="259" r:id="rId7"/>
    <p:sldId id="273" r:id="rId8"/>
    <p:sldId id="272" r:id="rId9"/>
    <p:sldId id="275" r:id="rId10"/>
    <p:sldId id="276" r:id="rId11"/>
    <p:sldId id="277" r:id="rId12"/>
    <p:sldId id="278"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21/08/2016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21/08/2016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9" name="6 CuadroTexto"/>
          <p:cNvSpPr txBox="1"/>
          <p:nvPr/>
        </p:nvSpPr>
        <p:spPr>
          <a:xfrm>
            <a:off x="1979712" y="2564904"/>
            <a:ext cx="5400600" cy="2831544"/>
          </a:xfrm>
          <a:prstGeom prst="rect">
            <a:avLst/>
          </a:prstGeom>
          <a:noFill/>
        </p:spPr>
        <p:txBody>
          <a:bodyPr wrap="square" rtlCol="0">
            <a:spAutoFit/>
          </a:bodyPr>
          <a:lstStyle/>
          <a:p>
            <a:pPr algn="ctr"/>
            <a:r>
              <a:rPr lang="es-MX" sz="2800" b="1" dirty="0">
                <a:solidFill>
                  <a:prstClr val="black"/>
                </a:solidFill>
                <a:latin typeface="Arial" pitchFamily="34" charset="0"/>
                <a:cs typeface="Arial" pitchFamily="34" charset="0"/>
              </a:rPr>
              <a:t>Licenciatura en </a:t>
            </a:r>
            <a:r>
              <a:rPr lang="es-MX" sz="2800" b="1" dirty="0" smtClean="0">
                <a:solidFill>
                  <a:prstClr val="black"/>
                </a:solidFill>
                <a:latin typeface="Arial" pitchFamily="34" charset="0"/>
                <a:cs typeface="Arial" pitchFamily="34" charset="0"/>
              </a:rPr>
              <a:t>Contaduría.  </a:t>
            </a:r>
            <a:endParaRPr lang="es-MX" sz="2800" b="1" dirty="0">
              <a:solidFill>
                <a:prstClr val="black"/>
              </a:solidFill>
              <a:latin typeface="Arial" pitchFamily="34" charset="0"/>
              <a:cs typeface="Arial" pitchFamily="34" charset="0"/>
            </a:endParaRPr>
          </a:p>
          <a:p>
            <a:pPr algn="ctr"/>
            <a:endParaRPr lang="es-MX" sz="2800" b="1" dirty="0">
              <a:solidFill>
                <a:prstClr val="black"/>
              </a:solidFill>
              <a:latin typeface="Arial" pitchFamily="34" charset="0"/>
              <a:cs typeface="Arial" pitchFamily="34" charset="0"/>
            </a:endParaRPr>
          </a:p>
          <a:p>
            <a:pPr algn="ctr"/>
            <a:r>
              <a:rPr lang="es-ES" sz="2800" b="1" dirty="0" smtClean="0">
                <a:solidFill>
                  <a:prstClr val="black"/>
                </a:solidFill>
                <a:latin typeface="Arial" pitchFamily="34" charset="0"/>
                <a:cs typeface="Arial" pitchFamily="34" charset="0"/>
              </a:rPr>
              <a:t>Tema: </a:t>
            </a:r>
            <a:r>
              <a:rPr lang="es-ES" sz="2800" b="1" dirty="0">
                <a:solidFill>
                  <a:prstClr val="black"/>
                </a:solidFill>
                <a:latin typeface="Arial" pitchFamily="34" charset="0"/>
                <a:cs typeface="Arial" pitchFamily="34" charset="0"/>
              </a:rPr>
              <a:t>A</a:t>
            </a:r>
            <a:r>
              <a:rPr lang="es-ES" sz="2800" b="1" dirty="0" smtClean="0">
                <a:solidFill>
                  <a:prstClr val="black"/>
                </a:solidFill>
                <a:latin typeface="Arial" pitchFamily="34" charset="0"/>
                <a:cs typeface="Arial" pitchFamily="34" charset="0"/>
              </a:rPr>
              <a:t>rtes visuales. </a:t>
            </a:r>
            <a:endParaRPr lang="es-MX" sz="2800" b="1" dirty="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800" b="1" dirty="0">
                <a:solidFill>
                  <a:prstClr val="black"/>
                </a:solidFill>
                <a:latin typeface="Arial" pitchFamily="34" charset="0"/>
                <a:cs typeface="Arial" pitchFamily="34" charset="0"/>
              </a:rPr>
              <a:t>Lic. </a:t>
            </a:r>
            <a:r>
              <a:rPr lang="es-MX" sz="2800" b="1" dirty="0" smtClean="0">
                <a:solidFill>
                  <a:prstClr val="black"/>
                </a:solidFill>
                <a:latin typeface="Arial" pitchFamily="34" charset="0"/>
                <a:cs typeface="Arial" pitchFamily="34" charset="0"/>
              </a:rPr>
              <a:t>Rogelio García Lozano</a:t>
            </a:r>
            <a:endParaRPr lang="es-MX" sz="2800" b="1" dirty="0">
              <a:solidFill>
                <a:prstClr val="black"/>
              </a:solidFill>
              <a:latin typeface="Arial" pitchFamily="34" charset="0"/>
              <a:cs typeface="Arial" pitchFamily="34" charset="0"/>
            </a:endParaRP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JULIO-DICIEMBRE</a:t>
            </a:r>
            <a:r>
              <a:rPr lang="es-MX" sz="2300" b="1" dirty="0" smtClean="0">
                <a:solidFill>
                  <a:prstClr val="black"/>
                </a:solidFill>
                <a:latin typeface="Arial" pitchFamily="34" charset="0"/>
                <a:cs typeface="Arial" pitchFamily="34" charset="0"/>
              </a:rPr>
              <a:t> </a:t>
            </a:r>
            <a:r>
              <a:rPr lang="es-MX" sz="2300" b="1" dirty="0" smtClean="0">
                <a:solidFill>
                  <a:prstClr val="black"/>
                </a:solidFill>
                <a:latin typeface="Arial" pitchFamily="34" charset="0"/>
                <a:cs typeface="Arial" pitchFamily="34" charset="0"/>
              </a:rPr>
              <a:t>2016</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a 1"/>
          <p:cNvSpPr/>
          <p:nvPr/>
        </p:nvSpPr>
        <p:spPr>
          <a:xfrm>
            <a:off x="3059832" y="404664"/>
            <a:ext cx="2448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LINEA.</a:t>
            </a:r>
            <a:endParaRPr lang="es-MX" dirty="0"/>
          </a:p>
        </p:txBody>
      </p:sp>
      <p:sp>
        <p:nvSpPr>
          <p:cNvPr id="3" name="CuadroTexto 2"/>
          <p:cNvSpPr txBox="1"/>
          <p:nvPr/>
        </p:nvSpPr>
        <p:spPr>
          <a:xfrm>
            <a:off x="1619672" y="1412776"/>
            <a:ext cx="6120680" cy="369332"/>
          </a:xfrm>
          <a:prstGeom prst="rect">
            <a:avLst/>
          </a:prstGeom>
          <a:noFill/>
        </p:spPr>
        <p:txBody>
          <a:bodyPr wrap="square" rtlCol="0">
            <a:spAutoFit/>
          </a:bodyPr>
          <a:lstStyle/>
          <a:p>
            <a:r>
              <a:rPr lang="es-MX" dirty="0" smtClean="0"/>
              <a:t>Es el elemento resultante del punto. Tiene dirección. </a:t>
            </a:r>
            <a:endParaRPr lang="es-MX" dirty="0"/>
          </a:p>
        </p:txBody>
      </p:sp>
      <p:pic>
        <p:nvPicPr>
          <p:cNvPr id="4" name="Picture 2" descr="http://4.bp.blogspot.com/_-CF6QJENXMQ/S7aa7TwyJqI/AAAAAAAAAB4/ouoUP-Og3hw/s320/Scan_Pic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5369"/>
            <a:ext cx="304800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1.bp.blogspot.com/-2umpPQNAYQM/TnoIW0GVuiI/AAAAAAAAhs4/eJNqLi8013k/s400/18++-+Kandinsky+-+Amarillo%252C+rojo++y+az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75820"/>
            <a:ext cx="3810000" cy="2057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2.bp.blogspot.com/_RMU3GVXyPzE/S_LNI3sC2iI/AAAAAAAABDY/BD_iHdiYg4M/s1600/MACA9+(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477" y="4077072"/>
            <a:ext cx="4552950" cy="25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1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a 1"/>
          <p:cNvSpPr/>
          <p:nvPr/>
        </p:nvSpPr>
        <p:spPr>
          <a:xfrm>
            <a:off x="3059832" y="404664"/>
            <a:ext cx="2448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COLOR.</a:t>
            </a:r>
            <a:endParaRPr lang="es-MX" dirty="0"/>
          </a:p>
        </p:txBody>
      </p:sp>
      <p:sp>
        <p:nvSpPr>
          <p:cNvPr id="3" name="CuadroTexto 2"/>
          <p:cNvSpPr txBox="1"/>
          <p:nvPr/>
        </p:nvSpPr>
        <p:spPr>
          <a:xfrm>
            <a:off x="539552" y="1340768"/>
            <a:ext cx="8208912" cy="646331"/>
          </a:xfrm>
          <a:prstGeom prst="rect">
            <a:avLst/>
          </a:prstGeom>
          <a:noFill/>
        </p:spPr>
        <p:txBody>
          <a:bodyPr wrap="square" rtlCol="0">
            <a:spAutoFit/>
          </a:bodyPr>
          <a:lstStyle/>
          <a:p>
            <a:r>
              <a:rPr lang="es-MX" dirty="0" smtClean="0"/>
              <a:t>El mas expresivo del arte y es visto mediante la luz reflejada de una superficie. </a:t>
            </a:r>
            <a:endParaRPr lang="es-MX" dirty="0"/>
          </a:p>
        </p:txBody>
      </p:sp>
      <p:pic>
        <p:nvPicPr>
          <p:cNvPr id="4" name="Picture 2" descr="http://encina.pntic.mec.es/ahea0000/cart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2896"/>
            <a:ext cx="358392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fotospara.net/file/784/600x338/16:9/fotos-para-artistas-pintura-de-colores_2051400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07949"/>
            <a:ext cx="45529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artmajeur.com/files/mirartegaleria/images/artworks/650x650/3242777_Ma_Heriberta_Vega_Coronel_juego_de_colores_medi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978" y="4971234"/>
            <a:ext cx="45529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2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3203848" y="631958"/>
            <a:ext cx="2592288" cy="523220"/>
          </a:xfrm>
          <a:prstGeom prst="rect">
            <a:avLst/>
          </a:prstGeom>
          <a:noFill/>
        </p:spPr>
        <p:txBody>
          <a:bodyPr wrap="square" rtlCol="0">
            <a:spAutoFit/>
          </a:bodyPr>
          <a:lstStyle/>
          <a:p>
            <a:pPr algn="ctr"/>
            <a:r>
              <a:rPr lang="es-MX" sz="2800" b="1" dirty="0" smtClean="0">
                <a:latin typeface="Arial" pitchFamily="34" charset="0"/>
                <a:cs typeface="Arial" pitchFamily="34" charset="0"/>
              </a:rPr>
              <a:t>Bibliografía.</a:t>
            </a:r>
          </a:p>
        </p:txBody>
      </p:sp>
      <p:sp>
        <p:nvSpPr>
          <p:cNvPr id="3" name="CuadroTexto 2"/>
          <p:cNvSpPr txBox="1"/>
          <p:nvPr/>
        </p:nvSpPr>
        <p:spPr>
          <a:xfrm>
            <a:off x="1439652" y="1597433"/>
            <a:ext cx="6120680" cy="369332"/>
          </a:xfrm>
          <a:prstGeom prst="rect">
            <a:avLst/>
          </a:prstGeom>
          <a:noFill/>
        </p:spPr>
        <p:txBody>
          <a:bodyPr wrap="square" rtlCol="0">
            <a:spAutoFit/>
          </a:bodyPr>
          <a:lstStyle/>
          <a:p>
            <a:pPr algn="ctr"/>
            <a:r>
              <a:rPr lang="es-MX" dirty="0" smtClean="0"/>
              <a:t>El libro del oleo. David pyle y Emma pearce.</a:t>
            </a:r>
            <a:endParaRPr lang="es-MX" dirty="0"/>
          </a:p>
        </p:txBody>
      </p:sp>
      <p:sp>
        <p:nvSpPr>
          <p:cNvPr id="4" name="CuadroTexto 3"/>
          <p:cNvSpPr txBox="1"/>
          <p:nvPr/>
        </p:nvSpPr>
        <p:spPr>
          <a:xfrm>
            <a:off x="1241135" y="2264346"/>
            <a:ext cx="6120680" cy="369332"/>
          </a:xfrm>
          <a:prstGeom prst="rect">
            <a:avLst/>
          </a:prstGeom>
          <a:noFill/>
        </p:spPr>
        <p:txBody>
          <a:bodyPr wrap="square" rtlCol="0">
            <a:spAutoFit/>
          </a:bodyPr>
          <a:lstStyle/>
          <a:p>
            <a:pPr algn="ctr"/>
            <a:r>
              <a:rPr lang="es-MX" dirty="0" smtClean="0"/>
              <a:t>www.winsornewton.com</a:t>
            </a:r>
            <a:endParaRPr lang="es-MX" dirty="0"/>
          </a:p>
        </p:txBody>
      </p:sp>
      <p:sp>
        <p:nvSpPr>
          <p:cNvPr id="5" name="CuadroTexto 4"/>
          <p:cNvSpPr txBox="1"/>
          <p:nvPr/>
        </p:nvSpPr>
        <p:spPr>
          <a:xfrm>
            <a:off x="1241135" y="2958210"/>
            <a:ext cx="6120680" cy="369332"/>
          </a:xfrm>
          <a:prstGeom prst="rect">
            <a:avLst/>
          </a:prstGeom>
          <a:noFill/>
        </p:spPr>
        <p:txBody>
          <a:bodyPr wrap="square" rtlCol="0">
            <a:spAutoFit/>
          </a:bodyPr>
          <a:lstStyle/>
          <a:p>
            <a:pPr algn="ctr"/>
            <a:r>
              <a:rPr lang="es-MX" dirty="0" smtClean="0"/>
              <a:t>www.rapidlibrary.com</a:t>
            </a:r>
            <a:endParaRPr lang="es-MX" dirty="0"/>
          </a:p>
        </p:txBody>
      </p:sp>
      <p:sp>
        <p:nvSpPr>
          <p:cNvPr id="6" name="CuadroTexto 5"/>
          <p:cNvSpPr txBox="1"/>
          <p:nvPr/>
        </p:nvSpPr>
        <p:spPr>
          <a:xfrm>
            <a:off x="1190054" y="3744827"/>
            <a:ext cx="6120680" cy="369332"/>
          </a:xfrm>
          <a:prstGeom prst="rect">
            <a:avLst/>
          </a:prstGeom>
          <a:noFill/>
        </p:spPr>
        <p:txBody>
          <a:bodyPr wrap="square" rtlCol="0">
            <a:spAutoFit/>
          </a:bodyPr>
          <a:lstStyle/>
          <a:p>
            <a:pPr algn="ctr"/>
            <a:r>
              <a:rPr lang="es-MX" dirty="0" smtClean="0"/>
              <a:t>www.youtube.com</a:t>
            </a:r>
            <a:endParaRPr lang="es-MX" dirty="0"/>
          </a:p>
        </p:txBody>
      </p:sp>
      <p:sp>
        <p:nvSpPr>
          <p:cNvPr id="7" name="CuadroTexto 6"/>
          <p:cNvSpPr txBox="1"/>
          <p:nvPr/>
        </p:nvSpPr>
        <p:spPr>
          <a:xfrm>
            <a:off x="1190054" y="4503653"/>
            <a:ext cx="6120680" cy="369332"/>
          </a:xfrm>
          <a:prstGeom prst="rect">
            <a:avLst/>
          </a:prstGeom>
          <a:noFill/>
        </p:spPr>
        <p:txBody>
          <a:bodyPr wrap="square" rtlCol="0">
            <a:spAutoFit/>
          </a:bodyPr>
          <a:lstStyle/>
          <a:p>
            <a:pPr algn="ctr"/>
            <a:r>
              <a:rPr lang="es-MX" dirty="0" smtClean="0"/>
              <a:t>Artes visuales. Ana Palermo y Mercedes </a:t>
            </a:r>
            <a:r>
              <a:rPr lang="es-MX" dirty="0"/>
              <a:t>E</a:t>
            </a:r>
            <a:r>
              <a:rPr lang="es-MX" dirty="0" smtClean="0"/>
              <a:t>lgarte.</a:t>
            </a:r>
            <a:endParaRPr lang="es-MX" dirty="0"/>
          </a:p>
        </p:txBody>
      </p:sp>
    </p:spTree>
    <p:extLst>
      <p:ext uri="{BB962C8B-B14F-4D97-AF65-F5344CB8AC3E}">
        <p14:creationId xmlns:p14="http://schemas.microsoft.com/office/powerpoint/2010/main" val="112038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64704"/>
            <a:ext cx="8352928" cy="4708981"/>
          </a:xfrm>
          <a:prstGeom prst="rect">
            <a:avLst/>
          </a:prstGeom>
          <a:noFill/>
        </p:spPr>
        <p:txBody>
          <a:bodyPr wrap="square" rtlCol="0">
            <a:spAutoFit/>
          </a:bodyPr>
          <a:lstStyle/>
          <a:p>
            <a:pPr algn="just"/>
            <a:r>
              <a:rPr lang="es-MX" sz="2800" b="1" dirty="0" smtClean="0">
                <a:latin typeface="Arial" pitchFamily="34" charset="0"/>
                <a:cs typeface="Arial" pitchFamily="34" charset="0"/>
              </a:rPr>
              <a:t>Tema: </a:t>
            </a:r>
            <a:r>
              <a:rPr lang="es-MX" sz="2800" b="1" dirty="0">
                <a:latin typeface="Arial" pitchFamily="34" charset="0"/>
                <a:cs typeface="Arial" pitchFamily="34" charset="0"/>
              </a:rPr>
              <a:t>A</a:t>
            </a:r>
            <a:r>
              <a:rPr lang="es-MX" sz="2800" b="1" dirty="0" smtClean="0">
                <a:latin typeface="Arial" pitchFamily="34" charset="0"/>
                <a:cs typeface="Arial" pitchFamily="34" charset="0"/>
              </a:rPr>
              <a:t>rtes Visuales.</a:t>
            </a:r>
          </a:p>
          <a:p>
            <a:pPr algn="just"/>
            <a:endParaRPr lang="es-MX" sz="2800" b="1" dirty="0">
              <a:latin typeface="Arial" pitchFamily="34" charset="0"/>
              <a:cs typeface="Arial" pitchFamily="34" charset="0"/>
            </a:endParaRPr>
          </a:p>
          <a:p>
            <a:pPr algn="just"/>
            <a:r>
              <a:rPr lang="es-MX" sz="2800" b="1" dirty="0" smtClean="0">
                <a:latin typeface="Arial" pitchFamily="34" charset="0"/>
                <a:cs typeface="Arial" pitchFamily="34" charset="0"/>
              </a:rPr>
              <a:t>Resumen:</a:t>
            </a:r>
          </a:p>
          <a:p>
            <a:pPr algn="just"/>
            <a:r>
              <a:rPr lang="es-MX" sz="2800" dirty="0" smtClean="0">
                <a:solidFill>
                  <a:srgbClr val="000000"/>
                </a:solidFill>
                <a:latin typeface="Arial" panose="020B0604020202020204" pitchFamily="34" charset="0"/>
              </a:rPr>
              <a:t>Para </a:t>
            </a:r>
            <a:r>
              <a:rPr lang="es-MX" sz="2800" dirty="0">
                <a:solidFill>
                  <a:srgbClr val="000000"/>
                </a:solidFill>
                <a:latin typeface="Arial" panose="020B0604020202020204" pitchFamily="34" charset="0"/>
              </a:rPr>
              <a:t>formar a los alumnos en el lenguaje visual es importante aprovechar las relaciones que se establecen entre la lengua y la imagen, entre otras razones para valorar la importancia de la imagen y para justificar por qué tiene relevancia en su formación integral  las Artes Visuales.</a:t>
            </a:r>
            <a:endParaRPr lang="es-MX" sz="2800" dirty="0"/>
          </a:p>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 </a:t>
            </a:r>
            <a:r>
              <a:rPr lang="es-MX" sz="2800" b="1" dirty="0">
                <a:latin typeface="Arial" pitchFamily="34" charset="0"/>
                <a:cs typeface="Arial" pitchFamily="34" charset="0"/>
              </a:rPr>
              <a:t>Palabras Clave</a:t>
            </a:r>
            <a:r>
              <a:rPr lang="es-MX" sz="2800" dirty="0">
                <a:latin typeface="Arial" pitchFamily="34" charset="0"/>
                <a:cs typeface="Arial" pitchFamily="34" charset="0"/>
              </a:rPr>
              <a:t>:  lenguaje, imagen y </a:t>
            </a:r>
            <a:r>
              <a:rPr lang="es-MX" sz="2800" dirty="0" smtClean="0">
                <a:latin typeface="Arial" pitchFamily="34" charset="0"/>
                <a:cs typeface="Arial" pitchFamily="34" charset="0"/>
              </a:rPr>
              <a:t>formación.</a:t>
            </a:r>
            <a:endParaRPr lang="es-MX"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764704"/>
            <a:ext cx="7992888" cy="4832092"/>
          </a:xfrm>
          <a:prstGeom prst="rect">
            <a:avLst/>
          </a:prstGeom>
        </p:spPr>
        <p:txBody>
          <a:bodyPr wrap="square">
            <a:spAutoFit/>
          </a:bodyPr>
          <a:lstStyle/>
          <a:p>
            <a:pPr algn="ctr"/>
            <a:r>
              <a:rPr lang="es-MX" sz="2800" dirty="0" smtClean="0">
                <a:latin typeface="Arial" pitchFamily="34" charset="0"/>
                <a:cs typeface="Arial" pitchFamily="34" charset="0"/>
              </a:rPr>
              <a:t>Summary</a:t>
            </a:r>
            <a:r>
              <a:rPr lang="es-MX" sz="2800" b="1" dirty="0" smtClean="0">
                <a:latin typeface="Arial" pitchFamily="34" charset="0"/>
                <a:cs typeface="Arial" pitchFamily="34" charset="0"/>
              </a:rPr>
              <a:t> </a:t>
            </a:r>
          </a:p>
          <a:p>
            <a:pPr algn="ctr"/>
            <a:endParaRPr lang="es-MX" sz="2800" b="1" dirty="0" smtClean="0">
              <a:latin typeface="Arial" pitchFamily="34" charset="0"/>
              <a:cs typeface="Arial" pitchFamily="34" charset="0"/>
            </a:endParaRPr>
          </a:p>
          <a:p>
            <a:pPr algn="just"/>
            <a:r>
              <a:rPr lang="es-MX" sz="2800" dirty="0"/>
              <a:t>To train students in the visual language is important to build the relationships established between language and image, among other reasons to appreciate the importance of the image and to justify why it has relevance in their comprehensive training Visual Arts</a:t>
            </a:r>
            <a:r>
              <a:rPr lang="es-MX" sz="2800" dirty="0" smtClean="0"/>
              <a:t>.</a:t>
            </a:r>
          </a:p>
          <a:p>
            <a:pPr algn="just"/>
            <a:endParaRPr lang="es-MX" sz="2800" dirty="0"/>
          </a:p>
          <a:p>
            <a:pPr algn="ctr"/>
            <a:r>
              <a:rPr lang="es-MX" sz="2800" dirty="0"/>
              <a:t>Keywords: language, image and training</a:t>
            </a:r>
            <a:r>
              <a:rPr lang="es-MX" sz="2800" b="1" dirty="0" smtClean="0">
                <a:latin typeface="Arial" pitchFamily="34" charset="0"/>
                <a:cs typeface="Arial" pitchFamily="34" charset="0"/>
              </a:rPr>
              <a:t> </a:t>
            </a:r>
          </a:p>
          <a:p>
            <a:pPr algn="just"/>
            <a:endParaRPr lang="es-MX" sz="2800" dirty="0"/>
          </a:p>
        </p:txBody>
      </p:sp>
    </p:spTree>
    <p:extLst>
      <p:ext uri="{BB962C8B-B14F-4D97-AF65-F5344CB8AC3E}">
        <p14:creationId xmlns:p14="http://schemas.microsoft.com/office/powerpoint/2010/main" val="399795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755576" y="836712"/>
            <a:ext cx="7632848" cy="3970318"/>
          </a:xfrm>
          <a:prstGeom prst="rect">
            <a:avLst/>
          </a:prstGeom>
          <a:noFill/>
        </p:spPr>
        <p:txBody>
          <a:bodyPr wrap="square" rtlCol="0">
            <a:spAutoFit/>
          </a:bodyPr>
          <a:lstStyle/>
          <a:p>
            <a:r>
              <a:rPr lang="es-MX" sz="2800" b="1" dirty="0">
                <a:latin typeface="Arial" pitchFamily="34" charset="0"/>
                <a:cs typeface="Arial" pitchFamily="34" charset="0"/>
              </a:rPr>
              <a:t>Objetivo </a:t>
            </a:r>
            <a:r>
              <a:rPr lang="es-MX" sz="2800" b="1" dirty="0" smtClean="0">
                <a:latin typeface="Arial" pitchFamily="34" charset="0"/>
                <a:cs typeface="Arial" pitchFamily="34" charset="0"/>
              </a:rPr>
              <a:t>general:</a:t>
            </a:r>
          </a:p>
          <a:p>
            <a:endParaRPr lang="es-MX" sz="2800" b="1" dirty="0" smtClean="0">
              <a:latin typeface="Arial" pitchFamily="34" charset="0"/>
              <a:cs typeface="Arial" pitchFamily="34" charset="0"/>
            </a:endParaRPr>
          </a:p>
          <a:p>
            <a:pPr algn="just"/>
            <a:r>
              <a:rPr lang="es-MX" sz="2800" dirty="0" smtClean="0"/>
              <a:t>Formar </a:t>
            </a:r>
            <a:r>
              <a:rPr lang="es-MX" sz="2800" dirty="0"/>
              <a:t>creadores visuales que posean conocimientos teóricos, herramientas metodológicas y habilidades técnicas, para la proyección, expresión, realización, promoción y gestión de obras y proyectos artísticos.</a:t>
            </a:r>
          </a:p>
          <a:p>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404664"/>
            <a:ext cx="8280920" cy="5693866"/>
          </a:xfrm>
          <a:prstGeom prst="rect">
            <a:avLst/>
          </a:prstGeom>
          <a:noFill/>
        </p:spPr>
        <p:txBody>
          <a:bodyPr wrap="square" rtlCol="0">
            <a:spAutoFit/>
          </a:bodyPr>
          <a:lstStyle/>
          <a:p>
            <a:r>
              <a:rPr lang="es-MX" sz="2800" b="1" dirty="0">
                <a:latin typeface="Arial" pitchFamily="34" charset="0"/>
                <a:cs typeface="Arial" pitchFamily="34" charset="0"/>
              </a:rPr>
              <a:t>Nombre de la unidad</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ctr"/>
            <a:r>
              <a:rPr lang="es-MX" sz="2800" dirty="0">
                <a:latin typeface="Arial" pitchFamily="34" charset="0"/>
                <a:cs typeface="Arial" pitchFamily="34" charset="0"/>
              </a:rPr>
              <a:t>UNIDAD </a:t>
            </a:r>
            <a:r>
              <a:rPr lang="es-MX" sz="2800" dirty="0" smtClean="0">
                <a:latin typeface="Arial" pitchFamily="34" charset="0"/>
                <a:cs typeface="Arial" pitchFamily="34" charset="0"/>
              </a:rPr>
              <a:t>I: </a:t>
            </a:r>
            <a:r>
              <a:rPr lang="es-ES" sz="2800" dirty="0">
                <a:latin typeface="Arial" pitchFamily="34" charset="0"/>
                <a:cs typeface="Arial" pitchFamily="34" charset="0"/>
              </a:rPr>
              <a:t>1.1 Elementos teóricos, técnicos y conceptos bidimensionales.</a:t>
            </a:r>
          </a:p>
          <a:p>
            <a:pPr algn="ctr"/>
            <a:r>
              <a:rPr lang="es-MX" sz="2800" dirty="0" smtClean="0">
                <a:latin typeface="Arial" pitchFamily="34" charset="0"/>
                <a:cs typeface="Arial" pitchFamily="34" charset="0"/>
              </a:rPr>
              <a:t> </a:t>
            </a:r>
          </a:p>
          <a:p>
            <a:pPr algn="ctr"/>
            <a:endParaRPr lang="es-MX" sz="2800" b="1" dirty="0">
              <a:latin typeface="Arial" pitchFamily="34" charset="0"/>
              <a:cs typeface="Arial" pitchFamily="34" charset="0"/>
            </a:endParaRPr>
          </a:p>
          <a:p>
            <a:r>
              <a:rPr lang="es-MX" sz="2800" b="1" dirty="0" smtClean="0">
                <a:latin typeface="Arial" pitchFamily="34" charset="0"/>
                <a:cs typeface="Arial" pitchFamily="34" charset="0"/>
              </a:rPr>
              <a:t>Objetivo </a:t>
            </a:r>
            <a:r>
              <a:rPr lang="es-MX" sz="2800" b="1" dirty="0">
                <a:latin typeface="Arial" pitchFamily="34" charset="0"/>
                <a:cs typeface="Arial" pitchFamily="34" charset="0"/>
              </a:rPr>
              <a:t>de la </a:t>
            </a:r>
            <a:r>
              <a:rPr lang="es-MX" sz="2800" b="1" dirty="0" smtClean="0">
                <a:latin typeface="Arial" pitchFamily="34" charset="0"/>
                <a:cs typeface="Arial" pitchFamily="34" charset="0"/>
              </a:rPr>
              <a:t>unidad: </a:t>
            </a:r>
          </a:p>
          <a:p>
            <a:endParaRPr lang="es-MX" sz="2800" b="1" dirty="0" smtClean="0">
              <a:latin typeface="Arial" pitchFamily="34" charset="0"/>
              <a:cs typeface="Arial" pitchFamily="34" charset="0"/>
            </a:endParaRPr>
          </a:p>
          <a:p>
            <a:r>
              <a:rPr lang="es-MX" sz="2800" dirty="0" smtClean="0">
                <a:solidFill>
                  <a:srgbClr val="000000"/>
                </a:solidFill>
                <a:latin typeface="Arial" panose="020B0604020202020204" pitchFamily="34" charset="0"/>
                <a:cs typeface="Arial" panose="020B0604020202020204" pitchFamily="34" charset="0"/>
              </a:rPr>
              <a:t>Que </a:t>
            </a:r>
            <a:r>
              <a:rPr lang="es-MX" sz="2800" dirty="0">
                <a:solidFill>
                  <a:srgbClr val="000000"/>
                </a:solidFill>
                <a:latin typeface="Arial" panose="020B0604020202020204" pitchFamily="34" charset="0"/>
                <a:cs typeface="Arial" panose="020B0604020202020204" pitchFamily="34" charset="0"/>
              </a:rPr>
              <a:t>el alumno distinga en la fotografía, grabado, pinturas y cinematografía  diversos elementos visuales que la conforman.</a:t>
            </a:r>
            <a:endParaRPr lang="es-MX" sz="2800" dirty="0">
              <a:latin typeface="Arial" panose="020B0604020202020204" pitchFamily="34" charset="0"/>
              <a:cs typeface="Arial" panose="020B0604020202020204" pitchFamily="34" charset="0"/>
            </a:endParaRPr>
          </a:p>
          <a:p>
            <a:r>
              <a:rPr lang="es-MX" sz="2800" b="1" dirty="0" smtClean="0">
                <a:latin typeface="Arial" pitchFamily="34" charset="0"/>
                <a:cs typeface="Arial" pitchFamily="34" charset="0"/>
              </a:rPr>
              <a:t> </a:t>
            </a: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1ebYsKE5_0I/TWFXHx782jI/AAAAAAAAACk/0o9DQPTfJ_Y/s400/_ARTE3+copi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81" y="936015"/>
            <a:ext cx="4320480" cy="5633360"/>
          </a:xfrm>
          <a:prstGeom prst="rect">
            <a:avLst/>
          </a:prstGeom>
          <a:noFill/>
          <a:extLst>
            <a:ext uri="{909E8E84-426E-40DD-AFC4-6F175D3DCCD1}">
              <a14:hiddenFill xmlns:a14="http://schemas.microsoft.com/office/drawing/2010/main">
                <a:solidFill>
                  <a:srgbClr val="FFFFFF"/>
                </a:solidFill>
              </a14:hiddenFill>
            </a:ext>
          </a:extLst>
        </p:spPr>
      </p:pic>
      <p:sp>
        <p:nvSpPr>
          <p:cNvPr id="5" name="Proceso alternativo 4"/>
          <p:cNvSpPr/>
          <p:nvPr/>
        </p:nvSpPr>
        <p:spPr>
          <a:xfrm>
            <a:off x="1073089" y="1124744"/>
            <a:ext cx="2850839"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Preminentemente a trabajos que son visuales </a:t>
            </a:r>
            <a:endParaRPr lang="es-MX" dirty="0"/>
          </a:p>
        </p:txBody>
      </p:sp>
      <p:sp>
        <p:nvSpPr>
          <p:cNvPr id="6" name="Proceso alternativo 5"/>
          <p:cNvSpPr/>
          <p:nvPr/>
        </p:nvSpPr>
        <p:spPr>
          <a:xfrm>
            <a:off x="1073088" y="2499104"/>
            <a:ext cx="2850839" cy="4745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PINTURA</a:t>
            </a:r>
            <a:endParaRPr lang="es-MX" dirty="0"/>
          </a:p>
        </p:txBody>
      </p:sp>
      <p:sp>
        <p:nvSpPr>
          <p:cNvPr id="8" name="Proceso alternativo 7"/>
          <p:cNvSpPr/>
          <p:nvPr/>
        </p:nvSpPr>
        <p:spPr>
          <a:xfrm>
            <a:off x="1085020" y="3520992"/>
            <a:ext cx="2850839" cy="4508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FOTOGRAFIA </a:t>
            </a:r>
            <a:endParaRPr lang="es-MX" dirty="0"/>
          </a:p>
        </p:txBody>
      </p:sp>
      <p:sp>
        <p:nvSpPr>
          <p:cNvPr id="9" name="Proceso alternativo 8"/>
          <p:cNvSpPr/>
          <p:nvPr/>
        </p:nvSpPr>
        <p:spPr>
          <a:xfrm>
            <a:off x="1110532" y="4577787"/>
            <a:ext cx="2850839" cy="4153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LA IMPRESIÓN </a:t>
            </a:r>
            <a:endParaRPr lang="es-MX" dirty="0"/>
          </a:p>
        </p:txBody>
      </p:sp>
      <p:sp>
        <p:nvSpPr>
          <p:cNvPr id="10" name="Proceso alternativo 9"/>
          <p:cNvSpPr/>
          <p:nvPr/>
        </p:nvSpPr>
        <p:spPr>
          <a:xfrm>
            <a:off x="1110532" y="5631097"/>
            <a:ext cx="2850839" cy="4129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CINEMATOGRAFIA</a:t>
            </a:r>
            <a:endParaRPr lang="es-MX" dirty="0"/>
          </a:p>
        </p:txBody>
      </p:sp>
      <p:sp>
        <p:nvSpPr>
          <p:cNvPr id="11" name="Elipse 10"/>
          <p:cNvSpPr/>
          <p:nvPr/>
        </p:nvSpPr>
        <p:spPr>
          <a:xfrm>
            <a:off x="2771800" y="180309"/>
            <a:ext cx="3456384" cy="641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ARTES VISUALES </a:t>
            </a:r>
            <a:endParaRPr lang="es-MX" dirty="0"/>
          </a:p>
        </p:txBody>
      </p:sp>
      <p:cxnSp>
        <p:nvCxnSpPr>
          <p:cNvPr id="12" name="Conector recto de flecha 11"/>
          <p:cNvCxnSpPr/>
          <p:nvPr/>
        </p:nvCxnSpPr>
        <p:spPr>
          <a:xfrm flipH="1">
            <a:off x="2771800" y="809255"/>
            <a:ext cx="720081" cy="19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436096" y="809255"/>
            <a:ext cx="576064" cy="315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echa abajo 13"/>
          <p:cNvSpPr/>
          <p:nvPr/>
        </p:nvSpPr>
        <p:spPr>
          <a:xfrm>
            <a:off x="2293635" y="2036569"/>
            <a:ext cx="484632" cy="389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abajo 14"/>
          <p:cNvSpPr/>
          <p:nvPr/>
        </p:nvSpPr>
        <p:spPr>
          <a:xfrm>
            <a:off x="2293635" y="3073396"/>
            <a:ext cx="484632" cy="39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15"/>
          <p:cNvSpPr/>
          <p:nvPr/>
        </p:nvSpPr>
        <p:spPr>
          <a:xfrm>
            <a:off x="2322235" y="4078274"/>
            <a:ext cx="484632" cy="44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a:off x="2322235" y="5133774"/>
            <a:ext cx="484632" cy="442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ycdYv1lUXyE/T5r3NR5YUXI/AAAAAAAAOBU/wZH8i_-3utk/s1600/PINTURAS+DE+VES++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95554"/>
            <a:ext cx="3744416" cy="330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tecnyarte.es/wp-content/uploads/2011/01/abajoimoresiondig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9" y="4149080"/>
            <a:ext cx="376195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andreachavarriadotcom.files.wordpress.com/2011/11/foto_artistica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938" y="525226"/>
            <a:ext cx="4138509"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revistapicnic.com/wp-content/uploads/2014/12/C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717" y="3797554"/>
            <a:ext cx="45529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a 4"/>
          <p:cNvSpPr/>
          <p:nvPr/>
        </p:nvSpPr>
        <p:spPr>
          <a:xfrm>
            <a:off x="3131840" y="188640"/>
            <a:ext cx="2448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 PUNTO</a:t>
            </a:r>
            <a:endParaRPr lang="es-MX" dirty="0"/>
          </a:p>
        </p:txBody>
      </p:sp>
      <p:pic>
        <p:nvPicPr>
          <p:cNvPr id="6" name="Picture 6" descr="http://4.bp.blogspot.com/_3BSs3sm9HSk/SOqVWc4uFhI/AAAAAAAAAVU/3M8VKMQ4Be4/s400/Seurat-La_Parade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04" y="332656"/>
            <a:ext cx="2644539" cy="3790950"/>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cuádruple 6"/>
          <p:cNvSpPr/>
          <p:nvPr/>
        </p:nvSpPr>
        <p:spPr>
          <a:xfrm>
            <a:off x="3003833" y="1196752"/>
            <a:ext cx="1136119" cy="292685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4" descr="http://3.bp.blogspot.com/-o-PEVPFrtL4/UjCDdwMonKI/AAAAAAAAACs/vTa4QMjeY8Q/s1600/punto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340768"/>
            <a:ext cx="4552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3.bp.blogspot.com/-jOqy1wBmfsY/T72QdyiYgaI/AAAAAAAAAAk/ZMdqtNM0DX8/s400/3%C2%BA+ESO.+T2.+EL+PUNTO+BN+ABSTRACTO.+OLAYA+GONZ%C3%81LE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65104"/>
            <a:ext cx="3432447" cy="234952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355976" y="5216700"/>
            <a:ext cx="4552950" cy="923330"/>
          </a:xfrm>
          <a:prstGeom prst="rect">
            <a:avLst/>
          </a:prstGeom>
          <a:noFill/>
        </p:spPr>
        <p:txBody>
          <a:bodyPr wrap="square" rtlCol="0">
            <a:spAutoFit/>
          </a:bodyPr>
          <a:lstStyle/>
          <a:p>
            <a:r>
              <a:rPr lang="es-MX" dirty="0" smtClean="0"/>
              <a:t>Elemento primario de la expresión plástica, no tiene dimensiones solo posiciones.</a:t>
            </a:r>
            <a:endParaRPr lang="es-MX" dirty="0"/>
          </a:p>
        </p:txBody>
      </p:sp>
    </p:spTree>
    <p:extLst>
      <p:ext uri="{BB962C8B-B14F-4D97-AF65-F5344CB8AC3E}">
        <p14:creationId xmlns:p14="http://schemas.microsoft.com/office/powerpoint/2010/main" val="3600352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a 3"/>
          <p:cNvSpPr/>
          <p:nvPr/>
        </p:nvSpPr>
        <p:spPr>
          <a:xfrm>
            <a:off x="3131840" y="210344"/>
            <a:ext cx="2448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TEXTURA.</a:t>
            </a:r>
            <a:endParaRPr lang="es-MX" dirty="0"/>
          </a:p>
        </p:txBody>
      </p:sp>
      <p:sp>
        <p:nvSpPr>
          <p:cNvPr id="5" name="CuadroTexto 4"/>
          <p:cNvSpPr txBox="1"/>
          <p:nvPr/>
        </p:nvSpPr>
        <p:spPr>
          <a:xfrm>
            <a:off x="539552" y="1268760"/>
            <a:ext cx="8208912" cy="646331"/>
          </a:xfrm>
          <a:prstGeom prst="rect">
            <a:avLst/>
          </a:prstGeom>
          <a:noFill/>
        </p:spPr>
        <p:txBody>
          <a:bodyPr wrap="square" rtlCol="0">
            <a:spAutoFit/>
          </a:bodyPr>
          <a:lstStyle/>
          <a:p>
            <a:r>
              <a:rPr lang="es-MX" dirty="0" smtClean="0"/>
              <a:t>Cualidad de una superficie que puede ser vista o sentida, puede ser áspera o suave.</a:t>
            </a:r>
            <a:endParaRPr lang="es-MX" dirty="0"/>
          </a:p>
        </p:txBody>
      </p:sp>
      <p:pic>
        <p:nvPicPr>
          <p:cNvPr id="6" name="Picture 4" descr="Resultado de imagen para textura suave y asp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52535"/>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textura suave y asp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205" y="3963369"/>
            <a:ext cx="157162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1.gstatic.com/images?q=tbn:ANd9GcQBrmPvgWrD_ClVumVA4ZVCO0YbhwUXWowSKOwgTecHPjeIMxof1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253631"/>
            <a:ext cx="4552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807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323</Words>
  <Application>Microsoft Office PowerPoint</Application>
  <PresentationFormat>Presentación en pantalla (4:3)</PresentationFormat>
  <Paragraphs>52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Areli</cp:lastModifiedBy>
  <cp:revision>25</cp:revision>
  <dcterms:created xsi:type="dcterms:W3CDTF">2012-08-07T16:35:15Z</dcterms:created>
  <dcterms:modified xsi:type="dcterms:W3CDTF">2016-08-22T03:36:23Z</dcterms:modified>
</cp:coreProperties>
</file>