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9" r:id="rId4"/>
    <p:sldId id="266" r:id="rId5"/>
    <p:sldId id="262" r:id="rId6"/>
    <p:sldId id="264" r:id="rId7"/>
    <p:sldId id="272" r:id="rId8"/>
    <p:sldId id="271" r:id="rId9"/>
    <p:sldId id="269" r:id="rId10"/>
    <p:sldId id="276" r:id="rId11"/>
    <p:sldId id="275" r:id="rId12"/>
    <p:sldId id="274" r:id="rId13"/>
    <p:sldId id="273" r:id="rId14"/>
    <p:sldId id="268" r:id="rId15"/>
    <p:sldId id="267" r:id="rId16"/>
    <p:sldId id="277" r:id="rId17"/>
    <p:sldId id="278"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6" autoAdjust="0"/>
    <p:restoredTop sz="94660"/>
  </p:normalViewPr>
  <p:slideViewPr>
    <p:cSldViewPr snapToGrid="0">
      <p:cViewPr varScale="1">
        <p:scale>
          <a:sx n="78" d="100"/>
          <a:sy n="78" d="100"/>
        </p:scale>
        <p:origin x="5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F73943BD-E84D-4CCD-9C26-72F035011E72}" type="datetimeFigureOut">
              <a:rPr lang="es-MX" smtClean="0"/>
              <a:t>29/03/2017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265217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73943BD-E84D-4CCD-9C26-72F035011E72}" type="datetimeFigureOut">
              <a:rPr lang="es-MX" smtClean="0"/>
              <a:t>29/03/2017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226335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73943BD-E84D-4CCD-9C26-72F035011E72}" type="datetimeFigureOut">
              <a:rPr lang="es-MX" smtClean="0"/>
              <a:t>29/03/2017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134879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73943BD-E84D-4CCD-9C26-72F035011E72}" type="datetimeFigureOut">
              <a:rPr lang="es-MX" smtClean="0"/>
              <a:t>29/03/2017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254698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73943BD-E84D-4CCD-9C26-72F035011E72}" type="datetimeFigureOut">
              <a:rPr lang="es-MX" smtClean="0"/>
              <a:t>29/03/2017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110458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F73943BD-E84D-4CCD-9C26-72F035011E72}" type="datetimeFigureOut">
              <a:rPr lang="es-MX" smtClean="0"/>
              <a:t>29/03/2017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2346740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F73943BD-E84D-4CCD-9C26-72F035011E72}" type="datetimeFigureOut">
              <a:rPr lang="es-MX" smtClean="0"/>
              <a:t>29/03/2017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263517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F73943BD-E84D-4CCD-9C26-72F035011E72}" type="datetimeFigureOut">
              <a:rPr lang="es-MX" smtClean="0"/>
              <a:t>29/03/2017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169896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73943BD-E84D-4CCD-9C26-72F035011E72}" type="datetimeFigureOut">
              <a:rPr lang="es-MX" smtClean="0"/>
              <a:t>29/03/2017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77447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73943BD-E84D-4CCD-9C26-72F035011E72}" type="datetimeFigureOut">
              <a:rPr lang="es-MX" smtClean="0"/>
              <a:t>29/03/2017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201806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73943BD-E84D-4CCD-9C26-72F035011E72}" type="datetimeFigureOut">
              <a:rPr lang="es-MX" smtClean="0"/>
              <a:t>29/03/2017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2139311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943BD-E84D-4CCD-9C26-72F035011E72}" type="datetimeFigureOut">
              <a:rPr lang="es-MX" smtClean="0"/>
              <a:t>29/03/2017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02E20-00AA-4AEA-8BF0-B06AFB2839BB}" type="slidenum">
              <a:rPr lang="es-MX" smtClean="0"/>
              <a:t>‹Nº›</a:t>
            </a:fld>
            <a:endParaRPr lang="es-MX"/>
          </a:p>
        </p:txBody>
      </p:sp>
    </p:spTree>
    <p:extLst>
      <p:ext uri="{BB962C8B-B14F-4D97-AF65-F5344CB8AC3E}">
        <p14:creationId xmlns:p14="http://schemas.microsoft.com/office/powerpoint/2010/main" val="3288158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00433" y="562157"/>
            <a:ext cx="9144000" cy="2387600"/>
          </a:xfrm>
        </p:spPr>
        <p:txBody>
          <a:bodyPr>
            <a:normAutofit/>
          </a:bodyPr>
          <a:lstStyle/>
          <a:p>
            <a:r>
              <a:rPr lang="es-MX" sz="4000" b="1" dirty="0" smtClean="0">
                <a:latin typeface="Century Gothic" panose="020B0502020202020204" pitchFamily="34" charset="0"/>
              </a:rPr>
              <a:t>ESCUELA PREPARATORIA No.3 </a:t>
            </a:r>
            <a:endParaRPr lang="es-MX" sz="4000" b="1" dirty="0">
              <a:latin typeface="Century Gothic" panose="020B0502020202020204" pitchFamily="34" charset="0"/>
            </a:endParaRPr>
          </a:p>
        </p:txBody>
      </p:sp>
      <p:sp>
        <p:nvSpPr>
          <p:cNvPr id="3" name="Subtítulo 2"/>
          <p:cNvSpPr>
            <a:spLocks noGrp="1"/>
          </p:cNvSpPr>
          <p:nvPr>
            <p:ph type="subTitle" idx="1"/>
          </p:nvPr>
        </p:nvSpPr>
        <p:spPr>
          <a:xfrm>
            <a:off x="1400433" y="3163126"/>
            <a:ext cx="9144000" cy="2164778"/>
          </a:xfrm>
        </p:spPr>
        <p:txBody>
          <a:bodyPr>
            <a:normAutofit lnSpcReduction="10000"/>
          </a:bodyPr>
          <a:lstStyle/>
          <a:p>
            <a:r>
              <a:rPr lang="es-MX" i="1" dirty="0" smtClean="0"/>
              <a:t>Área académica: </a:t>
            </a:r>
            <a:r>
              <a:rPr lang="es-ES" kern="0" dirty="0">
                <a:latin typeface="Helvetica" pitchFamily="34" charset="0"/>
                <a:ea typeface="Helvetica" pitchFamily="34" charset="0"/>
                <a:cs typeface="Helvetica" pitchFamily="34" charset="0"/>
                <a:sym typeface="Helvetica" pitchFamily="34" charset="0"/>
              </a:rPr>
              <a:t>Química </a:t>
            </a:r>
            <a:r>
              <a:rPr lang="es-ES" kern="0" dirty="0" smtClean="0">
                <a:latin typeface="Helvetica" pitchFamily="34" charset="0"/>
                <a:ea typeface="Helvetica" pitchFamily="34" charset="0"/>
                <a:cs typeface="Helvetica" pitchFamily="34" charset="0"/>
                <a:sym typeface="Helvetica" pitchFamily="34" charset="0"/>
              </a:rPr>
              <a:t>Orgánica</a:t>
            </a:r>
            <a:endParaRPr lang="es-MX" i="1" dirty="0" smtClean="0"/>
          </a:p>
          <a:p>
            <a:r>
              <a:rPr lang="es-MX" i="1" dirty="0" smtClean="0"/>
              <a:t>Tema: </a:t>
            </a:r>
            <a:r>
              <a:rPr lang="es-ES" kern="0" dirty="0">
                <a:latin typeface="Helvetica" pitchFamily="34" charset="0"/>
                <a:ea typeface="Helvetica" pitchFamily="34" charset="0"/>
                <a:cs typeface="Helvetica" pitchFamily="34" charset="0"/>
                <a:sym typeface="Helvetica" pitchFamily="34" charset="0"/>
              </a:rPr>
              <a:t>Ésteres, sus  aplicaciones y usos </a:t>
            </a:r>
            <a:endParaRPr lang="es-MX" b="1" dirty="0"/>
          </a:p>
          <a:p>
            <a:r>
              <a:rPr lang="es-MX" i="1" dirty="0" smtClean="0"/>
              <a:t>Profesora</a:t>
            </a:r>
            <a:r>
              <a:rPr lang="es-MX" dirty="0" smtClean="0"/>
              <a:t>: </a:t>
            </a:r>
            <a:r>
              <a:rPr lang="es-ES" kern="0" dirty="0">
                <a:latin typeface="Helvetica" pitchFamily="34" charset="0"/>
                <a:ea typeface="Helvetica" pitchFamily="34" charset="0"/>
                <a:cs typeface="Helvetica" pitchFamily="34" charset="0"/>
                <a:sym typeface="Helvetica" pitchFamily="34" charset="0"/>
              </a:rPr>
              <a:t>Paz María de Lourdes Cornejo </a:t>
            </a:r>
            <a:r>
              <a:rPr lang="es-ES" kern="0" dirty="0" smtClean="0">
                <a:latin typeface="Helvetica" pitchFamily="34" charset="0"/>
                <a:ea typeface="Helvetica" pitchFamily="34" charset="0"/>
                <a:cs typeface="Helvetica" pitchFamily="34" charset="0"/>
                <a:sym typeface="Helvetica" pitchFamily="34" charset="0"/>
              </a:rPr>
              <a:t>Arteaga</a:t>
            </a:r>
            <a:endParaRPr lang="es-MX" b="1" dirty="0" smtClean="0"/>
          </a:p>
          <a:p>
            <a:r>
              <a:rPr lang="es-MX" i="1" dirty="0"/>
              <a:t>Periodo</a:t>
            </a:r>
            <a:r>
              <a:rPr lang="es-MX" i="1" dirty="0" smtClean="0"/>
              <a:t>: Enero-Junio 2017</a:t>
            </a:r>
            <a:endParaRPr lang="es-MX" b="1" dirty="0"/>
          </a:p>
          <a:p>
            <a:r>
              <a:rPr lang="es-MX" i="1" dirty="0" smtClean="0"/>
              <a:t>Materia: Química </a:t>
            </a:r>
            <a:endParaRPr lang="es-MX" b="1" dirty="0" smtClean="0"/>
          </a:p>
          <a:p>
            <a:endParaRPr lang="es-MX" dirty="0" smtClean="0"/>
          </a:p>
          <a:p>
            <a:endParaRPr lang="es-MX" dirty="0" smtClean="0"/>
          </a:p>
          <a:p>
            <a:endParaRPr lang="es-MX" dirty="0"/>
          </a:p>
        </p:txBody>
      </p:sp>
    </p:spTree>
    <p:extLst>
      <p:ext uri="{BB962C8B-B14F-4D97-AF65-F5344CB8AC3E}">
        <p14:creationId xmlns:p14="http://schemas.microsoft.com/office/powerpoint/2010/main" val="210642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bwMode="auto">
          <a:xfrm>
            <a:off x="1684782" y="1434999"/>
            <a:ext cx="7505423" cy="1426348"/>
          </a:xfrm>
          <a:prstGeom prst="rect">
            <a:avLst/>
          </a:prstGeom>
          <a:gradFill rotWithShape="1">
            <a:gsLst>
              <a:gs pos="0">
                <a:srgbClr val="DAEDEF">
                  <a:tint val="50000"/>
                  <a:satMod val="300000"/>
                </a:srgbClr>
              </a:gs>
              <a:gs pos="35000">
                <a:srgbClr val="DAEDEF">
                  <a:tint val="37000"/>
                  <a:satMod val="300000"/>
                </a:srgbClr>
              </a:gs>
              <a:gs pos="100000">
                <a:srgbClr val="DAEDEF">
                  <a:tint val="15000"/>
                  <a:satMod val="350000"/>
                </a:srgbClr>
              </a:gs>
            </a:gsLst>
            <a:lin ang="16200000" scaled="1"/>
          </a:gradFill>
          <a:ln w="9525" cap="flat" cmpd="sng" algn="ctr">
            <a:solidFill>
              <a:srgbClr val="DAEDEF">
                <a:shade val="95000"/>
                <a:satMod val="105000"/>
              </a:srgbClr>
            </a:solidFill>
            <a:prstDash val="solid"/>
          </a:ln>
          <a:effectLst>
            <a:outerShdw blurRad="40000" dist="20000" dir="5400000" rotWithShape="0">
              <a:srgbClr val="000000">
                <a:alpha val="38000"/>
              </a:srgbClr>
            </a:outerShdw>
          </a:effectLst>
          <a:extLst/>
        </p:spPr>
        <p:txBody>
          <a:bodyPr vert="horz" wrap="square" lIns="35717" tIns="35717" rIns="35717" bIns="35717" numCol="1" rtlCol="0" anchor="ctr" anchorCtr="0" compatLnSpc="1">
            <a:prstTxWarp prst="textNoShape">
              <a:avLst/>
            </a:prstTxWarp>
            <a:spAutoFit/>
          </a:bodyPr>
          <a:lstStyle>
            <a:lvl1pPr marL="266700" indent="-266700" algn="l" defTabSz="409575" rtl="0" eaLnBrk="0" fontAlgn="base" hangingPunct="0">
              <a:spcBef>
                <a:spcPts val="2950"/>
              </a:spcBef>
              <a:spcAft>
                <a:spcPct val="0"/>
              </a:spcAft>
              <a:buSzPct val="100000"/>
              <a:buChar char="•"/>
              <a:defRPr sz="2700">
                <a:solidFill>
                  <a:schemeClr val="dk1"/>
                </a:solidFill>
                <a:latin typeface="+mn-lt"/>
                <a:ea typeface="+mn-ea"/>
                <a:cs typeface="+mn-cs"/>
                <a:sym typeface="Helvetica Light"/>
              </a:defRPr>
            </a:lvl1pPr>
            <a:lvl2pPr marL="534988" indent="-266700" algn="l" defTabSz="409575" rtl="0" eaLnBrk="0" fontAlgn="base" hangingPunct="0">
              <a:spcBef>
                <a:spcPts val="2950"/>
              </a:spcBef>
              <a:spcAft>
                <a:spcPct val="0"/>
              </a:spcAft>
              <a:buSzPct val="100000"/>
              <a:buChar char="•"/>
              <a:defRPr sz="2700">
                <a:solidFill>
                  <a:schemeClr val="dk1"/>
                </a:solidFill>
                <a:latin typeface="+mn-lt"/>
                <a:ea typeface="+mn-ea"/>
                <a:cs typeface="+mn-cs"/>
                <a:sym typeface="Helvetica Light"/>
              </a:defRPr>
            </a:lvl2pPr>
            <a:lvl3pPr marL="803275" indent="-266700" algn="l" defTabSz="409575" rtl="0" eaLnBrk="0" fontAlgn="base" hangingPunct="0">
              <a:spcBef>
                <a:spcPts val="2950"/>
              </a:spcBef>
              <a:spcAft>
                <a:spcPct val="0"/>
              </a:spcAft>
              <a:buSzPct val="100000"/>
              <a:buChar char="•"/>
              <a:defRPr sz="2700">
                <a:solidFill>
                  <a:schemeClr val="dk1"/>
                </a:solidFill>
                <a:latin typeface="+mn-lt"/>
                <a:ea typeface="+mn-ea"/>
                <a:cs typeface="+mn-cs"/>
                <a:sym typeface="Helvetica Light"/>
              </a:defRPr>
            </a:lvl3pPr>
            <a:lvl4pPr marL="1069975" indent="-266700" algn="l" defTabSz="409575" rtl="0" eaLnBrk="0" fontAlgn="base" hangingPunct="0">
              <a:spcBef>
                <a:spcPts val="2950"/>
              </a:spcBef>
              <a:spcAft>
                <a:spcPct val="0"/>
              </a:spcAft>
              <a:buSzPct val="100000"/>
              <a:buChar char="•"/>
              <a:defRPr sz="2700">
                <a:solidFill>
                  <a:schemeClr val="dk1"/>
                </a:solidFill>
                <a:latin typeface="+mn-lt"/>
                <a:ea typeface="+mn-ea"/>
                <a:cs typeface="+mn-cs"/>
                <a:sym typeface="Helvetica Light"/>
              </a:defRPr>
            </a:lvl4pPr>
            <a:lvl5pPr marL="1338263" indent="-266700" algn="l" defTabSz="409575" rtl="0" eaLnBrk="0" fontAlgn="base" hangingPunct="0">
              <a:spcBef>
                <a:spcPts val="2950"/>
              </a:spcBef>
              <a:spcAft>
                <a:spcPct val="0"/>
              </a:spcAft>
              <a:buSzPct val="100000"/>
              <a:buChar char="•"/>
              <a:defRPr sz="2700">
                <a:solidFill>
                  <a:schemeClr val="dk1"/>
                </a:solidFill>
                <a:latin typeface="+mn-lt"/>
                <a:ea typeface="+mn-ea"/>
                <a:cs typeface="+mn-cs"/>
                <a:sym typeface="Helvetica Light"/>
              </a:defRPr>
            </a:lvl5pPr>
            <a:lvl6pPr marL="1660863" indent="-267881" algn="l" defTabSz="410751" rtl="0" fontAlgn="base" hangingPunct="0">
              <a:spcBef>
                <a:spcPts val="2953"/>
              </a:spcBef>
              <a:spcAft>
                <a:spcPct val="0"/>
              </a:spcAft>
              <a:buSzPct val="100000"/>
              <a:buChar char="•"/>
              <a:defRPr sz="2700">
                <a:solidFill>
                  <a:schemeClr val="dk1"/>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chemeClr val="dk1"/>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chemeClr val="dk1"/>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chemeClr val="dk1"/>
                </a:solidFill>
                <a:latin typeface="+mn-lt"/>
                <a:ea typeface="+mn-ea"/>
                <a:cs typeface="+mn-cs"/>
                <a:sym typeface="Helvetica Light" charset="0"/>
              </a:defRPr>
            </a:lvl9pPr>
          </a:lstStyle>
          <a:p>
            <a:pPr marL="0" marR="0" lvl="0" indent="0" algn="just" defTabSz="409575" rtl="0" eaLnBrk="0" fontAlgn="base" latinLnBrk="0" hangingPunct="0">
              <a:lnSpc>
                <a:spcPct val="100000"/>
              </a:lnSpc>
              <a:spcBef>
                <a:spcPts val="2950"/>
              </a:spcBef>
              <a:spcAft>
                <a:spcPct val="0"/>
              </a:spcAft>
              <a:buClrTx/>
              <a:buSzPct val="100000"/>
              <a:buFontTx/>
              <a:buNone/>
              <a:tabLst/>
              <a:defRPr/>
            </a:pPr>
            <a:r>
              <a:rPr kumimoji="0" lang="es-CO" sz="2200" b="1" i="0" u="none" strike="noStrike" kern="0" cap="none" spc="0" normalizeH="0" baseline="0" noProof="0" dirty="0" smtClean="0">
                <a:ln>
                  <a:noFill/>
                </a:ln>
                <a:solidFill>
                  <a:srgbClr val="000000"/>
                </a:solidFill>
                <a:effectLst/>
                <a:uLnTx/>
                <a:uFillTx/>
                <a:latin typeface="Helvetica Light"/>
                <a:sym typeface="Helvetica Light"/>
              </a:rPr>
              <a:t>Regla 2. </a:t>
            </a:r>
            <a:r>
              <a:rPr kumimoji="0" lang="es-CO" sz="2200" b="0" i="0" u="none" strike="noStrike" kern="0" cap="none" spc="0" normalizeH="0" baseline="0" noProof="0" dirty="0" smtClean="0">
                <a:ln>
                  <a:noFill/>
                </a:ln>
                <a:solidFill>
                  <a:srgbClr val="000000"/>
                </a:solidFill>
                <a:effectLst/>
                <a:uLnTx/>
                <a:uFillTx/>
                <a:latin typeface="Helvetica Light"/>
                <a:sym typeface="Helvetica Light"/>
              </a:rPr>
              <a:t>Los esteres son grupos prioritarios frente a aminas, alcoholes, cetonas, aldehídos, nitrilos, amidas y haluros de </a:t>
            </a:r>
            <a:r>
              <a:rPr kumimoji="0" lang="es-CO" sz="2200" b="0" i="0" u="none" strike="noStrike" kern="0" cap="none" spc="0" normalizeH="0" baseline="0" noProof="0" dirty="0" err="1" smtClean="0">
                <a:ln>
                  <a:noFill/>
                </a:ln>
                <a:solidFill>
                  <a:srgbClr val="000000"/>
                </a:solidFill>
                <a:effectLst/>
                <a:uLnTx/>
                <a:uFillTx/>
                <a:latin typeface="Helvetica Light"/>
                <a:sym typeface="Helvetica Light"/>
              </a:rPr>
              <a:t>alcanoilo</a:t>
            </a:r>
            <a:r>
              <a:rPr kumimoji="0" lang="es-CO" sz="2200" b="0" i="0" u="none" strike="noStrike" kern="0" cap="none" spc="0" normalizeH="0" baseline="0" noProof="0" dirty="0" smtClean="0">
                <a:ln>
                  <a:noFill/>
                </a:ln>
                <a:solidFill>
                  <a:srgbClr val="000000"/>
                </a:solidFill>
                <a:effectLst/>
                <a:uLnTx/>
                <a:uFillTx/>
                <a:latin typeface="Helvetica Light"/>
                <a:sym typeface="Helvetica Light"/>
              </a:rPr>
              <a:t>. Estos grupos se nombran como sustituyentes siendo el éster el grupo funcional.</a:t>
            </a:r>
            <a:endParaRPr kumimoji="0" lang="es-MX" sz="2200" b="0" i="0" u="none" strike="noStrike" kern="0" cap="none" spc="0" normalizeH="0" baseline="0" noProof="0" dirty="0">
              <a:ln>
                <a:noFill/>
              </a:ln>
              <a:solidFill>
                <a:srgbClr val="000000"/>
              </a:solidFill>
              <a:effectLst/>
              <a:uLnTx/>
              <a:uFillTx/>
              <a:latin typeface="Helvetica Light"/>
              <a:sym typeface="Helvetica Light"/>
            </a:endParaRPr>
          </a:p>
        </p:txBody>
      </p:sp>
      <p:pic>
        <p:nvPicPr>
          <p:cNvPr id="6" name="Imagen 5"/>
          <p:cNvPicPr>
            <a:picLocks noChangeAspect="1"/>
          </p:cNvPicPr>
          <p:nvPr/>
        </p:nvPicPr>
        <p:blipFill>
          <a:blip r:embed="rId2"/>
          <a:stretch>
            <a:fillRect/>
          </a:stretch>
        </p:blipFill>
        <p:spPr>
          <a:xfrm>
            <a:off x="1804141" y="3480105"/>
            <a:ext cx="7266707" cy="1583315"/>
          </a:xfrm>
          <a:prstGeom prst="rect">
            <a:avLst/>
          </a:prstGeom>
        </p:spPr>
      </p:pic>
    </p:spTree>
    <p:extLst>
      <p:ext uri="{BB962C8B-B14F-4D97-AF65-F5344CB8AC3E}">
        <p14:creationId xmlns:p14="http://schemas.microsoft.com/office/powerpoint/2010/main" val="26321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bwMode="auto">
          <a:xfrm>
            <a:off x="1402911" y="872301"/>
            <a:ext cx="7948353" cy="5381277"/>
          </a:xfrm>
          <a:prstGeom prst="rect">
            <a:avLst/>
          </a:prstGeom>
          <a:gradFill rotWithShape="1">
            <a:gsLst>
              <a:gs pos="0">
                <a:srgbClr val="DAEDEF">
                  <a:tint val="50000"/>
                  <a:satMod val="300000"/>
                </a:srgbClr>
              </a:gs>
              <a:gs pos="35000">
                <a:srgbClr val="DAEDEF">
                  <a:tint val="37000"/>
                  <a:satMod val="300000"/>
                </a:srgbClr>
              </a:gs>
              <a:gs pos="100000">
                <a:srgbClr val="DAEDEF">
                  <a:tint val="15000"/>
                  <a:satMod val="350000"/>
                </a:srgbClr>
              </a:gs>
            </a:gsLst>
            <a:lin ang="16200000" scaled="1"/>
          </a:gradFill>
          <a:ln w="9525" cap="flat" cmpd="sng" algn="ctr">
            <a:solidFill>
              <a:srgbClr val="DAEDEF">
                <a:shade val="95000"/>
                <a:satMod val="105000"/>
              </a:srgbClr>
            </a:solidFill>
            <a:prstDash val="solid"/>
          </a:ln>
          <a:effectLst>
            <a:outerShdw blurRad="40000" dist="20000" dir="5400000" rotWithShape="0">
              <a:srgbClr val="000000">
                <a:alpha val="38000"/>
              </a:srgbClr>
            </a:outerShdw>
          </a:effectLst>
          <a:extLst/>
        </p:spPr>
        <p:txBody>
          <a:bodyPr vert="horz" wrap="square" lIns="35717" tIns="35717" rIns="35717" bIns="35717" numCol="1" rtlCol="0" anchor="ctr" anchorCtr="0" compatLnSpc="1">
            <a:prstTxWarp prst="textNoShape">
              <a:avLst/>
            </a:prstTxWarp>
            <a:spAutoFit/>
          </a:bodyPr>
          <a:lstStyle>
            <a:lvl1pPr marL="266700" indent="-266700" algn="l" defTabSz="409575" rtl="0" eaLnBrk="0" fontAlgn="base" hangingPunct="0">
              <a:spcBef>
                <a:spcPts val="2950"/>
              </a:spcBef>
              <a:spcAft>
                <a:spcPct val="0"/>
              </a:spcAft>
              <a:buSzPct val="100000"/>
              <a:buChar char="•"/>
              <a:defRPr sz="2700">
                <a:solidFill>
                  <a:schemeClr val="dk1"/>
                </a:solidFill>
                <a:latin typeface="+mn-lt"/>
                <a:ea typeface="+mn-ea"/>
                <a:cs typeface="+mn-cs"/>
                <a:sym typeface="Helvetica Light"/>
              </a:defRPr>
            </a:lvl1pPr>
            <a:lvl2pPr marL="534988" indent="-266700" algn="l" defTabSz="409575" rtl="0" eaLnBrk="0" fontAlgn="base" hangingPunct="0">
              <a:spcBef>
                <a:spcPts val="2950"/>
              </a:spcBef>
              <a:spcAft>
                <a:spcPct val="0"/>
              </a:spcAft>
              <a:buSzPct val="100000"/>
              <a:buChar char="•"/>
              <a:defRPr sz="2700">
                <a:solidFill>
                  <a:schemeClr val="dk1"/>
                </a:solidFill>
                <a:latin typeface="+mn-lt"/>
                <a:ea typeface="+mn-ea"/>
                <a:cs typeface="+mn-cs"/>
                <a:sym typeface="Helvetica Light"/>
              </a:defRPr>
            </a:lvl2pPr>
            <a:lvl3pPr marL="803275" indent="-266700" algn="l" defTabSz="409575" rtl="0" eaLnBrk="0" fontAlgn="base" hangingPunct="0">
              <a:spcBef>
                <a:spcPts val="2950"/>
              </a:spcBef>
              <a:spcAft>
                <a:spcPct val="0"/>
              </a:spcAft>
              <a:buSzPct val="100000"/>
              <a:buChar char="•"/>
              <a:defRPr sz="2700">
                <a:solidFill>
                  <a:schemeClr val="dk1"/>
                </a:solidFill>
                <a:latin typeface="+mn-lt"/>
                <a:ea typeface="+mn-ea"/>
                <a:cs typeface="+mn-cs"/>
                <a:sym typeface="Helvetica Light"/>
              </a:defRPr>
            </a:lvl3pPr>
            <a:lvl4pPr marL="1069975" indent="-266700" algn="l" defTabSz="409575" rtl="0" eaLnBrk="0" fontAlgn="base" hangingPunct="0">
              <a:spcBef>
                <a:spcPts val="2950"/>
              </a:spcBef>
              <a:spcAft>
                <a:spcPct val="0"/>
              </a:spcAft>
              <a:buSzPct val="100000"/>
              <a:buChar char="•"/>
              <a:defRPr sz="2700">
                <a:solidFill>
                  <a:schemeClr val="dk1"/>
                </a:solidFill>
                <a:latin typeface="+mn-lt"/>
                <a:ea typeface="+mn-ea"/>
                <a:cs typeface="+mn-cs"/>
                <a:sym typeface="Helvetica Light"/>
              </a:defRPr>
            </a:lvl4pPr>
            <a:lvl5pPr marL="1338263" indent="-266700" algn="l" defTabSz="409575" rtl="0" eaLnBrk="0" fontAlgn="base" hangingPunct="0">
              <a:spcBef>
                <a:spcPts val="2950"/>
              </a:spcBef>
              <a:spcAft>
                <a:spcPct val="0"/>
              </a:spcAft>
              <a:buSzPct val="100000"/>
              <a:buChar char="•"/>
              <a:defRPr sz="2700">
                <a:solidFill>
                  <a:schemeClr val="dk1"/>
                </a:solidFill>
                <a:latin typeface="+mn-lt"/>
                <a:ea typeface="+mn-ea"/>
                <a:cs typeface="+mn-cs"/>
                <a:sym typeface="Helvetica Light"/>
              </a:defRPr>
            </a:lvl5pPr>
            <a:lvl6pPr marL="1660863" indent="-267881" algn="l" defTabSz="410751" rtl="0" fontAlgn="base" hangingPunct="0">
              <a:spcBef>
                <a:spcPts val="2953"/>
              </a:spcBef>
              <a:spcAft>
                <a:spcPct val="0"/>
              </a:spcAft>
              <a:buSzPct val="100000"/>
              <a:buChar char="•"/>
              <a:defRPr sz="2700">
                <a:solidFill>
                  <a:schemeClr val="dk1"/>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chemeClr val="dk1"/>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chemeClr val="dk1"/>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chemeClr val="dk1"/>
                </a:solidFill>
                <a:latin typeface="+mn-lt"/>
                <a:ea typeface="+mn-ea"/>
                <a:cs typeface="+mn-cs"/>
                <a:sym typeface="Helvetica Light" charset="0"/>
              </a:defRPr>
            </a:lvl9pPr>
          </a:lstStyle>
          <a:p>
            <a:pPr marL="0" marR="0" lvl="0" indent="0" algn="just" defTabSz="409575" rtl="0" eaLnBrk="0" fontAlgn="base" latinLnBrk="0" hangingPunct="0">
              <a:lnSpc>
                <a:spcPct val="100000"/>
              </a:lnSpc>
              <a:spcBef>
                <a:spcPts val="2950"/>
              </a:spcBef>
              <a:spcAft>
                <a:spcPct val="0"/>
              </a:spcAft>
              <a:buClrTx/>
              <a:buSzPct val="100000"/>
              <a:buFontTx/>
              <a:buNone/>
              <a:tabLst/>
              <a:defRPr/>
            </a:pPr>
            <a:r>
              <a:rPr kumimoji="0" lang="es-CO" sz="2200" b="1" i="0" u="none" strike="noStrike" kern="0" cap="none" spc="0" normalizeH="0" baseline="0" noProof="0" dirty="0" smtClean="0">
                <a:ln>
                  <a:noFill/>
                </a:ln>
                <a:solidFill>
                  <a:srgbClr val="000000"/>
                </a:solidFill>
                <a:effectLst/>
                <a:uLnTx/>
                <a:uFillTx/>
                <a:latin typeface="Helvetica Light"/>
                <a:sym typeface="Helvetica Light"/>
              </a:rPr>
              <a:t>Regla 3. </a:t>
            </a:r>
            <a:r>
              <a:rPr kumimoji="0" lang="es-CO" sz="2200" b="0" i="0" u="none" strike="noStrike" kern="0" cap="none" spc="0" normalizeH="0" baseline="0" noProof="0" dirty="0" smtClean="0">
                <a:ln>
                  <a:noFill/>
                </a:ln>
                <a:solidFill>
                  <a:srgbClr val="000000"/>
                </a:solidFill>
                <a:effectLst/>
                <a:uLnTx/>
                <a:uFillTx/>
                <a:latin typeface="Helvetica Light"/>
                <a:sym typeface="Helvetica Light"/>
              </a:rPr>
              <a:t>Ácidos carboxílicos y anhídridos tienen prioridad sobre los ésteres, que pasan a nombrarse como sustituyentes (</a:t>
            </a:r>
            <a:r>
              <a:rPr kumimoji="0" lang="es-CO" sz="2200" b="0" i="0" u="none" strike="noStrike" kern="0" cap="none" spc="0" normalizeH="0" baseline="0" noProof="0" dirty="0" err="1" smtClean="0">
                <a:ln>
                  <a:noFill/>
                </a:ln>
                <a:solidFill>
                  <a:srgbClr val="000000"/>
                </a:solidFill>
                <a:effectLst/>
                <a:uLnTx/>
                <a:uFillTx/>
                <a:latin typeface="Helvetica Light"/>
                <a:sym typeface="Helvetica Light"/>
              </a:rPr>
              <a:t>alcoxicarbonil</a:t>
            </a:r>
            <a:r>
              <a:rPr kumimoji="0" lang="es-CO" sz="2200" b="0" i="0" u="none" strike="noStrike" kern="0" cap="none" spc="0" normalizeH="0" baseline="0" noProof="0" dirty="0" smtClean="0">
                <a:ln>
                  <a:noFill/>
                </a:ln>
                <a:solidFill>
                  <a:srgbClr val="000000"/>
                </a:solidFill>
                <a:effectLst/>
                <a:uLnTx/>
                <a:uFillTx/>
                <a:latin typeface="Helvetica Light"/>
                <a:sym typeface="Helvetica Light"/>
              </a:rPr>
              <a:t>......)</a:t>
            </a:r>
          </a:p>
          <a:p>
            <a:pPr marL="0" marR="0" lvl="0" indent="0" algn="just" defTabSz="409575" rtl="0" eaLnBrk="0" fontAlgn="base" latinLnBrk="0" hangingPunct="0">
              <a:lnSpc>
                <a:spcPct val="100000"/>
              </a:lnSpc>
              <a:spcBef>
                <a:spcPts val="2950"/>
              </a:spcBef>
              <a:spcAft>
                <a:spcPct val="0"/>
              </a:spcAft>
              <a:buClrTx/>
              <a:buSzPct val="100000"/>
              <a:buFontTx/>
              <a:buNone/>
              <a:tabLst/>
              <a:defRPr/>
            </a:pPr>
            <a:endParaRPr kumimoji="0" lang="es-CO" sz="2200" b="1" i="0" u="none" strike="noStrike" kern="0" cap="none" spc="0" normalizeH="0" baseline="0" noProof="0" dirty="0" smtClean="0">
              <a:ln>
                <a:noFill/>
              </a:ln>
              <a:solidFill>
                <a:srgbClr val="000000"/>
              </a:solidFill>
              <a:effectLst/>
              <a:uLnTx/>
              <a:uFillTx/>
              <a:latin typeface="Helvetica Light"/>
              <a:sym typeface="Helvetica Light"/>
            </a:endParaRPr>
          </a:p>
          <a:p>
            <a:pPr marL="0" marR="0" lvl="0" indent="0" algn="just" defTabSz="409575" rtl="0" eaLnBrk="0" fontAlgn="base" latinLnBrk="0" hangingPunct="0">
              <a:lnSpc>
                <a:spcPct val="100000"/>
              </a:lnSpc>
              <a:spcBef>
                <a:spcPts val="2950"/>
              </a:spcBef>
              <a:spcAft>
                <a:spcPct val="0"/>
              </a:spcAft>
              <a:buClrTx/>
              <a:buSzPct val="100000"/>
              <a:buFontTx/>
              <a:buNone/>
              <a:tabLst/>
              <a:defRPr/>
            </a:pPr>
            <a:endParaRPr kumimoji="0" lang="es-CO" sz="2200" b="1" i="0" u="none" strike="noStrike" kern="0" cap="none" spc="0" normalizeH="0" baseline="0" noProof="0" dirty="0" smtClean="0">
              <a:ln>
                <a:noFill/>
              </a:ln>
              <a:solidFill>
                <a:srgbClr val="000000"/>
              </a:solidFill>
              <a:effectLst/>
              <a:uLnTx/>
              <a:uFillTx/>
              <a:latin typeface="Helvetica Light"/>
              <a:sym typeface="Helvetica Light"/>
            </a:endParaRPr>
          </a:p>
          <a:p>
            <a:pPr marL="0" marR="0" lvl="0" indent="0" algn="just" defTabSz="409575" rtl="0" eaLnBrk="0" fontAlgn="base" latinLnBrk="0" hangingPunct="0">
              <a:lnSpc>
                <a:spcPct val="100000"/>
              </a:lnSpc>
              <a:spcBef>
                <a:spcPts val="2950"/>
              </a:spcBef>
              <a:spcAft>
                <a:spcPct val="0"/>
              </a:spcAft>
              <a:buClrTx/>
              <a:buSzPct val="100000"/>
              <a:buFontTx/>
              <a:buNone/>
              <a:tabLst/>
              <a:defRPr/>
            </a:pPr>
            <a:r>
              <a:rPr kumimoji="0" lang="es-CO" sz="2200" b="1" i="0" u="none" strike="noStrike" kern="0" cap="none" spc="0" normalizeH="0" baseline="0" noProof="0" dirty="0" smtClean="0">
                <a:ln>
                  <a:noFill/>
                </a:ln>
                <a:solidFill>
                  <a:srgbClr val="000000"/>
                </a:solidFill>
                <a:effectLst/>
                <a:uLnTx/>
                <a:uFillTx/>
                <a:latin typeface="Helvetica Light"/>
                <a:sym typeface="Helvetica Light"/>
              </a:rPr>
              <a:t>Regla 4. </a:t>
            </a:r>
            <a:r>
              <a:rPr kumimoji="0" lang="es-CO" sz="2200" b="0" i="0" u="none" strike="noStrike" kern="0" cap="none" spc="0" normalizeH="0" baseline="0" noProof="0" dirty="0" smtClean="0">
                <a:ln>
                  <a:noFill/>
                </a:ln>
                <a:solidFill>
                  <a:srgbClr val="000000"/>
                </a:solidFill>
                <a:effectLst/>
                <a:uLnTx/>
                <a:uFillTx/>
                <a:latin typeface="Helvetica Light"/>
                <a:sym typeface="Helvetica Light"/>
              </a:rPr>
              <a:t>Cuando el grupo éster va unido a un ciclo, se nombra el ciclo como cadena principal y se emplea la terminación -</a:t>
            </a:r>
            <a:r>
              <a:rPr kumimoji="0" lang="es-CO" sz="2200" b="0" i="0" u="none" strike="noStrike" kern="0" cap="none" spc="0" normalizeH="0" baseline="0" noProof="0" dirty="0" err="1" smtClean="0">
                <a:ln>
                  <a:noFill/>
                </a:ln>
                <a:solidFill>
                  <a:srgbClr val="000000"/>
                </a:solidFill>
                <a:effectLst/>
                <a:uLnTx/>
                <a:uFillTx/>
                <a:latin typeface="Helvetica Light"/>
                <a:sym typeface="Helvetica Light"/>
              </a:rPr>
              <a:t>carboxilato</a:t>
            </a:r>
            <a:r>
              <a:rPr kumimoji="0" lang="es-CO" sz="2200" b="0" i="0" u="none" strike="noStrike" kern="0" cap="none" spc="0" normalizeH="0" baseline="0" noProof="0" dirty="0" smtClean="0">
                <a:ln>
                  <a:noFill/>
                </a:ln>
                <a:solidFill>
                  <a:srgbClr val="000000"/>
                </a:solidFill>
                <a:effectLst/>
                <a:uLnTx/>
                <a:uFillTx/>
                <a:latin typeface="Helvetica Light"/>
                <a:sym typeface="Helvetica Light"/>
              </a:rPr>
              <a:t> de alquilo para nombrar el éster.</a:t>
            </a:r>
          </a:p>
          <a:p>
            <a:pPr marL="0" marR="0" lvl="0" indent="-266700" algn="just" defTabSz="409575" rtl="0" eaLnBrk="0" fontAlgn="base" latinLnBrk="0" hangingPunct="0">
              <a:lnSpc>
                <a:spcPct val="100000"/>
              </a:lnSpc>
              <a:spcBef>
                <a:spcPts val="2950"/>
              </a:spcBef>
              <a:spcAft>
                <a:spcPct val="0"/>
              </a:spcAft>
              <a:buClrTx/>
              <a:buSzPct val="100000"/>
              <a:buFontTx/>
              <a:buChar char="•"/>
              <a:tabLst/>
              <a:defRPr/>
            </a:pPr>
            <a:endParaRPr kumimoji="0" lang="es-CO" sz="2200" b="0" i="0" u="none" strike="noStrike" kern="0" cap="none" spc="0" normalizeH="0" baseline="0" noProof="0" dirty="0" smtClean="0">
              <a:ln>
                <a:noFill/>
              </a:ln>
              <a:solidFill>
                <a:srgbClr val="000000"/>
              </a:solidFill>
              <a:effectLst/>
              <a:uLnTx/>
              <a:uFillTx/>
              <a:latin typeface="Helvetica Light"/>
              <a:sym typeface="Helvetica Light"/>
            </a:endParaRPr>
          </a:p>
          <a:p>
            <a:pPr marL="0" marR="0" lvl="0" indent="0" algn="just" defTabSz="409575" rtl="0" eaLnBrk="0" fontAlgn="base" latinLnBrk="0" hangingPunct="0">
              <a:lnSpc>
                <a:spcPct val="100000"/>
              </a:lnSpc>
              <a:spcBef>
                <a:spcPts val="2950"/>
              </a:spcBef>
              <a:spcAft>
                <a:spcPct val="0"/>
              </a:spcAft>
              <a:buClrTx/>
              <a:buSzPct val="100000"/>
              <a:buFontTx/>
              <a:buNone/>
              <a:tabLst/>
              <a:defRPr/>
            </a:pPr>
            <a:endParaRPr kumimoji="0" lang="es-CO" sz="2200" b="0" i="0" u="none" strike="noStrike" kern="0" cap="none" spc="0" normalizeH="0" baseline="0" noProof="0" dirty="0">
              <a:ln>
                <a:noFill/>
              </a:ln>
              <a:solidFill>
                <a:srgbClr val="000000"/>
              </a:solidFill>
              <a:effectLst/>
              <a:uLnTx/>
              <a:uFillTx/>
              <a:latin typeface="Helvetica Light"/>
              <a:sym typeface="Helvetica Light"/>
            </a:endParaRPr>
          </a:p>
        </p:txBody>
      </p:sp>
      <p:pic>
        <p:nvPicPr>
          <p:cNvPr id="7" name="Picture 2" descr="http://centros.edu.xunta.es/iesasardineira/web_CS/qo/nomenclatura/imagenes/est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505" y="2127170"/>
            <a:ext cx="7029655" cy="15528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2327376" y="4934914"/>
            <a:ext cx="5924960" cy="1389249"/>
          </a:xfrm>
          <a:prstGeom prst="rect">
            <a:avLst/>
          </a:prstGeom>
        </p:spPr>
      </p:pic>
    </p:spTree>
    <p:extLst>
      <p:ext uri="{BB962C8B-B14F-4D97-AF65-F5344CB8AC3E}">
        <p14:creationId xmlns:p14="http://schemas.microsoft.com/office/powerpoint/2010/main" val="265126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694688" y="611201"/>
            <a:ext cx="7333536" cy="1184564"/>
          </a:xfrm>
        </p:spPr>
        <p:txBody>
          <a:bodyPr>
            <a:normAutofit/>
          </a:bodyPr>
          <a:lstStyle/>
          <a:p>
            <a:pPr algn="ctr"/>
            <a:r>
              <a:rPr lang="es-CO" sz="4000" b="1" dirty="0" smtClean="0"/>
              <a:t>PROPIEDADES FÍSICAS</a:t>
            </a:r>
            <a:endParaRPr lang="es-CO" sz="4000" b="1" dirty="0"/>
          </a:p>
        </p:txBody>
      </p:sp>
      <p:sp>
        <p:nvSpPr>
          <p:cNvPr id="5" name="Rectángulo 4"/>
          <p:cNvSpPr/>
          <p:nvPr/>
        </p:nvSpPr>
        <p:spPr>
          <a:xfrm>
            <a:off x="612510" y="1795765"/>
            <a:ext cx="8059882" cy="2511457"/>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285750" marR="0" lvl="0" indent="-285750" algn="just" defTabSz="45720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es-MX" sz="18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Los que son de bajo peso molecular son líquidos volátiles de olor agradable. Son las responsables de los olores de ciertas frutas.</a:t>
            </a:r>
          </a:p>
          <a:p>
            <a:pPr marL="0" marR="0" lvl="0" indent="0" algn="just" defTabSz="457200" eaLnBrk="1" fontAlgn="auto" latinLnBrk="0" hangingPunct="1">
              <a:lnSpc>
                <a:spcPct val="107000"/>
              </a:lnSpc>
              <a:spcBef>
                <a:spcPts val="0"/>
              </a:spcBef>
              <a:spcAft>
                <a:spcPts val="800"/>
              </a:spcAft>
              <a:buClrTx/>
              <a:buSzTx/>
              <a:buFontTx/>
              <a:buNone/>
              <a:tabLst/>
              <a:defRPr/>
            </a:pPr>
            <a:endParaRPr kumimoji="0" lang="es-MX" sz="1600" b="0" i="0" u="none" strike="noStrike" kern="0" cap="none" spc="0" normalizeH="0" baseline="0" noProof="0" dirty="0" smtClean="0">
              <a:ln>
                <a:noFill/>
              </a:ln>
              <a:solidFill>
                <a:srgbClr val="000000"/>
              </a:solidFill>
              <a:effectLst/>
              <a:uLnTx/>
              <a:uFillTx/>
              <a:latin typeface="Helvetica Light"/>
              <a:ea typeface="Calibri" panose="020F0502020204030204" pitchFamily="34" charset="0"/>
              <a:cs typeface="Times New Roman" panose="02020603050405020304" pitchFamily="18" charset="0"/>
            </a:endParaRPr>
          </a:p>
          <a:p>
            <a:pPr marL="0" marR="0" lvl="0" indent="0" algn="just" defTabSz="457200" eaLnBrk="1" fontAlgn="auto" latinLnBrk="0" hangingPunct="1">
              <a:lnSpc>
                <a:spcPct val="107000"/>
              </a:lnSpc>
              <a:spcBef>
                <a:spcPts val="0"/>
              </a:spcBef>
              <a:spcAft>
                <a:spcPts val="800"/>
              </a:spcAft>
              <a:buClrTx/>
              <a:buSzTx/>
              <a:buFontTx/>
              <a:buNone/>
              <a:tabLst/>
              <a:defRPr/>
            </a:pPr>
            <a:endParaRPr kumimoji="0" lang="es-MX" sz="1600" b="0" i="0" u="none" strike="noStrike" kern="0" cap="none" spc="0" normalizeH="0" baseline="0" noProof="0" dirty="0" smtClean="0">
              <a:ln>
                <a:noFill/>
              </a:ln>
              <a:solidFill>
                <a:srgbClr val="000000"/>
              </a:solidFill>
              <a:effectLst/>
              <a:uLnTx/>
              <a:uFillTx/>
              <a:latin typeface="Helvetica Light"/>
              <a:ea typeface="Calibri" panose="020F0502020204030204" pitchFamily="34" charset="0"/>
              <a:cs typeface="Times New Roman" panose="02020603050405020304" pitchFamily="18" charset="0"/>
            </a:endParaRPr>
          </a:p>
          <a:p>
            <a:pPr marL="285750" marR="0" lvl="0" indent="-285750" algn="just" defTabSz="45720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es-MX" sz="18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Los ésteres superiores son sólidos cristalinos, inodoros. Solubles en solventes orgánicos e insolubles en agua. Son menos densos que el agua.</a:t>
            </a:r>
            <a:endParaRPr kumimoji="0" lang="es-MX" sz="1600" b="0" i="0" u="none" strike="noStrike" kern="0" cap="none" spc="0" normalizeH="0" baseline="0" noProof="0" dirty="0" smtClean="0">
              <a:ln>
                <a:noFill/>
              </a:ln>
              <a:solidFill>
                <a:srgbClr val="000000"/>
              </a:solidFill>
              <a:effectLst/>
              <a:uLnTx/>
              <a:uFillTx/>
              <a:latin typeface="Helvetica Light"/>
              <a:ea typeface="Calibri" panose="020F0502020204030204" pitchFamily="34" charset="0"/>
              <a:cs typeface="Times New Roman" panose="02020603050405020304" pitchFamily="18" charset="0"/>
            </a:endParaRPr>
          </a:p>
          <a:p>
            <a:pPr marL="0" marR="0" lvl="0" indent="0" algn="just" defTabSz="457200" eaLnBrk="1" fontAlgn="auto" latinLnBrk="0" hangingPunct="1">
              <a:lnSpc>
                <a:spcPct val="107000"/>
              </a:lnSpc>
              <a:spcBef>
                <a:spcPts val="0"/>
              </a:spcBef>
              <a:spcAft>
                <a:spcPts val="800"/>
              </a:spcAft>
              <a:buClrTx/>
              <a:buSzTx/>
              <a:buFontTx/>
              <a:buNone/>
              <a:tabLst/>
              <a:defRPr/>
            </a:pPr>
            <a:r>
              <a:rPr kumimoji="0" lang="es-MX" sz="18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s-MX" sz="1600" b="0" i="0" u="none" strike="noStrike" kern="0" cap="none" spc="0" normalizeH="0" baseline="0" noProof="0" dirty="0" smtClean="0">
              <a:ln>
                <a:noFill/>
              </a:ln>
              <a:solidFill>
                <a:srgbClr val="000000"/>
              </a:solidFill>
              <a:effectLst/>
              <a:uLnTx/>
              <a:uFillTx/>
              <a:latin typeface="Helvetica Light"/>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8828928" y="2234578"/>
            <a:ext cx="2341684" cy="1314798"/>
          </a:xfrm>
          <a:prstGeom prst="rect">
            <a:avLst/>
          </a:prstGeom>
        </p:spPr>
      </p:pic>
      <p:pic>
        <p:nvPicPr>
          <p:cNvPr id="7" name="Imagen 6"/>
          <p:cNvPicPr>
            <a:picLocks noChangeAspect="1"/>
          </p:cNvPicPr>
          <p:nvPr/>
        </p:nvPicPr>
        <p:blipFill>
          <a:blip r:embed="rId3"/>
          <a:stretch>
            <a:fillRect/>
          </a:stretch>
        </p:blipFill>
        <p:spPr>
          <a:xfrm>
            <a:off x="9232634" y="3810328"/>
            <a:ext cx="2254970" cy="1652156"/>
          </a:xfrm>
          <a:prstGeom prst="rect">
            <a:avLst/>
          </a:prstGeom>
        </p:spPr>
      </p:pic>
      <p:pic>
        <p:nvPicPr>
          <p:cNvPr id="8" name="Imagen 7"/>
          <p:cNvPicPr>
            <a:picLocks noChangeAspect="1"/>
          </p:cNvPicPr>
          <p:nvPr/>
        </p:nvPicPr>
        <p:blipFill>
          <a:blip r:embed="rId4"/>
          <a:stretch>
            <a:fillRect/>
          </a:stretch>
        </p:blipFill>
        <p:spPr>
          <a:xfrm>
            <a:off x="7377459" y="4829127"/>
            <a:ext cx="1581150" cy="1743076"/>
          </a:xfrm>
          <a:prstGeom prst="rect">
            <a:avLst/>
          </a:prstGeom>
        </p:spPr>
      </p:pic>
      <p:pic>
        <p:nvPicPr>
          <p:cNvPr id="9" name="Imagen 8"/>
          <p:cNvPicPr>
            <a:picLocks noChangeAspect="1"/>
          </p:cNvPicPr>
          <p:nvPr/>
        </p:nvPicPr>
        <p:blipFill>
          <a:blip r:embed="rId5"/>
          <a:stretch>
            <a:fillRect/>
          </a:stretch>
        </p:blipFill>
        <p:spPr>
          <a:xfrm>
            <a:off x="4920280" y="4829127"/>
            <a:ext cx="1790700" cy="1743075"/>
          </a:xfrm>
          <a:prstGeom prst="rect">
            <a:avLst/>
          </a:prstGeom>
        </p:spPr>
      </p:pic>
    </p:spTree>
    <p:extLst>
      <p:ext uri="{BB962C8B-B14F-4D97-AF65-F5344CB8AC3E}">
        <p14:creationId xmlns:p14="http://schemas.microsoft.com/office/powerpoint/2010/main" val="197596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157893" y="767203"/>
            <a:ext cx="6242395" cy="964061"/>
          </a:xfrm>
        </p:spPr>
        <p:txBody>
          <a:bodyPr>
            <a:normAutofit/>
          </a:bodyPr>
          <a:lstStyle/>
          <a:p>
            <a:pPr algn="ctr"/>
            <a:r>
              <a:rPr lang="es-CO" sz="4000" b="1" dirty="0" smtClean="0"/>
              <a:t>PROPIEDADES QUÍMICAS</a:t>
            </a:r>
            <a:endParaRPr lang="es-CO" sz="4000" b="1" dirty="0"/>
          </a:p>
        </p:txBody>
      </p:sp>
      <p:sp>
        <p:nvSpPr>
          <p:cNvPr id="6" name="Marcador de contenido 2"/>
          <p:cNvSpPr txBox="1">
            <a:spLocks/>
          </p:cNvSpPr>
          <p:nvPr/>
        </p:nvSpPr>
        <p:spPr bwMode="auto">
          <a:xfrm>
            <a:off x="545224" y="1731264"/>
            <a:ext cx="9216736" cy="3764296"/>
          </a:xfrm>
          <a:prstGeom prst="rect">
            <a:avLst/>
          </a:prstGeom>
          <a:gradFill rotWithShape="1">
            <a:gsLst>
              <a:gs pos="0">
                <a:srgbClr val="2D2D8A">
                  <a:tint val="50000"/>
                  <a:satMod val="300000"/>
                </a:srgbClr>
              </a:gs>
              <a:gs pos="35000">
                <a:srgbClr val="2D2D8A">
                  <a:tint val="37000"/>
                  <a:satMod val="300000"/>
                </a:srgbClr>
              </a:gs>
              <a:gs pos="100000">
                <a:srgbClr val="2D2D8A">
                  <a:tint val="15000"/>
                  <a:satMod val="350000"/>
                </a:srgbClr>
              </a:gs>
            </a:gsLst>
            <a:lin ang="16200000" scaled="1"/>
          </a:gradFill>
          <a:ln w="9525" cap="flat" cmpd="sng" algn="ctr">
            <a:solidFill>
              <a:srgbClr val="2D2D8A">
                <a:shade val="95000"/>
                <a:satMod val="105000"/>
              </a:srgbClr>
            </a:solidFill>
            <a:prstDash val="solid"/>
          </a:ln>
          <a:effectLst>
            <a:outerShdw blurRad="40000" dist="20000" dir="5400000" rotWithShape="0">
              <a:srgbClr val="000000">
                <a:alpha val="38000"/>
              </a:srgbClr>
            </a:outerShdw>
          </a:effectLst>
          <a:extLst/>
        </p:spPr>
        <p:txBody>
          <a:bodyPr vert="horz" wrap="square" lIns="35717" tIns="35717" rIns="35717" bIns="35717" numCol="1" anchor="ctr" anchorCtr="0" compatLnSpc="1">
            <a:prstTxWarp prst="textNoShape">
              <a:avLst/>
            </a:prstTxWarp>
            <a:spAutoFit/>
          </a:bodyPr>
          <a:lstStyle>
            <a:lvl1pPr marL="266700" indent="-266700" algn="l" defTabSz="409575" rtl="0" eaLnBrk="0" fontAlgn="base" hangingPunct="0">
              <a:spcBef>
                <a:spcPts val="2950"/>
              </a:spcBef>
              <a:spcAft>
                <a:spcPct val="0"/>
              </a:spcAft>
              <a:buSzPct val="100000"/>
              <a:buChar char="•"/>
              <a:defRPr sz="2700">
                <a:solidFill>
                  <a:schemeClr val="dk1"/>
                </a:solidFill>
                <a:latin typeface="+mn-lt"/>
                <a:ea typeface="+mn-ea"/>
                <a:cs typeface="+mn-cs"/>
                <a:sym typeface="Helvetica Light"/>
              </a:defRPr>
            </a:lvl1pPr>
            <a:lvl2pPr marL="534988" indent="-266700" algn="l" defTabSz="409575" rtl="0" eaLnBrk="0" fontAlgn="base" hangingPunct="0">
              <a:spcBef>
                <a:spcPts val="2950"/>
              </a:spcBef>
              <a:spcAft>
                <a:spcPct val="0"/>
              </a:spcAft>
              <a:buSzPct val="100000"/>
              <a:buChar char="•"/>
              <a:defRPr sz="2700">
                <a:solidFill>
                  <a:schemeClr val="dk1"/>
                </a:solidFill>
                <a:latin typeface="+mn-lt"/>
                <a:ea typeface="+mn-ea"/>
                <a:cs typeface="+mn-cs"/>
                <a:sym typeface="Helvetica Light"/>
              </a:defRPr>
            </a:lvl2pPr>
            <a:lvl3pPr marL="803275" indent="-266700" algn="l" defTabSz="409575" rtl="0" eaLnBrk="0" fontAlgn="base" hangingPunct="0">
              <a:spcBef>
                <a:spcPts val="2950"/>
              </a:spcBef>
              <a:spcAft>
                <a:spcPct val="0"/>
              </a:spcAft>
              <a:buSzPct val="100000"/>
              <a:buChar char="•"/>
              <a:defRPr sz="2700">
                <a:solidFill>
                  <a:schemeClr val="dk1"/>
                </a:solidFill>
                <a:latin typeface="+mn-lt"/>
                <a:ea typeface="+mn-ea"/>
                <a:cs typeface="+mn-cs"/>
                <a:sym typeface="Helvetica Light"/>
              </a:defRPr>
            </a:lvl3pPr>
            <a:lvl4pPr marL="1069975" indent="-266700" algn="l" defTabSz="409575" rtl="0" eaLnBrk="0" fontAlgn="base" hangingPunct="0">
              <a:spcBef>
                <a:spcPts val="2950"/>
              </a:spcBef>
              <a:spcAft>
                <a:spcPct val="0"/>
              </a:spcAft>
              <a:buSzPct val="100000"/>
              <a:buChar char="•"/>
              <a:defRPr sz="2700">
                <a:solidFill>
                  <a:schemeClr val="dk1"/>
                </a:solidFill>
                <a:latin typeface="+mn-lt"/>
                <a:ea typeface="+mn-ea"/>
                <a:cs typeface="+mn-cs"/>
                <a:sym typeface="Helvetica Light"/>
              </a:defRPr>
            </a:lvl4pPr>
            <a:lvl5pPr marL="1338263" indent="-266700" algn="l" defTabSz="409575" rtl="0" eaLnBrk="0" fontAlgn="base" hangingPunct="0">
              <a:spcBef>
                <a:spcPts val="2950"/>
              </a:spcBef>
              <a:spcAft>
                <a:spcPct val="0"/>
              </a:spcAft>
              <a:buSzPct val="100000"/>
              <a:buChar char="•"/>
              <a:defRPr sz="2700">
                <a:solidFill>
                  <a:schemeClr val="dk1"/>
                </a:solidFill>
                <a:latin typeface="+mn-lt"/>
                <a:ea typeface="+mn-ea"/>
                <a:cs typeface="+mn-cs"/>
                <a:sym typeface="Helvetica Light"/>
              </a:defRPr>
            </a:lvl5pPr>
            <a:lvl6pPr marL="1660863" indent="-267881" algn="l" defTabSz="410751" rtl="0" fontAlgn="base" hangingPunct="0">
              <a:spcBef>
                <a:spcPts val="2953"/>
              </a:spcBef>
              <a:spcAft>
                <a:spcPct val="0"/>
              </a:spcAft>
              <a:buSzPct val="100000"/>
              <a:buChar char="•"/>
              <a:defRPr sz="2700">
                <a:solidFill>
                  <a:schemeClr val="dk1"/>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chemeClr val="dk1"/>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chemeClr val="dk1"/>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chemeClr val="dk1"/>
                </a:solidFill>
                <a:latin typeface="+mn-lt"/>
                <a:ea typeface="+mn-ea"/>
                <a:cs typeface="+mn-cs"/>
                <a:sym typeface="Helvetica Light" charset="0"/>
              </a:defRPr>
            </a:lvl9pPr>
          </a:lstStyle>
          <a:p>
            <a:pPr marL="266700" marR="0" lvl="0" indent="-266700" algn="just" defTabSz="409575" rtl="0" eaLnBrk="0" fontAlgn="base" latinLnBrk="0" hangingPunct="0">
              <a:lnSpc>
                <a:spcPct val="107000"/>
              </a:lnSpc>
              <a:spcBef>
                <a:spcPts val="2950"/>
              </a:spcBef>
              <a:spcAft>
                <a:spcPts val="800"/>
              </a:spcAft>
              <a:buClrTx/>
              <a:buSzPct val="100000"/>
              <a:buFont typeface="Wingdings" panose="05000000000000000000" pitchFamily="2" charset="2"/>
              <a:buChar char="q"/>
              <a:tabLst/>
              <a:defRPr/>
            </a:pPr>
            <a:r>
              <a:rPr kumimoji="0" lang="es-MX" sz="20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Light"/>
              </a:rPr>
              <a:t>Hidrólisis ácida: Ante el calor, se descomponen regenerando el alcohol y el ácido correspondiente. Se usa un exceso de agua para inclinar esta vez la reacción hacia la derecha. Como se menciono es la inversa de la esterificación.</a:t>
            </a:r>
          </a:p>
          <a:p>
            <a:pPr marL="266700" marR="0" lvl="0" indent="-266700" algn="just" defTabSz="409575" rtl="0" eaLnBrk="0" fontAlgn="base" latinLnBrk="0" hangingPunct="0">
              <a:lnSpc>
                <a:spcPct val="107000"/>
              </a:lnSpc>
              <a:spcBef>
                <a:spcPts val="2950"/>
              </a:spcBef>
              <a:spcAft>
                <a:spcPts val="800"/>
              </a:spcAft>
              <a:buClrTx/>
              <a:buSzPct val="100000"/>
              <a:buFont typeface="Wingdings" panose="05000000000000000000" pitchFamily="2" charset="2"/>
              <a:buChar char="q"/>
              <a:tabLst/>
              <a:defRPr/>
            </a:pPr>
            <a:r>
              <a:rPr kumimoji="0" lang="es-MX" sz="20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Light"/>
              </a:rPr>
              <a:t>Hidrólisis en medio alcalino: En este caso se usan hidróxidos fuertes para atacar al éster, y de esta manera regenerar el alcohol. Y se forma la sal del ácido orgánico.</a:t>
            </a:r>
          </a:p>
          <a:p>
            <a:pPr marL="266700" marR="0" lvl="0" indent="-266700" algn="just" defTabSz="409575" rtl="0" eaLnBrk="0" fontAlgn="base" latinLnBrk="0" hangingPunct="0">
              <a:lnSpc>
                <a:spcPct val="107000"/>
              </a:lnSpc>
              <a:spcBef>
                <a:spcPts val="2950"/>
              </a:spcBef>
              <a:spcAft>
                <a:spcPts val="800"/>
              </a:spcAft>
              <a:buClrTx/>
              <a:buSzPct val="100000"/>
              <a:buFont typeface="Wingdings" panose="05000000000000000000" pitchFamily="2" charset="2"/>
              <a:buChar char="q"/>
              <a:tabLst/>
              <a:defRPr/>
            </a:pPr>
            <a:endParaRPr kumimoji="0" lang="es-MX" sz="27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Light"/>
            </a:endParaRPr>
          </a:p>
        </p:txBody>
      </p:sp>
    </p:spTree>
    <p:extLst>
      <p:ext uri="{BB962C8B-B14F-4D97-AF65-F5344CB8AC3E}">
        <p14:creationId xmlns:p14="http://schemas.microsoft.com/office/powerpoint/2010/main" val="2949788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145516" y="715033"/>
            <a:ext cx="5080540" cy="768927"/>
          </a:xfrm>
        </p:spPr>
        <p:txBody>
          <a:bodyPr/>
          <a:lstStyle/>
          <a:p>
            <a:pPr algn="ctr"/>
            <a:r>
              <a:rPr lang="es-CO" b="1" dirty="0" smtClean="0"/>
              <a:t>PRODUCCIÓN</a:t>
            </a:r>
            <a:endParaRPr lang="es-CO" b="1" dirty="0"/>
          </a:p>
        </p:txBody>
      </p:sp>
      <p:sp>
        <p:nvSpPr>
          <p:cNvPr id="5" name="2 Marcador de contenido"/>
          <p:cNvSpPr>
            <a:spLocks noGrp="1"/>
          </p:cNvSpPr>
          <p:nvPr>
            <p:ph idx="1"/>
          </p:nvPr>
        </p:nvSpPr>
        <p:spPr>
          <a:xfrm>
            <a:off x="620390" y="1619255"/>
            <a:ext cx="10131425" cy="1994452"/>
          </a:xfrm>
        </p:spPr>
        <p:txBody>
          <a:bodyPr/>
          <a:lstStyle/>
          <a:p>
            <a:pPr marL="0" indent="0" algn="just">
              <a:buNone/>
            </a:pPr>
            <a:r>
              <a:rPr lang="es-CO" sz="2800" b="1" dirty="0" smtClean="0"/>
              <a:t>ESTERIFICACION:</a:t>
            </a:r>
          </a:p>
          <a:p>
            <a:pPr marL="0" indent="0" algn="just">
              <a:buNone/>
            </a:pPr>
            <a:r>
              <a:rPr lang="es-CO" sz="2400" dirty="0" smtClean="0"/>
              <a:t>Se denomina esterificación al proceso por el cual se sintetiza un </a:t>
            </a:r>
            <a:r>
              <a:rPr lang="es-CO" sz="2400" dirty="0" err="1" smtClean="0"/>
              <a:t>éster</a:t>
            </a:r>
            <a:r>
              <a:rPr lang="es-CO" sz="2400" dirty="0" smtClean="0"/>
              <a:t>. Un </a:t>
            </a:r>
            <a:r>
              <a:rPr lang="es-CO" sz="2400" dirty="0" err="1" smtClean="0"/>
              <a:t>éster</a:t>
            </a:r>
            <a:r>
              <a:rPr lang="es-CO" sz="2400" dirty="0" smtClean="0"/>
              <a:t> es un compuesto derivado formalmente de la reacción química entre un ácido carboxílico y </a:t>
            </a:r>
            <a:r>
              <a:rPr lang="es-CO" sz="2400" dirty="0" err="1" smtClean="0"/>
              <a:t>unalcohol</a:t>
            </a:r>
            <a:r>
              <a:rPr lang="es-CO" sz="2400" dirty="0" smtClean="0"/>
              <a:t>.</a:t>
            </a:r>
            <a:endParaRPr lang="es-CO" sz="2400" dirty="0"/>
          </a:p>
        </p:txBody>
      </p:sp>
      <p:pic>
        <p:nvPicPr>
          <p:cNvPr id="6" name="Picture 2" descr="http://upload.wikimedia.org/wikipedia/commons/thumb/0/0d/Ester-from-acid-and-alcohol-2D-skeletal.png/500px-Ester-from-acid-and-alcohol-2D-skeletal.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1417877" y="2793088"/>
            <a:ext cx="8530210" cy="1757225"/>
          </a:xfrm>
          <a:prstGeom prst="rect">
            <a:avLst/>
          </a:prstGeom>
          <a:noFill/>
        </p:spPr>
      </p:pic>
      <p:pic>
        <p:nvPicPr>
          <p:cNvPr id="7" name="Picture 4" descr="http://upload.wikimedia.org/wikipedia/commons/thumb/6/6e/Esterification.PNG/500px-Esterification.PNG"/>
          <p:cNvPicPr>
            <a:picLocks noChangeAspect="1" noChangeArrowheads="1"/>
          </p:cNvPicPr>
          <p:nvPr/>
        </p:nvPicPr>
        <p:blipFill>
          <a:blip r:embed="rId3"/>
          <a:srcRect/>
          <a:stretch>
            <a:fillRect/>
          </a:stretch>
        </p:blipFill>
        <p:spPr bwMode="auto">
          <a:xfrm>
            <a:off x="2145516" y="4405413"/>
            <a:ext cx="7828583" cy="1868556"/>
          </a:xfrm>
          <a:prstGeom prst="rect">
            <a:avLst/>
          </a:prstGeom>
          <a:noFill/>
        </p:spPr>
      </p:pic>
    </p:spTree>
    <p:extLst>
      <p:ext uri="{BB962C8B-B14F-4D97-AF65-F5344CB8AC3E}">
        <p14:creationId xmlns:p14="http://schemas.microsoft.com/office/powerpoint/2010/main" val="2208665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74146" y="763940"/>
            <a:ext cx="4842162" cy="949036"/>
          </a:xfrm>
        </p:spPr>
        <p:txBody>
          <a:bodyPr>
            <a:normAutofit/>
          </a:bodyPr>
          <a:lstStyle/>
          <a:p>
            <a:pPr algn="ctr"/>
            <a:r>
              <a:rPr lang="es-CO" sz="4000" b="1" dirty="0"/>
              <a:t>Usos de los </a:t>
            </a:r>
            <a:r>
              <a:rPr lang="es-CO" sz="4000" b="1" dirty="0" smtClean="0"/>
              <a:t>ésteres</a:t>
            </a:r>
            <a:endParaRPr lang="es-CO" sz="4000" b="1" dirty="0"/>
          </a:p>
        </p:txBody>
      </p:sp>
      <p:sp>
        <p:nvSpPr>
          <p:cNvPr id="5" name="Marcador de contenido 2"/>
          <p:cNvSpPr>
            <a:spLocks noGrp="1"/>
          </p:cNvSpPr>
          <p:nvPr>
            <p:ph idx="1"/>
          </p:nvPr>
        </p:nvSpPr>
        <p:spPr>
          <a:xfrm>
            <a:off x="410638" y="1712976"/>
            <a:ext cx="6179415" cy="1026442"/>
          </a:xfrm>
        </p:spPr>
        <p:txBody>
          <a:bodyPr>
            <a:noAutofit/>
          </a:bodyPr>
          <a:lstStyle/>
          <a:p>
            <a:pPr marL="0" indent="0" algn="just">
              <a:buNone/>
            </a:pPr>
            <a:r>
              <a:rPr lang="es-CO" sz="2400" dirty="0" smtClean="0"/>
              <a:t>Los </a:t>
            </a:r>
            <a:r>
              <a:rPr lang="es-CO" sz="2400" dirty="0"/>
              <a:t>ésteres son empleados en muchos y variados campos de la industria, como los siguientes</a:t>
            </a:r>
            <a:r>
              <a:rPr lang="es-CO" sz="2400" dirty="0" smtClean="0"/>
              <a:t>:</a:t>
            </a:r>
          </a:p>
        </p:txBody>
      </p:sp>
      <p:sp>
        <p:nvSpPr>
          <p:cNvPr id="7" name="Rectángulo 6"/>
          <p:cNvSpPr/>
          <p:nvPr/>
        </p:nvSpPr>
        <p:spPr>
          <a:xfrm>
            <a:off x="410638" y="2875854"/>
            <a:ext cx="6096000" cy="1200329"/>
          </a:xfrm>
          <a:prstGeom prst="rect">
            <a:avLst/>
          </a:prstGeom>
          <a:solidFill>
            <a:srgbClr val="DAEDEF"/>
          </a:solidFill>
          <a:ln w="38100" cap="flat" cmpd="sng" algn="ctr">
            <a:solidFill>
              <a:srgbClr val="FFFFFF"/>
            </a:solidFill>
            <a:prstDash val="solid"/>
          </a:ln>
          <a:effectLst>
            <a:outerShdw blurRad="40000" dist="20000" dir="5400000" rotWithShape="0">
              <a:srgbClr val="000000">
                <a:alpha val="38000"/>
              </a:srgbClr>
            </a:outerShdw>
          </a:effectLst>
        </p:spPr>
        <p:txBody>
          <a:bodyPr>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1800" i="0" u="none" strike="noStrike" kern="0" cap="none" spc="0" normalizeH="0" baseline="0" noProof="0" dirty="0" smtClean="0">
                <a:ln>
                  <a:noFill/>
                </a:ln>
                <a:effectLst/>
                <a:uLnTx/>
                <a:uFillTx/>
                <a:latin typeface="Helvetica Light"/>
              </a:rPr>
              <a:t>Aromas artificiales: Muchos de los ésteres de bajo peso molecular tienen olores característicos a fruta: plátano, ron y piña . Estos ésteres se utilizan en la fabricación de aromas y perfumes sintéticos.</a:t>
            </a:r>
          </a:p>
        </p:txBody>
      </p:sp>
      <p:pic>
        <p:nvPicPr>
          <p:cNvPr id="8" name="Picture 3" descr="http://www.guatequimica.com/tutoriales/accarb/lista_perfu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333" y="2449902"/>
            <a:ext cx="1600200" cy="13335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9" name="Picture 5" descr="http://www.hablemosclaro.org/ingrepedia/img/ejem/goma-ros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2704" y="3492265"/>
            <a:ext cx="1600200" cy="14789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0" name="Rectángulo 9"/>
          <p:cNvSpPr/>
          <p:nvPr/>
        </p:nvSpPr>
        <p:spPr>
          <a:xfrm>
            <a:off x="9662160" y="2828164"/>
            <a:ext cx="1470787"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just"/>
            <a:r>
              <a:rPr lang="es-CO" dirty="0"/>
              <a:t>Plastificantes.</a:t>
            </a:r>
          </a:p>
        </p:txBody>
      </p:sp>
      <p:pic>
        <p:nvPicPr>
          <p:cNvPr id="11" name="Imagen 10"/>
          <p:cNvPicPr>
            <a:picLocks noChangeAspect="1"/>
          </p:cNvPicPr>
          <p:nvPr/>
        </p:nvPicPr>
        <p:blipFill>
          <a:blip r:embed="rId4"/>
          <a:stretch>
            <a:fillRect/>
          </a:stretch>
        </p:blipFill>
        <p:spPr>
          <a:xfrm>
            <a:off x="2860963" y="4974473"/>
            <a:ext cx="1600200" cy="13335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Rectángulo 12"/>
          <p:cNvSpPr/>
          <p:nvPr/>
        </p:nvSpPr>
        <p:spPr>
          <a:xfrm>
            <a:off x="4605320" y="5083128"/>
            <a:ext cx="6598226" cy="92333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smtClean="0">
                <a:ln>
                  <a:noFill/>
                </a:ln>
                <a:solidFill>
                  <a:srgbClr val="000000"/>
                </a:solidFill>
                <a:effectLst/>
                <a:uLnTx/>
                <a:uFillTx/>
                <a:latin typeface="Helvetica Light"/>
              </a:rPr>
              <a:t>Disolventes: Los ésteres de bajo peso molecular son líquidos y se acostumbran a utilizar como disolventes, especialmente los acetatos de los alcoholes metílico, etílico y butílico.</a:t>
            </a:r>
          </a:p>
        </p:txBody>
      </p:sp>
    </p:spTree>
    <p:extLst>
      <p:ext uri="{BB962C8B-B14F-4D97-AF65-F5344CB8AC3E}">
        <p14:creationId xmlns:p14="http://schemas.microsoft.com/office/powerpoint/2010/main" val="113825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ecocosas.com/wp-content/uploads/2012/08/colorante-conservan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833" y="743589"/>
            <a:ext cx="2514889" cy="1842368"/>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p:cNvSpPr/>
          <p:nvPr/>
        </p:nvSpPr>
        <p:spPr>
          <a:xfrm>
            <a:off x="4347694" y="1347850"/>
            <a:ext cx="1236519" cy="633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5584213" y="1849456"/>
            <a:ext cx="5929746" cy="1473001"/>
          </a:xfrm>
          <a:prstGeom prst="rect">
            <a:avLst/>
          </a:prstGeom>
          <a:solidFill>
            <a:srgbClr val="00000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smtClean="0">
                <a:ln>
                  <a:noFill/>
                </a:ln>
                <a:solidFill>
                  <a:srgbClr val="FFFFFF"/>
                </a:solidFill>
                <a:effectLst/>
                <a:uLnTx/>
                <a:uFillTx/>
                <a:latin typeface="Helvetica Light"/>
              </a:rPr>
              <a:t>Aditivos Alimentarios: Estos mismos ésteres de bajo peso molecular que tienen olores característicos a fruta se utilizan como aditivos alimentarios, por ejemplo, en caramelos y otros alimentos que han de tener un sabor afrutado.</a:t>
            </a:r>
            <a:endParaRPr kumimoji="0" lang="es-MX" sz="1800" b="0" i="0" u="none" strike="noStrike" kern="0" cap="none" spc="0" normalizeH="0" baseline="0" noProof="0" dirty="0" smtClean="0">
              <a:ln>
                <a:noFill/>
              </a:ln>
              <a:solidFill>
                <a:srgbClr val="FFFFFF"/>
              </a:solidFill>
              <a:effectLst/>
              <a:uLnTx/>
              <a:uFillTx/>
              <a:latin typeface="Helvetica Light"/>
            </a:endParaRPr>
          </a:p>
        </p:txBody>
      </p:sp>
      <p:pic>
        <p:nvPicPr>
          <p:cNvPr id="8" name="Picture 4" descr="http://i00.i.aliimg.com/img/pb/292/905/408/408905292_2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612" y="3460448"/>
            <a:ext cx="3788264" cy="2536969"/>
          </a:xfrm>
          <a:prstGeom prst="rect">
            <a:avLst/>
          </a:prstGeom>
          <a:noFill/>
          <a:extLst>
            <a:ext uri="{909E8E84-426E-40DD-AFC4-6F175D3DCCD1}">
              <a14:hiddenFill xmlns:a14="http://schemas.microsoft.com/office/drawing/2010/main">
                <a:solidFill>
                  <a:srgbClr val="FFFFFF"/>
                </a:solidFill>
              </a14:hiddenFill>
            </a:ext>
          </a:extLst>
        </p:spPr>
      </p:pic>
      <p:sp>
        <p:nvSpPr>
          <p:cNvPr id="9" name="Flecha derecha 8"/>
          <p:cNvSpPr/>
          <p:nvPr/>
        </p:nvSpPr>
        <p:spPr>
          <a:xfrm flipH="1">
            <a:off x="6405581" y="4095088"/>
            <a:ext cx="1090757" cy="633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186067" y="4166522"/>
            <a:ext cx="6096000" cy="646331"/>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r>
              <a:rPr lang="es-CO" dirty="0"/>
              <a:t>Productos Farmacéuticos: Productos de uso tan frecuente como los analgésicos se fabrican con ésteres</a:t>
            </a:r>
            <a:r>
              <a:rPr lang="es-CO" dirty="0" smtClean="0"/>
              <a:t>.</a:t>
            </a:r>
            <a:endParaRPr lang="es-MX" dirty="0"/>
          </a:p>
        </p:txBody>
      </p:sp>
      <p:pic>
        <p:nvPicPr>
          <p:cNvPr id="11" name="Picture 6" descr="https://www.muchomaterial.com/assets/images/articulos/originales/18024.jpg"/>
          <p:cNvPicPr>
            <a:picLocks noChangeAspect="1" noChangeArrowheads="1"/>
          </p:cNvPicPr>
          <p:nvPr/>
        </p:nvPicPr>
        <p:blipFill rotWithShape="1">
          <a:blip r:embed="rId4">
            <a:extLst>
              <a:ext uri="{28A0092B-C50C-407E-A947-70E740481C1C}">
                <a14:useLocalDpi xmlns:a14="http://schemas.microsoft.com/office/drawing/2010/main" val="0"/>
              </a:ext>
            </a:extLst>
          </a:blip>
          <a:srcRect l="36728" t="1571" r="36817" b="2429"/>
          <a:stretch/>
        </p:blipFill>
        <p:spPr bwMode="auto">
          <a:xfrm>
            <a:off x="647839" y="5088338"/>
            <a:ext cx="567171" cy="1484314"/>
          </a:xfrm>
          <a:prstGeom prst="rect">
            <a:avLst/>
          </a:prstGeom>
          <a:noFill/>
          <a:extLst>
            <a:ext uri="{909E8E84-426E-40DD-AFC4-6F175D3DCCD1}">
              <a14:hiddenFill xmlns:a14="http://schemas.microsoft.com/office/drawing/2010/main">
                <a:solidFill>
                  <a:srgbClr val="FFFFFF"/>
                </a:solidFill>
              </a14:hiddenFill>
            </a:ext>
          </a:extLst>
        </p:spPr>
      </p:pic>
      <p:sp>
        <p:nvSpPr>
          <p:cNvPr id="12" name="Flecha derecha 11"/>
          <p:cNvSpPr/>
          <p:nvPr/>
        </p:nvSpPr>
        <p:spPr>
          <a:xfrm>
            <a:off x="1375517" y="5504674"/>
            <a:ext cx="1236519" cy="633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2772543" y="5397253"/>
            <a:ext cx="6096000" cy="120032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s-CO" dirty="0"/>
              <a:t/>
            </a:r>
            <a:br>
              <a:rPr lang="es-CO" dirty="0"/>
            </a:br>
            <a:r>
              <a:rPr lang="es-CO" dirty="0"/>
              <a:t>Polímeros Diversos.</a:t>
            </a:r>
            <a:br>
              <a:rPr lang="es-CO" dirty="0"/>
            </a:br>
            <a:r>
              <a:rPr lang="es-CO" dirty="0"/>
              <a:t>Repelentes de insectos: Todos los repelentes de insectos que podemos encontrar en el mercado contienen ésteres.</a:t>
            </a:r>
            <a:endParaRPr lang="es-MX" dirty="0"/>
          </a:p>
        </p:txBody>
      </p:sp>
    </p:spTree>
    <p:extLst>
      <p:ext uri="{BB962C8B-B14F-4D97-AF65-F5344CB8AC3E}">
        <p14:creationId xmlns:p14="http://schemas.microsoft.com/office/powerpoint/2010/main" val="204655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1347749" y="748429"/>
            <a:ext cx="6624965" cy="39573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dirty="0" smtClean="0"/>
              <a:t>Los ésteres también tienen notables </a:t>
            </a:r>
            <a:r>
              <a:rPr lang="es-MX" sz="2500" b="1" dirty="0" smtClean="0"/>
              <a:t>APLICACIONES</a:t>
            </a:r>
            <a:r>
              <a:rPr lang="es-MX" dirty="0" smtClean="0"/>
              <a:t> en la vida cotidiana. </a:t>
            </a:r>
          </a:p>
          <a:p>
            <a:pPr marL="0" indent="0">
              <a:buFont typeface="Arial" panose="020B0604020202020204" pitchFamily="34" charset="0"/>
              <a:buNone/>
            </a:pPr>
            <a:endParaRPr lang="es-MX" dirty="0" smtClean="0"/>
          </a:p>
          <a:p>
            <a:pPr>
              <a:buFont typeface="Wingdings" panose="05000000000000000000" pitchFamily="2" charset="2"/>
              <a:buChar char="v"/>
            </a:pPr>
            <a:r>
              <a:rPr lang="es-MX" dirty="0" smtClean="0"/>
              <a:t>Plexiglás es un plástico rígido, transparente hecho de largas cadenas de ésteres. </a:t>
            </a:r>
          </a:p>
          <a:p>
            <a:pPr>
              <a:buFont typeface="Wingdings" panose="05000000000000000000" pitchFamily="2" charset="2"/>
              <a:buChar char="v"/>
            </a:pPr>
            <a:endParaRPr lang="es-MX" dirty="0" smtClean="0"/>
          </a:p>
          <a:p>
            <a:pPr>
              <a:buFont typeface="Wingdings" panose="05000000000000000000" pitchFamily="2" charset="2"/>
              <a:buChar char="v"/>
            </a:pPr>
            <a:r>
              <a:rPr lang="es-MX" dirty="0" err="1" smtClean="0"/>
              <a:t>Dacron</a:t>
            </a:r>
            <a:r>
              <a:rPr lang="es-MX" dirty="0" smtClean="0"/>
              <a:t>, una fibra que se usa para tejidos, es un poliéster (de muchos ésteres ).</a:t>
            </a:r>
          </a:p>
          <a:p>
            <a:pPr>
              <a:buFont typeface="Wingdings" panose="05000000000000000000" pitchFamily="2" charset="2"/>
              <a:buChar char="v"/>
            </a:pPr>
            <a:endParaRPr lang="es-MX" dirty="0" smtClean="0"/>
          </a:p>
          <a:p>
            <a:pPr>
              <a:buFont typeface="Wingdings" panose="05000000000000000000" pitchFamily="2" charset="2"/>
              <a:buChar char="v"/>
            </a:pPr>
            <a:r>
              <a:rPr lang="es-MX" dirty="0" smtClean="0"/>
              <a:t>Además los encontramos en los diversos olores naturales de diferentes frutas.</a:t>
            </a:r>
          </a:p>
          <a:p>
            <a:pPr>
              <a:buFont typeface="Wingdings" panose="05000000000000000000" pitchFamily="2" charset="2"/>
              <a:buChar char="v"/>
            </a:pPr>
            <a:endParaRPr lang="es-MX" dirty="0"/>
          </a:p>
        </p:txBody>
      </p:sp>
      <p:pic>
        <p:nvPicPr>
          <p:cNvPr id="4" name="Picture 2" descr="http://g01.a.alicdn.com/kf/HTB1f6YuIFXXXXa.XVXXq6xXFXXXw/1mm-100mm-100mm-Transparent-Clear-Acrylic-Plexiglass-Safety-Glazing-Frame-Plastic-Plate-Sheet-A120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13" t="21185" b="7452"/>
          <a:stretch/>
        </p:blipFill>
        <p:spPr bwMode="auto">
          <a:xfrm>
            <a:off x="9788832" y="2036133"/>
            <a:ext cx="2403168" cy="13819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diyupholsterysupply.com/mm5/graphics/00000001/Dacron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415" y="3062868"/>
            <a:ext cx="1340716" cy="1495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1.bp.blogspot.com/-vf6zGdw7NGk/VdSuP6o-liI/AAAAAAAAEpA/Zjx57S01YEQ/s1600/FRUTAS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831" y="4984810"/>
            <a:ext cx="2780001" cy="164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n-US" sz="4000" u="sng" dirty="0">
                <a:latin typeface="Arial" panose="020B0604020202020204" pitchFamily="34" charset="0"/>
                <a:cs typeface="Arial" panose="020B0604020202020204" pitchFamily="34" charset="0"/>
              </a:rPr>
              <a:t/>
            </a:r>
            <a:br>
              <a:rPr lang="en-US" sz="4000" u="sng" dirty="0">
                <a:latin typeface="Arial" panose="020B0604020202020204" pitchFamily="34" charset="0"/>
                <a:cs typeface="Arial" panose="020B0604020202020204" pitchFamily="34" charset="0"/>
              </a:rPr>
            </a:br>
            <a:r>
              <a:rPr lang="en-US" sz="4000" u="sng" dirty="0">
                <a:latin typeface="Arial" panose="020B0604020202020204" pitchFamily="34" charset="0"/>
                <a:cs typeface="Arial" panose="020B0604020202020204" pitchFamily="34" charset="0"/>
              </a:rPr>
              <a:t>Abstract</a:t>
            </a:r>
            <a:br>
              <a:rPr lang="en-US" sz="4000" u="sng" dirty="0">
                <a:latin typeface="Arial" panose="020B0604020202020204" pitchFamily="34" charset="0"/>
                <a:cs typeface="Arial" panose="020B0604020202020204" pitchFamily="34" charset="0"/>
              </a:rPr>
            </a:br>
            <a:endParaRPr lang="es-MX" sz="4000" dirty="0"/>
          </a:p>
        </p:txBody>
      </p:sp>
      <p:sp>
        <p:nvSpPr>
          <p:cNvPr id="6" name="Rectángulo 5"/>
          <p:cNvSpPr/>
          <p:nvPr/>
        </p:nvSpPr>
        <p:spPr>
          <a:xfrm>
            <a:off x="560832" y="1944684"/>
            <a:ext cx="10241280" cy="2862322"/>
          </a:xfrm>
          <a:prstGeom prst="rect">
            <a:avLst/>
          </a:prstGeom>
        </p:spPr>
        <p:txBody>
          <a:bodyPr wrap="square">
            <a:spAutoFit/>
          </a:bodyPr>
          <a:lstStyle/>
          <a:p>
            <a:pPr algn="just"/>
            <a:r>
              <a:rPr lang="en-US" sz="2000" dirty="0">
                <a:latin typeface="Arial" panose="020B0604020202020204" pitchFamily="34" charset="0"/>
                <a:cs typeface="Arial" panose="020B0604020202020204" pitchFamily="34" charset="0"/>
              </a:rPr>
              <a:t>Esters comprise a large family of organic compounds with broad applications in medicine, biology, chemistry and industry. Esters are common in nature. They occur naturally in plants and animals. Small esters, in combination with other volatile compounds produced pleasant fruit flavor. In general, a symphony of chemicals is responsible for specific fruity fragrances, however, very often a single compound plays a major role. For example, an artificial flavor of pineapple contains more than twenty ingredients but butyrate is the main component which explains the aroma and pineapple flavor. </a:t>
            </a:r>
            <a:endParaRPr lang="en-US" sz="2000" dirty="0" smtClean="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Keywords: esters, compounds, carbon, hydrogen, aroma</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99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MX" sz="4000" u="sng" dirty="0">
                <a:latin typeface="Arial" panose="020B0604020202020204" pitchFamily="34" charset="0"/>
                <a:cs typeface="Arial" panose="020B0604020202020204" pitchFamily="34" charset="0"/>
              </a:rPr>
              <a:t/>
            </a:r>
            <a:br>
              <a:rPr lang="es-MX" sz="4000" u="sng" dirty="0">
                <a:latin typeface="Arial" panose="020B0604020202020204" pitchFamily="34" charset="0"/>
                <a:cs typeface="Arial" panose="020B0604020202020204" pitchFamily="34" charset="0"/>
              </a:rPr>
            </a:br>
            <a:r>
              <a:rPr lang="es-MX" sz="4000" u="sng" dirty="0">
                <a:latin typeface="Arial" panose="020B0604020202020204" pitchFamily="34" charset="0"/>
                <a:cs typeface="Arial" panose="020B0604020202020204" pitchFamily="34" charset="0"/>
              </a:rPr>
              <a:t>Resumen</a:t>
            </a:r>
            <a:br>
              <a:rPr lang="es-MX" sz="4000" u="sng" dirty="0">
                <a:latin typeface="Arial" panose="020B0604020202020204" pitchFamily="34" charset="0"/>
                <a:cs typeface="Arial" panose="020B0604020202020204" pitchFamily="34" charset="0"/>
              </a:rPr>
            </a:br>
            <a:endParaRPr lang="es-MX" sz="4000" dirty="0"/>
          </a:p>
        </p:txBody>
      </p:sp>
      <p:sp>
        <p:nvSpPr>
          <p:cNvPr id="5" name="Rectángulo 4"/>
          <p:cNvSpPr/>
          <p:nvPr/>
        </p:nvSpPr>
        <p:spPr>
          <a:xfrm>
            <a:off x="1048512" y="1952488"/>
            <a:ext cx="9521952" cy="2862322"/>
          </a:xfrm>
          <a:prstGeom prst="rect">
            <a:avLst/>
          </a:prstGeom>
        </p:spPr>
        <p:txBody>
          <a:bodyPr wrap="square">
            <a:spAutoFit/>
          </a:bodyPr>
          <a:lstStyle/>
          <a:p>
            <a:pPr algn="just"/>
            <a:r>
              <a:rPr lang="es-MX" sz="2000" dirty="0">
                <a:latin typeface="Arial" panose="020B0604020202020204" pitchFamily="34" charset="0"/>
                <a:cs typeface="Arial" panose="020B0604020202020204" pitchFamily="34" charset="0"/>
              </a:rPr>
              <a:t>Los ésteres comprenden una gran familia de compuestos orgánicos con amplias aplicaciones en la medicina, la biología, la química y la industria. Los ésteres son comunes en la naturaleza. Se producen de forma natural en plantas y animales. Ésteres pequeñas, en combinación con otros compuestos volátiles, producen el agradable aroma de frutas. En general, una sinfonía de productos químicos es el responsable de las fragancias afrutadas específicos, sin embargo, muy a menudo un solo compuesto juega un papel principal. </a:t>
            </a:r>
            <a:endParaRPr lang="es-MX" sz="2000" dirty="0" smtClean="0">
              <a:latin typeface="Arial" panose="020B0604020202020204" pitchFamily="34" charset="0"/>
              <a:cs typeface="Arial" panose="020B0604020202020204" pitchFamily="34" charset="0"/>
            </a:endParaRPr>
          </a:p>
          <a:p>
            <a:pPr algn="just"/>
            <a:endParaRPr lang="es-MX" sz="20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Palabras clave: ésteres, compuestos, carbono, hidrógeno, aroma</a:t>
            </a:r>
          </a:p>
        </p:txBody>
      </p:sp>
    </p:spTree>
    <p:extLst>
      <p:ext uri="{BB962C8B-B14F-4D97-AF65-F5344CB8AC3E}">
        <p14:creationId xmlns:p14="http://schemas.microsoft.com/office/powerpoint/2010/main" val="2742908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866262" y="703829"/>
            <a:ext cx="6899786" cy="1291215"/>
          </a:xfrm>
        </p:spPr>
        <p:txBody>
          <a:bodyPr/>
          <a:lstStyle/>
          <a:p>
            <a:r>
              <a:rPr lang="es-MX" sz="4500" dirty="0" smtClean="0"/>
              <a:t>Objetivos de aprendizaje</a:t>
            </a:r>
            <a:endParaRPr lang="es-MX" sz="4500" dirty="0"/>
          </a:p>
        </p:txBody>
      </p:sp>
      <p:sp>
        <p:nvSpPr>
          <p:cNvPr id="5" name="Marcador de contenido 2"/>
          <p:cNvSpPr>
            <a:spLocks noGrp="1"/>
          </p:cNvSpPr>
          <p:nvPr>
            <p:ph idx="1"/>
          </p:nvPr>
        </p:nvSpPr>
        <p:spPr>
          <a:xfrm>
            <a:off x="745845" y="2104772"/>
            <a:ext cx="9810749" cy="2795012"/>
          </a:xfrm>
        </p:spPr>
        <p:txBody>
          <a:bodyPr/>
          <a:lstStyle/>
          <a:p>
            <a:pPr marL="0" indent="0">
              <a:buNone/>
            </a:pPr>
            <a:endParaRPr lang="es-MX" dirty="0" smtClean="0"/>
          </a:p>
          <a:p>
            <a:pPr>
              <a:buFont typeface="Wingdings" panose="05000000000000000000" pitchFamily="2" charset="2"/>
              <a:buChar char="Ø"/>
            </a:pPr>
            <a:r>
              <a:rPr lang="es-MX" dirty="0" smtClean="0"/>
              <a:t>El alumno usará correctamente la nomenclatura para esteres.</a:t>
            </a:r>
          </a:p>
          <a:p>
            <a:pPr>
              <a:buFont typeface="Wingdings" panose="05000000000000000000" pitchFamily="2" charset="2"/>
              <a:buChar char="Ø"/>
            </a:pPr>
            <a:r>
              <a:rPr lang="es-MX" dirty="0" smtClean="0"/>
              <a:t>Identificará las propiedades físicas y químicas de los esteres.</a:t>
            </a:r>
          </a:p>
          <a:p>
            <a:pPr>
              <a:buFont typeface="Wingdings" panose="05000000000000000000" pitchFamily="2" charset="2"/>
              <a:buChar char="Ø"/>
            </a:pPr>
            <a:r>
              <a:rPr lang="es-MX" dirty="0" smtClean="0"/>
              <a:t>Determinará la importancia de estos compuestos en la vida diaria. </a:t>
            </a:r>
            <a:endParaRPr lang="es-MX" dirty="0"/>
          </a:p>
        </p:txBody>
      </p:sp>
    </p:spTree>
    <p:extLst>
      <p:ext uri="{BB962C8B-B14F-4D97-AF65-F5344CB8AC3E}">
        <p14:creationId xmlns:p14="http://schemas.microsoft.com/office/powerpoint/2010/main" val="388313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MX" sz="2800" u="sng" dirty="0" smtClean="0">
                <a:latin typeface="Arial" panose="020B0604020202020204" pitchFamily="34" charset="0"/>
                <a:cs typeface="Arial" panose="020B0604020202020204" pitchFamily="34" charset="0"/>
              </a:rPr>
              <a:t/>
            </a:r>
            <a:br>
              <a:rPr lang="es-MX" sz="2800" u="sng" dirty="0" smtClean="0">
                <a:latin typeface="Arial" panose="020B0604020202020204" pitchFamily="34" charset="0"/>
                <a:cs typeface="Arial" panose="020B0604020202020204" pitchFamily="34" charset="0"/>
              </a:rPr>
            </a:br>
            <a:r>
              <a:rPr lang="es-MX" sz="2800" u="sng" dirty="0">
                <a:latin typeface="Arial" panose="020B0604020202020204" pitchFamily="34" charset="0"/>
                <a:cs typeface="Arial" panose="020B0604020202020204" pitchFamily="34" charset="0"/>
              </a:rPr>
              <a:t/>
            </a:r>
            <a:br>
              <a:rPr lang="es-MX" sz="2800" u="sng" dirty="0">
                <a:latin typeface="Arial" panose="020B0604020202020204" pitchFamily="34" charset="0"/>
                <a:cs typeface="Arial" panose="020B0604020202020204" pitchFamily="34" charset="0"/>
              </a:rPr>
            </a:br>
            <a:r>
              <a:rPr lang="es-MX" sz="2800" u="sng" dirty="0" smtClean="0">
                <a:latin typeface="Arial" panose="020B0604020202020204" pitchFamily="34" charset="0"/>
                <a:cs typeface="Arial" panose="020B0604020202020204" pitchFamily="34" charset="0"/>
              </a:rPr>
              <a:t/>
            </a:r>
            <a:br>
              <a:rPr lang="es-MX" sz="2800" u="sng" dirty="0" smtClean="0">
                <a:latin typeface="Arial" panose="020B0604020202020204" pitchFamily="34" charset="0"/>
                <a:cs typeface="Arial" panose="020B0604020202020204" pitchFamily="34" charset="0"/>
              </a:rPr>
            </a:br>
            <a:r>
              <a:rPr lang="es-MX" sz="2800" u="sng" dirty="0">
                <a:latin typeface="Arial" panose="020B0604020202020204" pitchFamily="34" charset="0"/>
                <a:cs typeface="Arial" panose="020B0604020202020204" pitchFamily="34" charset="0"/>
              </a:rPr>
              <a:t/>
            </a:r>
            <a:br>
              <a:rPr lang="es-MX" sz="2800" u="sng" dirty="0">
                <a:latin typeface="Arial" panose="020B0604020202020204" pitchFamily="34" charset="0"/>
                <a:cs typeface="Arial" panose="020B0604020202020204" pitchFamily="34" charset="0"/>
              </a:rPr>
            </a:br>
            <a:r>
              <a:rPr lang="es-MX" sz="2800" u="sng" dirty="0" smtClean="0">
                <a:latin typeface="Arial" panose="020B0604020202020204" pitchFamily="34" charset="0"/>
                <a:cs typeface="Arial" panose="020B0604020202020204" pitchFamily="34" charset="0"/>
              </a:rPr>
              <a:t/>
            </a:r>
            <a:br>
              <a:rPr lang="es-MX" sz="2800" u="sng" dirty="0" smtClean="0">
                <a:latin typeface="Arial" panose="020B0604020202020204" pitchFamily="34" charset="0"/>
                <a:cs typeface="Arial" panose="020B0604020202020204" pitchFamily="34" charset="0"/>
              </a:rPr>
            </a:br>
            <a:endParaRPr lang="es-MX" sz="2800" u="sng"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54908" y="1355617"/>
            <a:ext cx="10600038" cy="4351338"/>
          </a:xfrm>
        </p:spPr>
        <p:txBody>
          <a:bodyPr>
            <a:normAutofit/>
          </a:bodyPr>
          <a:lstStyle/>
          <a:p>
            <a:pPr marL="0" indent="0" algn="ctr">
              <a:buNone/>
            </a:pPr>
            <a:endParaRPr lang="es-MX" altLang="es-MX" sz="1800" dirty="0" smtClean="0">
              <a:latin typeface="Arial" panose="020B0604020202020204" pitchFamily="34" charset="0"/>
              <a:ea typeface="Batang" panose="02030600000101010101" pitchFamily="18" charset="-127"/>
              <a:cs typeface="Arial" panose="020B0604020202020204" pitchFamily="34" charset="0"/>
            </a:endParaRPr>
          </a:p>
          <a:p>
            <a:pPr marL="0" indent="0">
              <a:buNone/>
            </a:pPr>
            <a:endParaRPr lang="es-MX" altLang="es-MX" sz="1800" dirty="0">
              <a:latin typeface="Arial" panose="020B0604020202020204" pitchFamily="34" charset="0"/>
              <a:ea typeface="Batang" panose="02030600000101010101" pitchFamily="18" charset="-127"/>
              <a:cs typeface="Arial" panose="020B0604020202020204" pitchFamily="34" charset="0"/>
            </a:endParaRPr>
          </a:p>
          <a:p>
            <a:pPr marL="0" indent="0">
              <a:buNone/>
            </a:pPr>
            <a:endParaRPr lang="es-MX" altLang="es-MX" sz="1800" dirty="0">
              <a:latin typeface="Arial" panose="020B0604020202020204" pitchFamily="34" charset="0"/>
              <a:ea typeface="Batang" panose="02030600000101010101" pitchFamily="18" charset="-127"/>
              <a:cs typeface="Arial" panose="020B0604020202020204" pitchFamily="34" charset="0"/>
            </a:endParaRPr>
          </a:p>
          <a:p>
            <a:pPr marL="0" indent="0">
              <a:buNone/>
            </a:pPr>
            <a:endParaRPr lang="es-MX" altLang="es-MX" sz="1800" dirty="0">
              <a:latin typeface="Arial" panose="020B0604020202020204" pitchFamily="34" charset="0"/>
              <a:ea typeface="Batang" panose="02030600000101010101" pitchFamily="18" charset="-127"/>
              <a:cs typeface="Arial" panose="020B0604020202020204" pitchFamily="34" charset="0"/>
            </a:endParaRPr>
          </a:p>
          <a:p>
            <a:pPr marL="0" indent="0">
              <a:buNone/>
            </a:pPr>
            <a:endParaRPr lang="es-MX" altLang="es-MX" sz="1800" dirty="0">
              <a:latin typeface="Arial" panose="020B0604020202020204" pitchFamily="34" charset="0"/>
              <a:ea typeface="Batang" panose="02030600000101010101" pitchFamily="18" charset="-127"/>
              <a:cs typeface="Arial" panose="020B0604020202020204" pitchFamily="34" charset="0"/>
            </a:endParaRPr>
          </a:p>
        </p:txBody>
      </p:sp>
      <p:sp>
        <p:nvSpPr>
          <p:cNvPr id="4" name="Título 1"/>
          <p:cNvSpPr txBox="1">
            <a:spLocks/>
          </p:cNvSpPr>
          <p:nvPr/>
        </p:nvSpPr>
        <p:spPr>
          <a:xfrm>
            <a:off x="2601255" y="1009161"/>
            <a:ext cx="4679950" cy="720725"/>
          </a:xfrm>
          <a:prstGeom prst="rect">
            <a:avLst/>
          </a:prstGeom>
          <a:ln w="28575">
            <a:solidFill>
              <a:schemeClr val="accent1">
                <a:lumMod val="2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07181">
              <a:defRPr/>
            </a:pPr>
            <a:r>
              <a:rPr lang="es-MX" sz="2500" smtClean="0"/>
              <a:t>Competencias genéricas</a:t>
            </a:r>
            <a:endParaRPr lang="es-MX" sz="1600" dirty="0"/>
          </a:p>
        </p:txBody>
      </p:sp>
      <p:sp>
        <p:nvSpPr>
          <p:cNvPr id="5" name="Rectángulo 4"/>
          <p:cNvSpPr>
            <a:spLocks noChangeArrowheads="1"/>
          </p:cNvSpPr>
          <p:nvPr/>
        </p:nvSpPr>
        <p:spPr bwMode="auto">
          <a:xfrm>
            <a:off x="1886164" y="1982680"/>
            <a:ext cx="8137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ctr">
              <a:defRPr>
                <a:solidFill>
                  <a:schemeClr val="tx1"/>
                </a:solidFill>
                <a:latin typeface="Verdana" panose="020B0604030504040204" pitchFamily="34" charset="0"/>
                <a:ea typeface="Helvetica Light"/>
                <a:cs typeface="Helvetica Light"/>
              </a:defRPr>
            </a:lvl1pPr>
            <a:lvl2pPr marL="742950" indent="-285750" algn="ctr">
              <a:defRPr>
                <a:solidFill>
                  <a:schemeClr val="tx1"/>
                </a:solidFill>
                <a:latin typeface="Verdana" panose="020B0604030504040204" pitchFamily="34" charset="0"/>
                <a:ea typeface="Helvetica Light"/>
                <a:cs typeface="Helvetica Light"/>
              </a:defRPr>
            </a:lvl2pPr>
            <a:lvl3pPr marL="1143000" indent="-228600" algn="ctr">
              <a:defRPr>
                <a:solidFill>
                  <a:schemeClr val="tx1"/>
                </a:solidFill>
                <a:latin typeface="Verdana" panose="020B0604030504040204" pitchFamily="34" charset="0"/>
                <a:ea typeface="Helvetica Light"/>
                <a:cs typeface="Helvetica Light"/>
              </a:defRPr>
            </a:lvl3pPr>
            <a:lvl4pPr marL="1600200" indent="-228600" algn="ctr">
              <a:defRPr>
                <a:solidFill>
                  <a:schemeClr val="tx1"/>
                </a:solidFill>
                <a:latin typeface="Verdana" panose="020B0604030504040204" pitchFamily="34" charset="0"/>
                <a:ea typeface="Helvetica Light"/>
                <a:cs typeface="Helvetica Light"/>
              </a:defRPr>
            </a:lvl4pPr>
            <a:lvl5pPr marL="2057400" indent="-228600" algn="ctr">
              <a:defRPr>
                <a:solidFill>
                  <a:schemeClr val="tx1"/>
                </a:solidFill>
                <a:latin typeface="Verdana" panose="020B0604030504040204" pitchFamily="34" charset="0"/>
                <a:ea typeface="Helvetica Light"/>
                <a:cs typeface="Helvetica Light"/>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Helvetica Light"/>
                <a:cs typeface="Helvetica Light"/>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Helvetica Light"/>
                <a:cs typeface="Helvetica Light"/>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Helvetica Light"/>
                <a:cs typeface="Helvetica Light"/>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Helvetica Light"/>
                <a:cs typeface="Helvetica Light"/>
              </a:defRPr>
            </a:lvl9pPr>
          </a:lstStyle>
          <a:p>
            <a:pPr algn="just" eaLnBrk="1" hangingPunct="1">
              <a:buFont typeface="Arial" panose="020B0604020202020204" pitchFamily="34" charset="0"/>
              <a:buChar char="•"/>
            </a:pPr>
            <a:r>
              <a:rPr lang="es-MX" altLang="es-MX" dirty="0"/>
              <a:t>Sustenta una postura personal sobre temas de interés y relevancia general, considerando otros puntos de vista de manera crítica y reflexiva.</a:t>
            </a:r>
          </a:p>
          <a:p>
            <a:pPr algn="just" eaLnBrk="1" hangingPunct="1">
              <a:buFont typeface="Arial" panose="020B0604020202020204" pitchFamily="34" charset="0"/>
              <a:buChar char="•"/>
            </a:pPr>
            <a:r>
              <a:rPr lang="es-ES_tradnl" altLang="es-MX" dirty="0"/>
              <a:t>Escucha, interpreta y emite mensajes pertinentes en distintos contextos mediante la utilización de medios, códigos y herramientas apropiados.</a:t>
            </a:r>
          </a:p>
          <a:p>
            <a:pPr algn="just" eaLnBrk="1" hangingPunct="1">
              <a:buFont typeface="Arial" panose="020B0604020202020204" pitchFamily="34" charset="0"/>
              <a:buChar char="•"/>
            </a:pPr>
            <a:r>
              <a:rPr lang="es-ES_tradnl" altLang="es-MX" dirty="0"/>
              <a:t>Expresa ideas y conceptos mediante representaciones lingüísticas, matemáticas o gráficas. </a:t>
            </a:r>
            <a:endParaRPr lang="es-MX" altLang="es-MX" dirty="0"/>
          </a:p>
        </p:txBody>
      </p:sp>
      <p:sp>
        <p:nvSpPr>
          <p:cNvPr id="6" name="Título 1"/>
          <p:cNvSpPr txBox="1">
            <a:spLocks/>
          </p:cNvSpPr>
          <p:nvPr/>
        </p:nvSpPr>
        <p:spPr bwMode="auto">
          <a:xfrm>
            <a:off x="654908" y="4927170"/>
            <a:ext cx="4524375" cy="720725"/>
          </a:xfrm>
          <a:prstGeom prst="rect">
            <a:avLst/>
          </a:prstGeom>
          <a:noFill/>
          <a:ln w="28575">
            <a:solidFill>
              <a:schemeClr val="accent1">
                <a:lumMod val="25000"/>
              </a:schemeClr>
            </a:solidFill>
          </a:ln>
          <a:extLst>
            <a:ext uri="{909E8E84-426E-40DD-AFC4-6F175D3DCCD1}">
              <a14:hiddenFill xmlns:a14="http://schemas.microsoft.com/office/drawing/2010/main">
                <a:solidFill>
                  <a:srgbClr val="FFFFFF"/>
                </a:solidFill>
              </a14:hiddenFill>
            </a:ext>
          </a:extLst>
        </p:spPr>
        <p:txBody>
          <a:bodyPr lIns="35717" tIns="35717" rIns="35717" bIns="35717" anchor="ctr"/>
          <a:lstStyle>
            <a:lvl1pPr algn="ctr" defTabSz="307181" rtl="0" eaLnBrk="0" fontAlgn="base" hangingPunct="0">
              <a:spcBef>
                <a:spcPct val="0"/>
              </a:spcBef>
              <a:spcAft>
                <a:spcPct val="0"/>
              </a:spcAft>
              <a:defRPr sz="4200">
                <a:solidFill>
                  <a:srgbClr val="000000"/>
                </a:solidFill>
                <a:latin typeface="+mj-lt"/>
                <a:ea typeface="+mj-ea"/>
                <a:cs typeface="+mj-cs"/>
                <a:sym typeface="Helvetica Light"/>
              </a:defRPr>
            </a:lvl1pPr>
            <a:lvl2pPr algn="ctr" defTabSz="307181" rtl="0" eaLnBrk="0" fontAlgn="base" hangingPunct="0">
              <a:spcBef>
                <a:spcPct val="0"/>
              </a:spcBef>
              <a:spcAft>
                <a:spcPct val="0"/>
              </a:spcAft>
              <a:defRPr sz="4200">
                <a:solidFill>
                  <a:srgbClr val="000000"/>
                </a:solidFill>
                <a:latin typeface="Helvetica Light" charset="0"/>
                <a:ea typeface="Helvetica Light" charset="0"/>
                <a:cs typeface="Helvetica Light" charset="0"/>
                <a:sym typeface="Helvetica Light"/>
              </a:defRPr>
            </a:lvl2pPr>
            <a:lvl3pPr algn="ctr" defTabSz="307181" rtl="0" eaLnBrk="0" fontAlgn="base" hangingPunct="0">
              <a:spcBef>
                <a:spcPct val="0"/>
              </a:spcBef>
              <a:spcAft>
                <a:spcPct val="0"/>
              </a:spcAft>
              <a:defRPr sz="4200">
                <a:solidFill>
                  <a:srgbClr val="000000"/>
                </a:solidFill>
                <a:latin typeface="Helvetica Light" charset="0"/>
                <a:ea typeface="Helvetica Light" charset="0"/>
                <a:cs typeface="Helvetica Light" charset="0"/>
                <a:sym typeface="Helvetica Light"/>
              </a:defRPr>
            </a:lvl3pPr>
            <a:lvl4pPr algn="ctr" defTabSz="307181" rtl="0" eaLnBrk="0" fontAlgn="base" hangingPunct="0">
              <a:spcBef>
                <a:spcPct val="0"/>
              </a:spcBef>
              <a:spcAft>
                <a:spcPct val="0"/>
              </a:spcAft>
              <a:defRPr sz="4200">
                <a:solidFill>
                  <a:srgbClr val="000000"/>
                </a:solidFill>
                <a:latin typeface="Helvetica Light" charset="0"/>
                <a:ea typeface="Helvetica Light" charset="0"/>
                <a:cs typeface="Helvetica Light" charset="0"/>
                <a:sym typeface="Helvetica Light"/>
              </a:defRPr>
            </a:lvl4pPr>
            <a:lvl5pPr algn="ctr" defTabSz="307181" rtl="0" eaLnBrk="0" fontAlgn="base" hangingPunct="0">
              <a:spcBef>
                <a:spcPct val="0"/>
              </a:spcBef>
              <a:spcAft>
                <a:spcPct val="0"/>
              </a:spcAft>
              <a:defRPr sz="4200">
                <a:solidFill>
                  <a:srgbClr val="000000"/>
                </a:solidFill>
                <a:latin typeface="Helvetica Light" charset="0"/>
                <a:ea typeface="Helvetica Light" charset="0"/>
                <a:cs typeface="Helvetica Light" charset="0"/>
                <a:sym typeface="Helvetica Light"/>
              </a:defRPr>
            </a:lvl5pPr>
            <a:lvl6pPr marL="241093" algn="ctr" defTabSz="308063" rtl="0" fontAlgn="base" hangingPunct="0">
              <a:spcBef>
                <a:spcPct val="0"/>
              </a:spcBef>
              <a:spcAft>
                <a:spcPct val="0"/>
              </a:spcAft>
              <a:defRPr sz="4200">
                <a:solidFill>
                  <a:srgbClr val="000000"/>
                </a:solidFill>
                <a:latin typeface="Helvetica Light" charset="0"/>
                <a:ea typeface="Helvetica Light" charset="0"/>
                <a:cs typeface="Helvetica Light" charset="0"/>
                <a:sym typeface="Helvetica Light" charset="0"/>
              </a:defRPr>
            </a:lvl6pPr>
            <a:lvl7pPr marL="482186" algn="ctr" defTabSz="308063" rtl="0" fontAlgn="base" hangingPunct="0">
              <a:spcBef>
                <a:spcPct val="0"/>
              </a:spcBef>
              <a:spcAft>
                <a:spcPct val="0"/>
              </a:spcAft>
              <a:defRPr sz="4200">
                <a:solidFill>
                  <a:srgbClr val="000000"/>
                </a:solidFill>
                <a:latin typeface="Helvetica Light" charset="0"/>
                <a:ea typeface="Helvetica Light" charset="0"/>
                <a:cs typeface="Helvetica Light" charset="0"/>
                <a:sym typeface="Helvetica Light" charset="0"/>
              </a:defRPr>
            </a:lvl7pPr>
            <a:lvl8pPr marL="723279" algn="ctr" defTabSz="308063" rtl="0" fontAlgn="base" hangingPunct="0">
              <a:spcBef>
                <a:spcPct val="0"/>
              </a:spcBef>
              <a:spcAft>
                <a:spcPct val="0"/>
              </a:spcAft>
              <a:defRPr sz="4200">
                <a:solidFill>
                  <a:srgbClr val="000000"/>
                </a:solidFill>
                <a:latin typeface="Helvetica Light" charset="0"/>
                <a:ea typeface="Helvetica Light" charset="0"/>
                <a:cs typeface="Helvetica Light" charset="0"/>
                <a:sym typeface="Helvetica Light" charset="0"/>
              </a:defRPr>
            </a:lvl8pPr>
            <a:lvl9pPr marL="964372" algn="ctr" defTabSz="308063" rtl="0" fontAlgn="base" hangingPunct="0">
              <a:spcBef>
                <a:spcPct val="0"/>
              </a:spcBef>
              <a:spcAft>
                <a:spcPct val="0"/>
              </a:spcAft>
              <a:defRPr sz="4200">
                <a:solidFill>
                  <a:srgbClr val="000000"/>
                </a:solidFill>
                <a:latin typeface="Helvetica Light" charset="0"/>
                <a:ea typeface="Helvetica Light" charset="0"/>
                <a:cs typeface="Helvetica Light" charset="0"/>
                <a:sym typeface="Helvetica Light" charset="0"/>
              </a:defRPr>
            </a:lvl9pPr>
          </a:lstStyle>
          <a:p>
            <a:pPr>
              <a:defRPr/>
            </a:pPr>
            <a:r>
              <a:rPr lang="es-MX" sz="2500" kern="0" dirty="0" smtClean="0"/>
              <a:t>Competencias disciplinares</a:t>
            </a:r>
            <a:endParaRPr lang="es-MX" sz="1600" kern="0" dirty="0">
              <a:solidFill>
                <a:schemeClr val="tx1"/>
              </a:solidFill>
            </a:endParaRPr>
          </a:p>
        </p:txBody>
      </p:sp>
      <p:sp>
        <p:nvSpPr>
          <p:cNvPr id="7" name="Rectángulo 6"/>
          <p:cNvSpPr>
            <a:spLocks noChangeArrowheads="1"/>
          </p:cNvSpPr>
          <p:nvPr/>
        </p:nvSpPr>
        <p:spPr bwMode="auto">
          <a:xfrm>
            <a:off x="5413375" y="4909723"/>
            <a:ext cx="59404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Verdana" panose="020B0604030504040204" pitchFamily="34" charset="0"/>
                <a:ea typeface="Helvetica Light"/>
                <a:cs typeface="Helvetica Light"/>
              </a:defRPr>
            </a:lvl1pPr>
            <a:lvl2pPr marL="742950" indent="-285750" algn="ctr">
              <a:defRPr>
                <a:solidFill>
                  <a:schemeClr val="tx1"/>
                </a:solidFill>
                <a:latin typeface="Verdana" panose="020B0604030504040204" pitchFamily="34" charset="0"/>
                <a:ea typeface="Helvetica Light"/>
                <a:cs typeface="Helvetica Light"/>
              </a:defRPr>
            </a:lvl2pPr>
            <a:lvl3pPr marL="1143000" indent="-228600" algn="ctr">
              <a:defRPr>
                <a:solidFill>
                  <a:schemeClr val="tx1"/>
                </a:solidFill>
                <a:latin typeface="Verdana" panose="020B0604030504040204" pitchFamily="34" charset="0"/>
                <a:ea typeface="Helvetica Light"/>
                <a:cs typeface="Helvetica Light"/>
              </a:defRPr>
            </a:lvl3pPr>
            <a:lvl4pPr marL="1600200" indent="-228600" algn="ctr">
              <a:defRPr>
                <a:solidFill>
                  <a:schemeClr val="tx1"/>
                </a:solidFill>
                <a:latin typeface="Verdana" panose="020B0604030504040204" pitchFamily="34" charset="0"/>
                <a:ea typeface="Helvetica Light"/>
                <a:cs typeface="Helvetica Light"/>
              </a:defRPr>
            </a:lvl4pPr>
            <a:lvl5pPr marL="2057400" indent="-228600" algn="ctr">
              <a:defRPr>
                <a:solidFill>
                  <a:schemeClr val="tx1"/>
                </a:solidFill>
                <a:latin typeface="Verdana" panose="020B0604030504040204" pitchFamily="34" charset="0"/>
                <a:ea typeface="Helvetica Light"/>
                <a:cs typeface="Helvetica Light"/>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Helvetica Light"/>
                <a:cs typeface="Helvetica Light"/>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Helvetica Light"/>
                <a:cs typeface="Helvetica Light"/>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Helvetica Light"/>
                <a:cs typeface="Helvetica Light"/>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Helvetica Light"/>
                <a:cs typeface="Helvetica Light"/>
              </a:defRPr>
            </a:lvl9pPr>
          </a:lstStyle>
          <a:p>
            <a:pPr algn="just" eaLnBrk="1" hangingPunct="1"/>
            <a:r>
              <a:rPr lang="es-ES_tradnl" altLang="es-MX" dirty="0">
                <a:solidFill>
                  <a:srgbClr val="000000"/>
                </a:solidFill>
                <a:latin typeface="Tahoma" panose="020B0604030504040204" pitchFamily="34" charset="0"/>
                <a:cs typeface="Times New Roman" panose="02020603050405020304" pitchFamily="18" charset="0"/>
              </a:rPr>
              <a:t>Obtiene, registra y sistematiza la información para responder a preguntas de carácter científico, consultando fuentes relevantes y realizando experimentos pertinentes. </a:t>
            </a:r>
            <a:endParaRPr lang="es-MX" altLang="es-MX" sz="3200" dirty="0">
              <a:solidFill>
                <a:srgbClr val="000000"/>
              </a:solidFill>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93076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9346" y="1459706"/>
            <a:ext cx="10515600" cy="4351338"/>
          </a:xfrm>
        </p:spPr>
        <p:txBody>
          <a:bodyPr>
            <a:normAutofit/>
          </a:bodyPr>
          <a:lstStyle/>
          <a:p>
            <a:pPr marL="0" indent="0" algn="just">
              <a:buNone/>
            </a:pPr>
            <a:endParaRPr lang="es-MX" altLang="es-MX" sz="1800" dirty="0" smtClean="0">
              <a:latin typeface="Arial" panose="020B0604020202020204" pitchFamily="34" charset="0"/>
              <a:ea typeface="Batang" panose="02030600000101010101" pitchFamily="18" charset="-127"/>
              <a:cs typeface="Arial" panose="020B0604020202020204" pitchFamily="34" charset="0"/>
            </a:endParaRPr>
          </a:p>
          <a:p>
            <a:pPr marL="0" indent="0" algn="just">
              <a:buNone/>
            </a:pPr>
            <a:endParaRPr lang="es-MX" sz="1800" dirty="0">
              <a:latin typeface="Arial" panose="020B0604020202020204" pitchFamily="34" charset="0"/>
              <a:cs typeface="Arial" panose="020B0604020202020204" pitchFamily="34" charset="0"/>
            </a:endParaRPr>
          </a:p>
        </p:txBody>
      </p:sp>
      <p:sp>
        <p:nvSpPr>
          <p:cNvPr id="4" name="CuadroTexto 3"/>
          <p:cNvSpPr txBox="1"/>
          <p:nvPr/>
        </p:nvSpPr>
        <p:spPr>
          <a:xfrm>
            <a:off x="2133600" y="1068454"/>
            <a:ext cx="1572768" cy="400110"/>
          </a:xfrm>
          <a:prstGeom prst="rect">
            <a:avLst/>
          </a:prstGeom>
          <a:noFill/>
        </p:spPr>
        <p:txBody>
          <a:bodyPr wrap="square" rtlCol="0">
            <a:spAutoFit/>
          </a:bodyPr>
          <a:lstStyle/>
          <a:p>
            <a:r>
              <a:rPr lang="es-CO" sz="2000" dirty="0" smtClean="0">
                <a:latin typeface="Arial" panose="020B0604020202020204" pitchFamily="34" charset="0"/>
                <a:cs typeface="Arial" panose="020B0604020202020204" pitchFamily="34" charset="0"/>
              </a:rPr>
              <a:t>ESTERES</a:t>
            </a:r>
            <a:endParaRPr lang="es-CO" sz="2000" dirty="0">
              <a:latin typeface="Arial" panose="020B0604020202020204" pitchFamily="34" charset="0"/>
              <a:cs typeface="Arial" panose="020B0604020202020204" pitchFamily="34" charset="0"/>
            </a:endParaRPr>
          </a:p>
        </p:txBody>
      </p:sp>
      <p:sp>
        <p:nvSpPr>
          <p:cNvPr id="5" name="Subtítulo 2"/>
          <p:cNvSpPr txBox="1">
            <a:spLocks/>
          </p:cNvSpPr>
          <p:nvPr/>
        </p:nvSpPr>
        <p:spPr>
          <a:xfrm>
            <a:off x="571948" y="1633086"/>
            <a:ext cx="7256319" cy="49093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O" sz="2400" dirty="0" smtClean="0"/>
              <a:t>Los ésteres son compuestos orgánicos derivados de ácidos orgánicos o inorgánicos oxigenados en los cuales uno o más protones son sustituidos por grupos orgánicos alquilo (simbolizados por r').</a:t>
            </a:r>
          </a:p>
          <a:p>
            <a:pPr algn="just"/>
            <a:r>
              <a:rPr lang="es-CO" sz="2400" dirty="0" smtClean="0"/>
              <a:t>Etimológicamente, la palabra "éster" proviene del alemán </a:t>
            </a:r>
            <a:r>
              <a:rPr lang="es-CO" sz="2400" dirty="0" err="1" smtClean="0"/>
              <a:t>essig-äther</a:t>
            </a:r>
            <a:r>
              <a:rPr lang="es-CO" sz="2400" dirty="0" smtClean="0"/>
              <a:t> (éter de vinagre), como se llamaba antiguamente al acetato de etilo.</a:t>
            </a:r>
          </a:p>
          <a:p>
            <a:pPr algn="just"/>
            <a:r>
              <a:rPr lang="es-CO" sz="2400" dirty="0" smtClean="0"/>
              <a:t>Formula general: </a:t>
            </a:r>
            <a:endParaRPr lang="es-CO" sz="2400" dirty="0"/>
          </a:p>
        </p:txBody>
      </p:sp>
      <p:pic>
        <p:nvPicPr>
          <p:cNvPr id="7" name="Picture 2" descr="http://upload.wikimedia.org/wikipedia/commons/thumb/5/58/Ester.svg/150px-Ester.svg.png"/>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2999195" y="4387997"/>
            <a:ext cx="1611459" cy="119248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7995665" y="1878706"/>
            <a:ext cx="4114773" cy="4663687"/>
          </a:xfrm>
          <a:prstGeom prst="rect">
            <a:avLst/>
          </a:prstGeom>
        </p:spPr>
      </p:pic>
    </p:spTree>
    <p:extLst>
      <p:ext uri="{BB962C8B-B14F-4D97-AF65-F5344CB8AC3E}">
        <p14:creationId xmlns:p14="http://schemas.microsoft.com/office/powerpoint/2010/main" val="362828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361301" y="1868425"/>
            <a:ext cx="10823534" cy="3548270"/>
          </a:xfrm>
        </p:spPr>
        <p:txBody>
          <a:bodyPr>
            <a:noAutofit/>
          </a:bodyPr>
          <a:lstStyle/>
          <a:p>
            <a:pPr marL="0" indent="0" algn="just">
              <a:buNone/>
            </a:pPr>
            <a:r>
              <a:rPr lang="es-CO" sz="2600" dirty="0" smtClean="0"/>
              <a:t>Es un ácido carboxílico. Por ejemplo, si el ácido es el ácido </a:t>
            </a:r>
            <a:r>
              <a:rPr lang="es-CO" sz="2600" dirty="0" err="1" smtClean="0"/>
              <a:t>etanoico</a:t>
            </a:r>
            <a:r>
              <a:rPr lang="es-CO" sz="2600" dirty="0" smtClean="0"/>
              <a:t> o acético, el éster es denominado como </a:t>
            </a:r>
            <a:r>
              <a:rPr lang="es-CO" sz="2600" dirty="0" err="1" smtClean="0"/>
              <a:t>etanoato</a:t>
            </a:r>
            <a:r>
              <a:rPr lang="es-CO" sz="2600" dirty="0" smtClean="0"/>
              <a:t> o acetato. Los ésteres también se pueden formar con ácidos inorgánicos, como el ácido carbónico (origina ésteres carbónicos), el ácido fosfórico (ésteres fosfóricos) o el ácido sulfúrico. Por ejemplo, el sulfato de </a:t>
            </a:r>
            <a:r>
              <a:rPr lang="es-CO" sz="2600" dirty="0" err="1" smtClean="0"/>
              <a:t>dimetilo</a:t>
            </a:r>
            <a:r>
              <a:rPr lang="es-CO" sz="2600" dirty="0" smtClean="0"/>
              <a:t> es un éster, a veces llamado "éster </a:t>
            </a:r>
            <a:r>
              <a:rPr lang="es-CO" sz="2600" dirty="0" err="1" smtClean="0"/>
              <a:t>dimetílico</a:t>
            </a:r>
            <a:r>
              <a:rPr lang="es-CO" sz="2600" dirty="0" smtClean="0"/>
              <a:t> del ácido sulfúrico".</a:t>
            </a:r>
            <a:endParaRPr lang="es-CO" sz="2400" dirty="0"/>
          </a:p>
        </p:txBody>
      </p:sp>
      <p:sp>
        <p:nvSpPr>
          <p:cNvPr id="5" name="Título 1"/>
          <p:cNvSpPr>
            <a:spLocks noGrp="1"/>
          </p:cNvSpPr>
          <p:nvPr>
            <p:ph type="title"/>
          </p:nvPr>
        </p:nvSpPr>
        <p:spPr>
          <a:xfrm>
            <a:off x="2830596" y="1027453"/>
            <a:ext cx="4165672" cy="985333"/>
          </a:xfrm>
        </p:spPr>
        <p:txBody>
          <a:bodyPr/>
          <a:lstStyle/>
          <a:p>
            <a:pPr algn="ctr"/>
            <a:r>
              <a:rPr lang="es-CO" b="1" dirty="0" smtClean="0"/>
              <a:t>¿QUÉ ES?</a:t>
            </a:r>
            <a:endParaRPr lang="es-CO" b="1" dirty="0"/>
          </a:p>
        </p:txBody>
      </p:sp>
      <p:pic>
        <p:nvPicPr>
          <p:cNvPr id="6" name="Imagen 5"/>
          <p:cNvPicPr>
            <a:picLocks noChangeAspect="1"/>
          </p:cNvPicPr>
          <p:nvPr/>
        </p:nvPicPr>
        <p:blipFill>
          <a:blip r:embed="rId2"/>
          <a:stretch>
            <a:fillRect/>
          </a:stretch>
        </p:blipFill>
        <p:spPr>
          <a:xfrm>
            <a:off x="1133697" y="4162209"/>
            <a:ext cx="9278741" cy="2508972"/>
          </a:xfrm>
          <a:prstGeom prst="rect">
            <a:avLst/>
          </a:prstGeom>
        </p:spPr>
      </p:pic>
    </p:spTree>
    <p:extLst>
      <p:ext uri="{BB962C8B-B14F-4D97-AF65-F5344CB8AC3E}">
        <p14:creationId xmlns:p14="http://schemas.microsoft.com/office/powerpoint/2010/main" val="2599068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1369659" y="915872"/>
            <a:ext cx="7920645" cy="2467408"/>
          </a:xfrm>
        </p:spPr>
        <p:txBody>
          <a:bodyPr>
            <a:normAutofit fontScale="92500" lnSpcReduction="10000"/>
          </a:bodyPr>
          <a:lstStyle/>
          <a:p>
            <a:pPr algn="just"/>
            <a:r>
              <a:rPr lang="es-CO" sz="2400" dirty="0" smtClean="0"/>
              <a:t>En química orgánica y bioquímica los ésteres son un grupo funcional compuesto de un radical orgánico unido al residuo de cualquier ácido oxigenado, orgánico o inorgánico. Los ésteres más comunes en la naturaleza son las grasas</a:t>
            </a:r>
            <a:r>
              <a:rPr lang="es-CO" sz="2400" dirty="0"/>
              <a:t> </a:t>
            </a:r>
            <a:r>
              <a:rPr lang="es-CO" sz="2400" dirty="0" smtClean="0"/>
              <a:t>(ácido oleico, ácido esteárico, etc.) Principalmente resultante de la condensación de un ácido carboxílico y un alcohol. El proceso se denomina esterificación. </a:t>
            </a:r>
          </a:p>
          <a:p>
            <a:pPr algn="just"/>
            <a:r>
              <a:rPr lang="es-CO" sz="2400" dirty="0" smtClean="0"/>
              <a:t>Un éster cíclico es una </a:t>
            </a:r>
            <a:r>
              <a:rPr lang="es-CO" sz="2400" dirty="0" err="1" smtClean="0"/>
              <a:t>lactona</a:t>
            </a:r>
            <a:r>
              <a:rPr lang="es-CO" sz="2400" dirty="0" smtClean="0"/>
              <a:t>.</a:t>
            </a:r>
            <a:endParaRPr lang="es-CO" sz="2400" dirty="0"/>
          </a:p>
        </p:txBody>
      </p:sp>
      <p:pic>
        <p:nvPicPr>
          <p:cNvPr id="5" name="Imagen 4"/>
          <p:cNvPicPr>
            <a:picLocks noChangeAspect="1"/>
          </p:cNvPicPr>
          <p:nvPr/>
        </p:nvPicPr>
        <p:blipFill>
          <a:blip r:embed="rId2"/>
          <a:stretch>
            <a:fillRect/>
          </a:stretch>
        </p:blipFill>
        <p:spPr>
          <a:xfrm>
            <a:off x="543404" y="4572000"/>
            <a:ext cx="4253029" cy="1581957"/>
          </a:xfrm>
          <a:prstGeom prst="rect">
            <a:avLst/>
          </a:prstGeom>
        </p:spPr>
      </p:pic>
      <p:pic>
        <p:nvPicPr>
          <p:cNvPr id="6" name="Imagen 5"/>
          <p:cNvPicPr>
            <a:picLocks noChangeAspect="1"/>
          </p:cNvPicPr>
          <p:nvPr/>
        </p:nvPicPr>
        <p:blipFill rotWithShape="1">
          <a:blip r:embed="rId3"/>
          <a:srcRect t="4975" b="11265"/>
          <a:stretch/>
        </p:blipFill>
        <p:spPr>
          <a:xfrm>
            <a:off x="5029200" y="3304309"/>
            <a:ext cx="7162800" cy="3553691"/>
          </a:xfrm>
          <a:prstGeom prst="rect">
            <a:avLst/>
          </a:prstGeom>
        </p:spPr>
      </p:pic>
    </p:spTree>
    <p:extLst>
      <p:ext uri="{BB962C8B-B14F-4D97-AF65-F5344CB8AC3E}">
        <p14:creationId xmlns:p14="http://schemas.microsoft.com/office/powerpoint/2010/main" val="135825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916278" y="587638"/>
            <a:ext cx="10515600" cy="819439"/>
          </a:xfrm>
        </p:spPr>
        <p:txBody>
          <a:bodyPr>
            <a:normAutofit/>
          </a:bodyPr>
          <a:lstStyle/>
          <a:p>
            <a:pPr algn="ctr"/>
            <a:r>
              <a:rPr lang="es-CO" sz="4000" b="1" dirty="0" smtClean="0"/>
              <a:t>NOMENCLATURA</a:t>
            </a:r>
            <a:endParaRPr lang="es-CO" sz="4000" b="1" dirty="0"/>
          </a:p>
        </p:txBody>
      </p:sp>
      <p:sp>
        <p:nvSpPr>
          <p:cNvPr id="6" name="CuadroTexto 5"/>
          <p:cNvSpPr txBox="1"/>
          <p:nvPr/>
        </p:nvSpPr>
        <p:spPr>
          <a:xfrm>
            <a:off x="1666769" y="1407077"/>
            <a:ext cx="7550383" cy="3477875"/>
          </a:xfrm>
          <a:prstGeom prst="rect">
            <a:avLst/>
          </a:prstGeom>
          <a:gradFill rotWithShape="1">
            <a:gsLst>
              <a:gs pos="0">
                <a:srgbClr val="DAEDEF">
                  <a:tint val="50000"/>
                  <a:satMod val="300000"/>
                </a:srgbClr>
              </a:gs>
              <a:gs pos="35000">
                <a:srgbClr val="DAEDEF">
                  <a:tint val="37000"/>
                  <a:satMod val="300000"/>
                </a:srgbClr>
              </a:gs>
              <a:gs pos="100000">
                <a:srgbClr val="DAEDEF">
                  <a:tint val="15000"/>
                  <a:satMod val="350000"/>
                </a:srgbClr>
              </a:gs>
            </a:gsLst>
            <a:lin ang="16200000" scaled="1"/>
          </a:gradFill>
          <a:ln w="9525" cap="flat" cmpd="sng" algn="ctr">
            <a:solidFill>
              <a:srgbClr val="DAEDEF">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200" b="0" i="0" u="none" strike="noStrike" kern="0" cap="none" spc="0" normalizeH="0" baseline="0" noProof="0" dirty="0" smtClean="0">
                <a:ln>
                  <a:noFill/>
                </a:ln>
                <a:solidFill>
                  <a:srgbClr val="000000"/>
                </a:solidFill>
                <a:effectLst/>
                <a:uLnTx/>
                <a:uFillTx/>
                <a:latin typeface="Helvetica Light"/>
              </a:rPr>
              <a:t>Se caracterizan por tener el grupo "</a:t>
            </a:r>
            <a:r>
              <a:rPr kumimoji="0" lang="es-CO" sz="2200" b="0" i="0" u="none" strike="noStrike" kern="0" cap="none" spc="0" normalizeH="0" baseline="0" noProof="0" dirty="0" err="1" smtClean="0">
                <a:ln>
                  <a:noFill/>
                </a:ln>
                <a:solidFill>
                  <a:srgbClr val="000000"/>
                </a:solidFill>
                <a:effectLst/>
                <a:uLnTx/>
                <a:uFillTx/>
                <a:latin typeface="Helvetica Light"/>
              </a:rPr>
              <a:t>ester</a:t>
            </a:r>
            <a:r>
              <a:rPr kumimoji="0" lang="es-CO" sz="2200" b="0" i="0" u="none" strike="noStrike" kern="0" cap="none" spc="0" normalizeH="0" baseline="0" noProof="0" dirty="0" smtClean="0">
                <a:ln>
                  <a:noFill/>
                </a:ln>
                <a:solidFill>
                  <a:srgbClr val="000000"/>
                </a:solidFill>
                <a:effectLst/>
                <a:uLnTx/>
                <a:uFillTx/>
                <a:latin typeface="Helvetica Light"/>
              </a:rPr>
              <a:t>" -COOR  donde R y R' pueden ser iguales o diferentes. La mayoría de los ésteres tienen aromas muy agradables y se utilizan en fragancias.</a:t>
            </a: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CO" sz="2200" b="0" i="0" u="none" strike="noStrike" kern="0" cap="none" spc="0" normalizeH="0" baseline="0" noProof="0" dirty="0" smtClean="0">
              <a:ln>
                <a:noFill/>
              </a:ln>
              <a:solidFill>
                <a:srgbClr val="000000"/>
              </a:solidFill>
              <a:effectLst/>
              <a:uLnTx/>
              <a:uFillTx/>
              <a:latin typeface="Helvetica Light"/>
            </a:endParaRPr>
          </a:p>
          <a:p>
            <a:pPr marL="285750" marR="0" lvl="0" indent="-285750" algn="just" defTabSz="457200" eaLnBrk="1" fontAlgn="auto" latinLnBrk="0" hangingPunct="1">
              <a:lnSpc>
                <a:spcPct val="100000"/>
              </a:lnSpc>
              <a:spcBef>
                <a:spcPts val="0"/>
              </a:spcBef>
              <a:spcAft>
                <a:spcPts val="0"/>
              </a:spcAft>
              <a:buClrTx/>
              <a:buSzTx/>
              <a:buFontTx/>
              <a:buChar char="-"/>
              <a:tabLst/>
              <a:defRPr/>
            </a:pPr>
            <a:r>
              <a:rPr kumimoji="0" lang="es-CO" sz="2200" b="1" i="0" u="none" strike="noStrike" kern="0" cap="none" spc="0" normalizeH="0" baseline="0" noProof="0" dirty="0" smtClean="0">
                <a:ln>
                  <a:noFill/>
                </a:ln>
                <a:solidFill>
                  <a:srgbClr val="000000"/>
                </a:solidFill>
                <a:effectLst/>
                <a:uLnTx/>
                <a:uFillTx/>
                <a:latin typeface="Helvetica Light"/>
              </a:rPr>
              <a:t>Regla 1. </a:t>
            </a:r>
            <a:r>
              <a:rPr kumimoji="0" lang="es-CO" sz="2200" b="0" i="0" u="none" strike="noStrike" kern="0" cap="none" spc="0" normalizeH="0" baseline="0" noProof="0" dirty="0" smtClean="0">
                <a:ln>
                  <a:noFill/>
                </a:ln>
                <a:solidFill>
                  <a:srgbClr val="000000"/>
                </a:solidFill>
                <a:effectLst/>
                <a:uLnTx/>
                <a:uFillTx/>
                <a:latin typeface="Helvetica Light"/>
              </a:rPr>
              <a:t>Los ésteres proceden de condensar ácidos con alcoholes y se nombran como sales del ácido del que provienen. La nomenclatura IUPAC </a:t>
            </a:r>
            <a:r>
              <a:rPr kumimoji="0" lang="es-CO" sz="2200" b="1" i="0" u="none" strike="noStrike" kern="0" cap="none" spc="0" normalizeH="0" baseline="0" noProof="0" dirty="0" smtClean="0">
                <a:ln>
                  <a:noFill/>
                </a:ln>
                <a:solidFill>
                  <a:srgbClr val="000000"/>
                </a:solidFill>
                <a:effectLst/>
                <a:uLnTx/>
                <a:uFillTx/>
                <a:latin typeface="Helvetica Light"/>
              </a:rPr>
              <a:t>cambia la terminación -</a:t>
            </a:r>
            <a:r>
              <a:rPr kumimoji="0" lang="es-CO" sz="2200" b="1" i="0" u="none" strike="noStrike" kern="0" cap="none" spc="0" normalizeH="0" baseline="0" noProof="0" dirty="0" err="1" smtClean="0">
                <a:ln>
                  <a:noFill/>
                </a:ln>
                <a:solidFill>
                  <a:srgbClr val="000000"/>
                </a:solidFill>
                <a:effectLst/>
                <a:uLnTx/>
                <a:uFillTx/>
                <a:latin typeface="Helvetica Light"/>
              </a:rPr>
              <a:t>oico</a:t>
            </a:r>
            <a:r>
              <a:rPr kumimoji="0" lang="es-CO" sz="2200" b="1" i="0" u="none" strike="noStrike" kern="0" cap="none" spc="0" normalizeH="0" baseline="0" noProof="0" dirty="0" smtClean="0">
                <a:ln>
                  <a:noFill/>
                </a:ln>
                <a:solidFill>
                  <a:srgbClr val="000000"/>
                </a:solidFill>
                <a:effectLst/>
                <a:uLnTx/>
                <a:uFillTx/>
                <a:latin typeface="Helvetica Light"/>
              </a:rPr>
              <a:t> del ácido por -</a:t>
            </a:r>
            <a:r>
              <a:rPr kumimoji="0" lang="es-CO" sz="2200" b="1" i="0" u="none" strike="noStrike" kern="0" cap="none" spc="0" normalizeH="0" baseline="0" noProof="0" dirty="0" err="1" smtClean="0">
                <a:ln>
                  <a:noFill/>
                </a:ln>
                <a:solidFill>
                  <a:srgbClr val="000000"/>
                </a:solidFill>
                <a:effectLst/>
                <a:uLnTx/>
                <a:uFillTx/>
                <a:latin typeface="Helvetica Light"/>
              </a:rPr>
              <a:t>oato</a:t>
            </a:r>
            <a:r>
              <a:rPr kumimoji="0" lang="es-CO" sz="2200" b="0" i="0" u="none" strike="noStrike" kern="0" cap="none" spc="0" normalizeH="0" baseline="0" noProof="0" dirty="0" smtClean="0">
                <a:ln>
                  <a:noFill/>
                </a:ln>
                <a:solidFill>
                  <a:srgbClr val="000000"/>
                </a:solidFill>
                <a:effectLst/>
                <a:uLnTx/>
                <a:uFillTx/>
                <a:latin typeface="Helvetica Light"/>
              </a:rPr>
              <a:t>, terminando con el nombre del grupo alquilo unido al oxígeno.</a:t>
            </a:r>
            <a:endParaRPr kumimoji="0" lang="es-CO" sz="1800" b="0" i="0" u="none" strike="noStrike" kern="0" cap="none" spc="0" normalizeH="0" baseline="0" noProof="0" dirty="0" smtClean="0">
              <a:ln>
                <a:noFill/>
              </a:ln>
              <a:solidFill>
                <a:srgbClr val="000000"/>
              </a:solidFill>
              <a:effectLst/>
              <a:uLnTx/>
              <a:uFillTx/>
              <a:latin typeface="Helvetica Light"/>
            </a:endParaRPr>
          </a:p>
        </p:txBody>
      </p:sp>
      <p:pic>
        <p:nvPicPr>
          <p:cNvPr id="7" name="Imagen 6"/>
          <p:cNvPicPr>
            <a:picLocks noChangeAspect="1"/>
          </p:cNvPicPr>
          <p:nvPr/>
        </p:nvPicPr>
        <p:blipFill>
          <a:blip r:embed="rId2"/>
          <a:stretch>
            <a:fillRect/>
          </a:stretch>
        </p:blipFill>
        <p:spPr>
          <a:xfrm>
            <a:off x="1788616" y="4971831"/>
            <a:ext cx="7306687" cy="1465119"/>
          </a:xfrm>
          <a:prstGeom prst="rect">
            <a:avLst/>
          </a:prstGeom>
          <a:ln>
            <a:noFill/>
          </a:ln>
          <a:effectLst>
            <a:softEdge rad="112500"/>
          </a:effectLst>
        </p:spPr>
      </p:pic>
    </p:spTree>
    <p:extLst>
      <p:ext uri="{BB962C8B-B14F-4D97-AF65-F5344CB8AC3E}">
        <p14:creationId xmlns:p14="http://schemas.microsoft.com/office/powerpoint/2010/main" val="3498988610"/>
      </p:ext>
    </p:extLst>
  </p:cSld>
  <p:clrMapOvr>
    <a:masterClrMapping/>
  </p:clrMapOvr>
</p:sld>
</file>

<file path=ppt/theme/theme1.xml><?xml version="1.0" encoding="utf-8"?>
<a:theme xmlns:a="http://schemas.openxmlformats.org/drawingml/2006/main" name="FORMATO 2017 SW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MATO 2017 SWI" id="{90933D86-4078-42B8-B462-118261F2218E}" vid="{A5207847-7DCF-4A40-AE9E-7F6F8AE07E16}"/>
    </a:ext>
  </a:extLst>
</a:theme>
</file>

<file path=docProps/app.xml><?xml version="1.0" encoding="utf-8"?>
<Properties xmlns="http://schemas.openxmlformats.org/officeDocument/2006/extended-properties" xmlns:vt="http://schemas.openxmlformats.org/officeDocument/2006/docPropsVTypes">
  <Template>FORMATO 2017 SWI</Template>
  <TotalTime>307</TotalTime>
  <Words>791</Words>
  <Application>Microsoft Office PowerPoint</Application>
  <PresentationFormat>Panorámica</PresentationFormat>
  <Paragraphs>74</Paragraphs>
  <Slides>17</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17</vt:i4>
      </vt:variant>
    </vt:vector>
  </HeadingPairs>
  <TitlesOfParts>
    <vt:vector size="29" baseType="lpstr">
      <vt:lpstr>Batang</vt:lpstr>
      <vt:lpstr>Arial</vt:lpstr>
      <vt:lpstr>Calibri</vt:lpstr>
      <vt:lpstr>Calibri Light</vt:lpstr>
      <vt:lpstr>Century Gothic</vt:lpstr>
      <vt:lpstr>Helvetica</vt:lpstr>
      <vt:lpstr>Helvetica Light</vt:lpstr>
      <vt:lpstr>Tahoma</vt:lpstr>
      <vt:lpstr>Times New Roman</vt:lpstr>
      <vt:lpstr>Verdana</vt:lpstr>
      <vt:lpstr>Wingdings</vt:lpstr>
      <vt:lpstr>FORMATO 2017 SWI</vt:lpstr>
      <vt:lpstr>ESCUELA PREPARATORIA No.3 </vt:lpstr>
      <vt:lpstr> Abstract </vt:lpstr>
      <vt:lpstr> Resumen </vt:lpstr>
      <vt:lpstr>Objetivos de aprendizaje</vt:lpstr>
      <vt:lpstr>     </vt:lpstr>
      <vt:lpstr>Presentación de PowerPoint</vt:lpstr>
      <vt:lpstr>¿QUÉ ES?</vt:lpstr>
      <vt:lpstr>Presentación de PowerPoint</vt:lpstr>
      <vt:lpstr>NOMENCLATURA</vt:lpstr>
      <vt:lpstr>Presentación de PowerPoint</vt:lpstr>
      <vt:lpstr>Presentación de PowerPoint</vt:lpstr>
      <vt:lpstr>PROPIEDADES FÍSICAS</vt:lpstr>
      <vt:lpstr>PROPIEDADES QUÍMICAS</vt:lpstr>
      <vt:lpstr>PRODUCCIÓN</vt:lpstr>
      <vt:lpstr>Usos de los ésteres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 SAUCEDO A</dc:creator>
  <cp:lastModifiedBy>ANGEL SAUCEDO A</cp:lastModifiedBy>
  <cp:revision>26</cp:revision>
  <dcterms:created xsi:type="dcterms:W3CDTF">2016-04-14T17:39:31Z</dcterms:created>
  <dcterms:modified xsi:type="dcterms:W3CDTF">2017-03-29T21:20:28Z</dcterms:modified>
</cp:coreProperties>
</file>