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61" r:id="rId2"/>
    <p:sldId id="266" r:id="rId3"/>
    <p:sldId id="285" r:id="rId4"/>
    <p:sldId id="282" r:id="rId5"/>
    <p:sldId id="267" r:id="rId6"/>
    <p:sldId id="315" r:id="rId7"/>
    <p:sldId id="331" r:id="rId8"/>
    <p:sldId id="280" r:id="rId9"/>
    <p:sldId id="329" r:id="rId10"/>
    <p:sldId id="346" r:id="rId11"/>
    <p:sldId id="345" r:id="rId12"/>
    <p:sldId id="332" r:id="rId13"/>
    <p:sldId id="343" r:id="rId14"/>
    <p:sldId id="330" r:id="rId15"/>
    <p:sldId id="322" r:id="rId16"/>
    <p:sldId id="333" r:id="rId17"/>
    <p:sldId id="334" r:id="rId18"/>
    <p:sldId id="347" r:id="rId19"/>
    <p:sldId id="348" r:id="rId20"/>
    <p:sldId id="350" r:id="rId21"/>
    <p:sldId id="340" r:id="rId22"/>
    <p:sldId id="339" r:id="rId23"/>
    <p:sldId id="349" r:id="rId24"/>
    <p:sldId id="352" r:id="rId25"/>
    <p:sldId id="336" r:id="rId26"/>
    <p:sldId id="354" r:id="rId27"/>
    <p:sldId id="338" r:id="rId28"/>
    <p:sldId id="337" r:id="rId29"/>
    <p:sldId id="356" r:id="rId30"/>
    <p:sldId id="323" r:id="rId31"/>
    <p:sldId id="279" r:id="rId32"/>
    <p:sldId id="286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24" autoAdjust="0"/>
    <p:restoredTop sz="94129" autoAdjust="0"/>
  </p:normalViewPr>
  <p:slideViewPr>
    <p:cSldViewPr>
      <p:cViewPr varScale="1">
        <p:scale>
          <a:sx n="109" d="100"/>
          <a:sy n="109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7911-D8E3-4DA4-992D-5EC309C5266A}" type="datetimeFigureOut">
              <a:rPr lang="es-MX" smtClean="0"/>
              <a:t>29/03/2017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BD026-B33B-407A-9CE4-B1DFFEA25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22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D026-B33B-407A-9CE4-B1DFFEA25AF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54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E43-35D2-4982-9CA8-96FEBBB37202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999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9734-DEB6-4EA1-89FE-76A0F786EEDC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40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0DAE-74EF-469A-BFA2-0F95697CF035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66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7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1F64-23F0-4358-AE81-4891189EAA49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6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4953-8942-4961-B396-4AD8656B9DF1}" type="datetime1">
              <a:rPr lang="es-MX" smtClean="0"/>
              <a:t>29/03/2017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9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6F35-8873-47DB-9F41-5FBB60803CF0}" type="datetime1">
              <a:rPr lang="es-MX" smtClean="0"/>
              <a:t>29/03/2017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25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AC7B-CB06-4A9D-AD22-E8365757B76A}" type="datetime1">
              <a:rPr lang="es-MX" smtClean="0"/>
              <a:t>29/03/2017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063609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0776-EDE0-4702-92AA-F031CC53E04A}" type="datetime1">
              <a:rPr lang="es-MX" smtClean="0"/>
              <a:t>29/03/2017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85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9654-F4EA-4F9D-B998-5F0755CD951B}" type="datetime1">
              <a:rPr lang="es-MX" smtClean="0"/>
              <a:t>29/03/2017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4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75FB-8DE6-44AD-997A-8C7C402AF0BB}" type="datetime1">
              <a:rPr lang="es-MX" smtClean="0"/>
              <a:t>29/03/2017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56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BAC7B-CB06-4A9D-AD22-E8365757B76A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D0AB-8D13-407F-9B10-AA43109674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661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68636" y="1988840"/>
            <a:ext cx="7831756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sz="32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2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2800" b="1" dirty="0" smtClean="0">
                <a:latin typeface="Century Gothic" panose="020B0502020202020204" pitchFamily="34" charset="0"/>
              </a:rPr>
              <a:t>Materia:  </a:t>
            </a:r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Arte </a:t>
            </a:r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Universal</a:t>
            </a:r>
          </a:p>
          <a:p>
            <a:pPr marL="0" indent="0">
              <a:buNone/>
            </a:pPr>
            <a:endParaRPr lang="es-MX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2800" b="1" dirty="0" smtClean="0">
                <a:latin typeface="Century Gothic" panose="020B0502020202020204" pitchFamily="34" charset="0"/>
              </a:rPr>
              <a:t>Unidad: </a:t>
            </a:r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III  “ El Postclásico”</a:t>
            </a:r>
            <a:endParaRPr lang="es-MX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28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2800" b="1" dirty="0" smtClean="0">
                <a:latin typeface="Century Gothic" panose="020B0502020202020204" pitchFamily="34" charset="0"/>
              </a:rPr>
              <a:t>Tema: </a:t>
            </a:r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3.4 Los Aztecas</a:t>
            </a:r>
            <a:endParaRPr lang="es-MX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28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2800" b="1" dirty="0" smtClean="0">
                <a:latin typeface="Century Gothic" panose="020B0502020202020204" pitchFamily="34" charset="0"/>
              </a:rPr>
              <a:t>Catedrática: </a:t>
            </a:r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Mtra. Ma. Del Rosario Cortés Nájera</a:t>
            </a:r>
          </a:p>
          <a:p>
            <a:endParaRPr lang="es-MX" sz="1800" dirty="0">
              <a:latin typeface="Century Gothic" panose="020B0502020202020204" pitchFamily="34" charset="0"/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E0BC-AA18-462D-8904-EBF1A24DBD99}" type="datetime1">
              <a:rPr lang="es-MX" smtClean="0"/>
              <a:t>29/03/2017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MTRA. MA. DEL ROSARIO CORTÉS NAJERA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547664" y="692696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Universidad Autónoma del Estado de Hidalgo</a:t>
            </a:r>
          </a:p>
          <a:p>
            <a:pPr algn="ctr"/>
            <a:r>
              <a:rPr lang="es-MX" b="1" dirty="0" smtClean="0"/>
              <a:t>Escuela Preparatoria Número Tres</a:t>
            </a:r>
          </a:p>
          <a:p>
            <a:pPr algn="ctr"/>
            <a:r>
              <a:rPr lang="es-MX" b="1" dirty="0"/>
              <a:t>Área </a:t>
            </a:r>
            <a:r>
              <a:rPr lang="es-MX" b="1" dirty="0" smtClean="0"/>
              <a:t>Académica de </a:t>
            </a:r>
            <a:r>
              <a:rPr lang="es-MX" b="1" dirty="0"/>
              <a:t>Arte y </a:t>
            </a:r>
            <a:r>
              <a:rPr lang="es-MX" b="1" dirty="0" smtClean="0"/>
              <a:t>literatura</a:t>
            </a:r>
          </a:p>
          <a:p>
            <a:pPr algn="ctr"/>
            <a:r>
              <a:rPr lang="es-MX" b="1" dirty="0" smtClean="0"/>
              <a:t>Ene-Jun-2017</a:t>
            </a:r>
            <a:endParaRPr lang="es-MX" b="1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28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3886200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Antes de que su padre fuera expulsado de Texcoco, este príncipe </a:t>
            </a:r>
            <a:r>
              <a:rPr lang="es-MX" sz="2400" b="1" dirty="0">
                <a:solidFill>
                  <a:srgbClr val="00B0F0"/>
                </a:solidFill>
              </a:rPr>
              <a:t>recibió una educación muy completa</a:t>
            </a:r>
            <a:r>
              <a:rPr lang="es-MX" sz="2400" dirty="0"/>
              <a:t>, dirigida a permitirle </a:t>
            </a:r>
            <a:r>
              <a:rPr lang="es-MX" sz="2400" b="1" dirty="0">
                <a:solidFill>
                  <a:schemeClr val="accent2"/>
                </a:solidFill>
              </a:rPr>
              <a:t>gobernar a su pueblo con valentía y sabiduría;</a:t>
            </a:r>
            <a:r>
              <a:rPr lang="es-MX" sz="2400" dirty="0"/>
              <a:t> una vez que hubo recuperado el trono, demostró toda su sapiencia en el campo de las ciencias, </a:t>
            </a:r>
            <a:r>
              <a:rPr lang="es-MX" sz="2400" b="1" dirty="0"/>
              <a:t>las artes y la literatura. </a:t>
            </a:r>
          </a:p>
          <a:p>
            <a:pPr algn="just"/>
            <a:endParaRPr lang="es-MX" sz="2400" dirty="0"/>
          </a:p>
        </p:txBody>
      </p:sp>
      <p:pic>
        <p:nvPicPr>
          <p:cNvPr id="8" name="Picture 2" descr="mexi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99252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1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692696"/>
            <a:ext cx="5904656" cy="4711378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es-MX" dirty="0"/>
              <a:t>Así, su amplia formación intelectual se traducía en una elevada sensibilidad estética y en un </a:t>
            </a:r>
            <a:r>
              <a:rPr lang="es-MX" b="1" dirty="0">
                <a:solidFill>
                  <a:srgbClr val="00B0F0"/>
                </a:solidFill>
              </a:rPr>
              <a:t>gran amor por la naturaleza</a:t>
            </a:r>
            <a:r>
              <a:rPr lang="es-MX" dirty="0"/>
              <a:t>, que quedaron reflejados no sólo en la arquitectura de la ciudad, sino también en sus manifestaciones </a:t>
            </a:r>
            <a:r>
              <a:rPr lang="es-MX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poéticas y filosóficas.</a:t>
            </a:r>
          </a:p>
          <a:p>
            <a:pPr algn="just"/>
            <a:endParaRPr lang="es-MX" dirty="0"/>
          </a:p>
          <a:p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6" name="Picture 2" descr="http://www.biblioteca.org.ar/libros/bdmexico/Colecci%F3n%20Literatura%20Infantil/39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2204864"/>
            <a:ext cx="4392488" cy="40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1F64-23F0-4358-AE81-4891189EAA49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74924" y="2276872"/>
            <a:ext cx="507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MX" sz="2400" i="1" dirty="0">
                <a:latin typeface="SI"/>
              </a:rPr>
              <a:t>Los poemas de Nezahualcóyotl muestran un </a:t>
            </a:r>
            <a:r>
              <a:rPr lang="es-MX" sz="2400" b="1" i="1" dirty="0">
                <a:latin typeface="SI"/>
              </a:rPr>
              <a:t>hombre sensible</a:t>
            </a:r>
            <a:r>
              <a:rPr lang="es-MX" sz="2400" i="1" dirty="0">
                <a:latin typeface="SI"/>
              </a:rPr>
              <a:t>, de una búsqueda espiritual y ontológica que halla sentido en la </a:t>
            </a:r>
            <a:r>
              <a:rPr lang="es-MX" sz="2400" b="1" i="1" dirty="0">
                <a:latin typeface="SI"/>
              </a:rPr>
              <a:t>belleza</a:t>
            </a:r>
            <a:r>
              <a:rPr lang="es-MX" sz="2400" i="1" dirty="0">
                <a:latin typeface="SI"/>
              </a:rPr>
              <a:t>.</a:t>
            </a:r>
            <a:endParaRPr lang="es-MX" sz="2400" b="0" i="1" dirty="0">
              <a:effectLst/>
              <a:latin typeface="SI"/>
            </a:endParaRPr>
          </a:p>
        </p:txBody>
      </p:sp>
      <p:pic>
        <p:nvPicPr>
          <p:cNvPr id="9" name="Picture 4" descr="Literatura az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80" y="1830380"/>
            <a:ext cx="3452106" cy="45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AC7B-CB06-4A9D-AD22-E8365757B76A}" type="datetime1">
              <a:rPr lang="es-MX" smtClean="0"/>
              <a:t>29/03/2017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13314" name="Picture 2" descr="Resultado de imagen para flores en la poesía de nezahualcoyo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064896" cy="477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1647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s-MX" sz="2800" dirty="0"/>
              <a:t>Conseguida la paz, Nezahualcóyotl emprendió una magna obra constructiva en Texcoco, donde edificó diversos palacios, monumentos, 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acueductos, y jardines</a:t>
            </a:r>
            <a:r>
              <a:rPr lang="es-MX" sz="2800" dirty="0"/>
              <a:t>, siendo su creación más esplendorosa un soberbio palacio que disponía, entre otras numerosas dependencias, de 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baños tallados en la roca</a:t>
            </a:r>
            <a:r>
              <a:rPr lang="es-MX" sz="2800" dirty="0"/>
              <a:t>, así como el acueducto que construyó en el Bosque de Chapultepec para abastecer de agua potable a Tenochtitlán.</a:t>
            </a:r>
          </a:p>
          <a:p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6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816" y="5192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err="1">
                <a:solidFill>
                  <a:schemeClr val="accent2">
                    <a:lumMod val="75000"/>
                  </a:schemeClr>
                </a:solidFill>
              </a:rPr>
              <a:t>Tezcutzingo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> </a:t>
            </a:r>
            <a:r>
              <a:rPr lang="es-MX" sz="2800" b="1" i="1" dirty="0"/>
              <a:t>“lugar o ciudad de peñasco”</a:t>
            </a:r>
          </a:p>
        </p:txBody>
      </p:sp>
      <p:pic>
        <p:nvPicPr>
          <p:cNvPr id="4098" name="Picture 2" descr="Resultado de imagen para nezahualcoyotl jardin botani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7272808" cy="47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1F64-23F0-4358-AE81-4891189EAA49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5122" name="Picture 2" descr="Resultado de imagen para los baños de nezahualcoyotl 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6457"/>
            <a:ext cx="7488832" cy="48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AC7B-CB06-4A9D-AD22-E8365757B76A}" type="datetime1">
              <a:rPr lang="es-MX" smtClean="0"/>
              <a:t>29/03/2017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6146" name="Picture 2" descr="Baños neza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6" y="1573269"/>
            <a:ext cx="3168352" cy="49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iteratura azte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31248"/>
            <a:ext cx="306649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886700" cy="1325563"/>
          </a:xfrm>
        </p:spPr>
        <p:txBody>
          <a:bodyPr>
            <a:normAutofit/>
          </a:bodyPr>
          <a:lstStyle/>
          <a:p>
            <a:r>
              <a:rPr lang="es-MX" sz="2500" b="1" dirty="0" smtClean="0"/>
              <a:t>La </a:t>
            </a:r>
            <a:r>
              <a:rPr lang="es-MX" sz="2500" b="1" dirty="0"/>
              <a:t>obra literaria de Nezahualcóyotl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8862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Se </a:t>
            </a:r>
            <a:r>
              <a:rPr lang="es-MX" dirty="0"/>
              <a:t>conservan alrededor de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treinta composiciones 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poéticas</a:t>
            </a:r>
            <a:r>
              <a:rPr lang="es-MX" dirty="0" smtClean="0"/>
              <a:t> en la </a:t>
            </a:r>
            <a:r>
              <a:rPr lang="es-MX" dirty="0"/>
              <a:t>belleza de la lengua </a:t>
            </a:r>
            <a:r>
              <a:rPr lang="es-MX" dirty="0" smtClean="0"/>
              <a:t>náhuatl.</a:t>
            </a:r>
          </a:p>
          <a:p>
            <a:pPr algn="just"/>
            <a:r>
              <a:rPr lang="es-MX" dirty="0" smtClean="0"/>
              <a:t>Su poesía posee </a:t>
            </a:r>
            <a:r>
              <a:rPr lang="es-MX" dirty="0"/>
              <a:t>una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profundidad filosófica </a:t>
            </a:r>
            <a:r>
              <a:rPr lang="es-MX" dirty="0"/>
              <a:t>que ya en su tiempo le valió el epíteto de "sabio</a:t>
            </a:r>
            <a:r>
              <a:rPr lang="es-MX" dirty="0" smtClean="0"/>
              <a:t>".</a:t>
            </a:r>
          </a:p>
          <a:p>
            <a:pPr algn="just"/>
            <a:r>
              <a:rPr lang="es-MX" dirty="0" smtClean="0"/>
              <a:t>Tocan </a:t>
            </a:r>
            <a:r>
              <a:rPr lang="es-MX" dirty="0"/>
              <a:t>temas esenciales para la lírica de todos los tiempos; no están exenta de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referencias históricas y elementos autobiográficos </a:t>
            </a:r>
            <a:r>
              <a:rPr lang="es-MX" dirty="0"/>
              <a:t>que hablan de su trayectoria como guerrero, consciente de su desamparo en un mundo cuya comprensión lo supera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</p:txBody>
      </p:sp>
      <p:pic>
        <p:nvPicPr>
          <p:cNvPr id="7" name="Picture 2" descr="Resultado de imagen para poemas de nezahualcoyotl en nahuatl y español p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250903" cy="23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61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76038" y="908720"/>
            <a:ext cx="3960440" cy="4792066"/>
          </a:xfrm>
        </p:spPr>
        <p:txBody>
          <a:bodyPr>
            <a:normAutofit/>
          </a:bodyPr>
          <a:lstStyle/>
          <a:p>
            <a:pPr algn="just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Canta a la primavera</a:t>
            </a:r>
            <a:r>
              <a:rPr lang="es-MX" sz="2000" dirty="0"/>
              <a:t>, celebra el nacimiento de las flores y la llegada de la temporada de lluvias, pero al mismo tiempo se aflige por el carácter transitorio de lo mundano. </a:t>
            </a:r>
          </a:p>
          <a:p>
            <a:pPr algn="just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Anhela la persistencia más allá de la muerte</a:t>
            </a:r>
            <a:r>
              <a:rPr lang="es-MX" sz="2000" dirty="0"/>
              <a:t>, y ruega porque las criaturas vivas no se marchiten. </a:t>
            </a:r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  <p:pic>
        <p:nvPicPr>
          <p:cNvPr id="10" name="Picture 2" descr="Resultado de imagen para flores en la poesía de nezahualcoyot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03" y="4285726"/>
            <a:ext cx="1574598" cy="20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12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12" y="4655874"/>
            <a:ext cx="1887704" cy="14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iblioteca.org.ar/libros/bdmexico/Colecci%F3n%20Literatura%20Infantil/39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60" y="2276872"/>
            <a:ext cx="380214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00062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s-MX" sz="4000" b="1" dirty="0" smtClean="0"/>
              <a:t>Objetivo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sz="2800" b="1" dirty="0"/>
          </a:p>
          <a:p>
            <a:pPr algn="just"/>
            <a:r>
              <a:rPr lang="es-MX" sz="2800" dirty="0"/>
              <a:t>Caracterizar cada obra de arte generada desde las culturas prehispánicas y las corrientes artísticas surgidas a través de la historia de nuestro país, a partir de  una perspectiva analítica, crítica y reflexiva que le permita valorar el arte como manifestación de la belleza y expresión de ideas  y emociones  a través de su tiempo.  </a:t>
            </a:r>
          </a:p>
          <a:p>
            <a:pPr marL="0" indent="0" algn="just">
              <a:buNone/>
            </a:pPr>
            <a:endParaRPr lang="es-MX" sz="2800" b="1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90F9-7E4A-46B3-9D74-C0621DB11FC1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MTRA. MA. DEL ROSARIO CORTÉS NAJERA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24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886700" cy="989460"/>
          </a:xfrm>
        </p:spPr>
        <p:txBody>
          <a:bodyPr/>
          <a:lstStyle/>
          <a:p>
            <a:r>
              <a:rPr lang="es-MX" b="1" i="1" dirty="0" smtClean="0"/>
              <a:t>Poemas de </a:t>
            </a:r>
            <a:r>
              <a:rPr lang="es-MX" b="1" i="1" dirty="0" err="1" smtClean="0"/>
              <a:t>Nezahualcoyotl</a:t>
            </a:r>
            <a:r>
              <a:rPr lang="es-MX" b="1" i="1" dirty="0" smtClean="0"/>
              <a:t> </a:t>
            </a:r>
            <a:endParaRPr lang="es-MX" b="1" i="1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4953-8942-4961-B396-4AD8656B9DF1}" type="datetime1">
              <a:rPr lang="es-MX" smtClean="0"/>
              <a:t>29/03/2017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2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75656" y="942548"/>
            <a:ext cx="5424923" cy="1325563"/>
          </a:xfrm>
        </p:spPr>
        <p:txBody>
          <a:bodyPr>
            <a:normAutofit/>
          </a:bodyPr>
          <a:lstStyle/>
          <a:p>
            <a:r>
              <a:rPr lang="es-MX" sz="2000" b="1" i="1" dirty="0">
                <a:solidFill>
                  <a:srgbClr val="1F2021"/>
                </a:solidFill>
                <a:latin typeface="Merriweather"/>
              </a:rPr>
              <a:t>No acabarán mis </a:t>
            </a:r>
            <a:r>
              <a:rPr lang="es-MX" sz="2000" b="1" i="1" dirty="0" smtClean="0">
                <a:solidFill>
                  <a:srgbClr val="1F2021"/>
                </a:solidFill>
                <a:latin typeface="Merriweather"/>
              </a:rPr>
              <a:t>flores</a:t>
            </a:r>
            <a:r>
              <a:rPr lang="es-MX" sz="2000" i="1" dirty="0"/>
              <a:t/>
            </a:r>
            <a:br>
              <a:rPr lang="es-MX" sz="2000" i="1" dirty="0"/>
            </a:br>
            <a:endParaRPr lang="es-MX" sz="200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AC7B-CB06-4A9D-AD22-E8365757B76A}" type="datetime1">
              <a:rPr lang="es-MX" smtClean="0"/>
              <a:t>29/03/2017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20947" y="1387693"/>
            <a:ext cx="580707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i="1" dirty="0" smtClean="0">
              <a:solidFill>
                <a:srgbClr val="1F2021"/>
              </a:solidFill>
              <a:latin typeface="Merriweather"/>
            </a:endParaRPr>
          </a:p>
          <a:p>
            <a:pPr algn="ctr"/>
            <a:endParaRPr lang="es-MX" sz="2800" i="1" dirty="0">
              <a:solidFill>
                <a:srgbClr val="1F2021"/>
              </a:solidFill>
              <a:latin typeface="Merriweather"/>
            </a:endParaRPr>
          </a:p>
          <a:p>
            <a:pPr algn="ctr"/>
            <a:r>
              <a:rPr lang="es-MX" sz="2000" i="1" dirty="0" smtClean="0">
                <a:solidFill>
                  <a:srgbClr val="1F2021"/>
                </a:solidFill>
                <a:latin typeface="Merriweather"/>
              </a:rPr>
              <a:t>No </a:t>
            </a:r>
            <a:r>
              <a:rPr lang="es-MX" sz="2000" i="1" dirty="0">
                <a:solidFill>
                  <a:srgbClr val="1F2021"/>
                </a:solidFill>
                <a:latin typeface="Merriweather"/>
              </a:rPr>
              <a:t>acabarán mis flores,</a:t>
            </a:r>
            <a:r>
              <a:rPr lang="es-MX" sz="2000" i="1" dirty="0"/>
              <a:t/>
            </a:r>
            <a:br>
              <a:rPr lang="es-MX" sz="2000" i="1" dirty="0"/>
            </a:br>
            <a:r>
              <a:rPr lang="es-MX" sz="2000" i="1" dirty="0">
                <a:solidFill>
                  <a:srgbClr val="1F2021"/>
                </a:solidFill>
                <a:latin typeface="Merriweather"/>
              </a:rPr>
              <a:t>no cesarán mis cantos.</a:t>
            </a:r>
            <a:r>
              <a:rPr lang="es-MX" sz="2000" i="1" dirty="0"/>
              <a:t/>
            </a:r>
            <a:br>
              <a:rPr lang="es-MX" sz="2000" i="1" dirty="0"/>
            </a:br>
            <a:r>
              <a:rPr lang="es-MX" sz="2000" i="1" dirty="0">
                <a:solidFill>
                  <a:srgbClr val="1F2021"/>
                </a:solidFill>
                <a:latin typeface="Merriweather"/>
              </a:rPr>
              <a:t>Yo cantor los elevo,</a:t>
            </a:r>
            <a:r>
              <a:rPr lang="es-MX" sz="2000" i="1" dirty="0"/>
              <a:t/>
            </a:r>
            <a:br>
              <a:rPr lang="es-MX" sz="2000" i="1" dirty="0"/>
            </a:br>
            <a:r>
              <a:rPr lang="es-MX" sz="2000" i="1" dirty="0">
                <a:solidFill>
                  <a:srgbClr val="1F2021"/>
                </a:solidFill>
                <a:latin typeface="Merriweather"/>
              </a:rPr>
              <a:t>se reparten, se esparcen.</a:t>
            </a:r>
            <a:r>
              <a:rPr lang="es-MX" sz="2000" i="1" dirty="0"/>
              <a:t/>
            </a:r>
            <a:br>
              <a:rPr lang="es-MX" sz="2000" i="1" dirty="0"/>
            </a:br>
            <a:r>
              <a:rPr lang="es-MX" sz="2000" i="1" dirty="0">
                <a:solidFill>
                  <a:srgbClr val="1F2021"/>
                </a:solidFill>
                <a:latin typeface="Merriweather"/>
              </a:rPr>
              <a:t>Aún cuando las flores</a:t>
            </a:r>
            <a:r>
              <a:rPr lang="es-MX" sz="2000" i="1" dirty="0"/>
              <a:t/>
            </a:r>
            <a:br>
              <a:rPr lang="es-MX" sz="2000" i="1" dirty="0"/>
            </a:br>
            <a:r>
              <a:rPr lang="es-MX" sz="2000" i="1" dirty="0">
                <a:solidFill>
                  <a:srgbClr val="1F2021"/>
                </a:solidFill>
                <a:latin typeface="Merriweather"/>
              </a:rPr>
              <a:t>se marchitan y amarillecen,</a:t>
            </a:r>
            <a:r>
              <a:rPr lang="es-MX" sz="2000" i="1" dirty="0"/>
              <a:t/>
            </a:r>
            <a:br>
              <a:rPr lang="es-MX" sz="2000" i="1" dirty="0"/>
            </a:br>
            <a:r>
              <a:rPr lang="es-MX" sz="2000" i="1" dirty="0">
                <a:solidFill>
                  <a:srgbClr val="1F2021"/>
                </a:solidFill>
                <a:latin typeface="Merriweather"/>
              </a:rPr>
              <a:t>serán llevadas allá,</a:t>
            </a:r>
            <a:r>
              <a:rPr lang="es-MX" sz="2000" i="1" dirty="0"/>
              <a:t/>
            </a:r>
            <a:br>
              <a:rPr lang="es-MX" sz="2000" i="1" dirty="0"/>
            </a:br>
            <a:r>
              <a:rPr lang="es-MX" sz="2000" i="1" dirty="0">
                <a:solidFill>
                  <a:srgbClr val="1F2021"/>
                </a:solidFill>
                <a:latin typeface="Merriweather"/>
              </a:rPr>
              <a:t>al interior de la casa</a:t>
            </a:r>
            <a:r>
              <a:rPr lang="es-MX" sz="2000" i="1" dirty="0"/>
              <a:t/>
            </a:r>
            <a:br>
              <a:rPr lang="es-MX" sz="2000" i="1" dirty="0"/>
            </a:br>
            <a:r>
              <a:rPr lang="es-MX" sz="2000" i="1" dirty="0">
                <a:solidFill>
                  <a:srgbClr val="1F2021"/>
                </a:solidFill>
                <a:latin typeface="Merriweather"/>
              </a:rPr>
              <a:t>del ave de plumas de oro.</a:t>
            </a:r>
            <a:endParaRPr lang="es-MX" sz="2000" i="1" dirty="0"/>
          </a:p>
        </p:txBody>
      </p:sp>
      <p:sp>
        <p:nvSpPr>
          <p:cNvPr id="6" name="AutoShape 4" descr="Resultado de imagen para flores de cactus r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94" name="Picture 6" descr="Resultado de imagen para flores de cactus rar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421947" cy="18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751945"/>
            <a:ext cx="1331959" cy="16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AC7B-CB06-4A9D-AD22-E8365757B76A}" type="datetime1">
              <a:rPr lang="es-MX" smtClean="0"/>
              <a:t>29/03/2017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1026" name="Picture 2" descr="Cenzont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b="10994"/>
          <a:stretch/>
        </p:blipFill>
        <p:spPr bwMode="auto">
          <a:xfrm>
            <a:off x="-224197" y="0"/>
            <a:ext cx="9382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lamada rectangular redondeada 12"/>
          <p:cNvSpPr/>
          <p:nvPr/>
        </p:nvSpPr>
        <p:spPr>
          <a:xfrm>
            <a:off x="4211960" y="21616"/>
            <a:ext cx="4624664" cy="2880320"/>
          </a:xfrm>
          <a:prstGeom prst="wedgeRoundRectCallout">
            <a:avLst>
              <a:gd name="adj1" fmla="val 38142"/>
              <a:gd name="adj2" fmla="val 6381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/>
              <a:t>Centzontótotl icuíc </a:t>
            </a:r>
            <a:br>
              <a:rPr lang="es-MX" i="1" dirty="0"/>
            </a:br>
            <a:r>
              <a:rPr lang="es-MX" i="1" dirty="0"/>
              <a:t>Nehuatl nictlazotla in centzontototl icuicauh,</a:t>
            </a:r>
            <a:br>
              <a:rPr lang="es-MX" i="1" dirty="0"/>
            </a:br>
            <a:r>
              <a:rPr lang="es-MX" i="1" dirty="0"/>
              <a:t>nehuatl nictlazotla in chalchihuitl itlapaliz </a:t>
            </a:r>
            <a:br>
              <a:rPr lang="es-MX" i="1" dirty="0"/>
            </a:br>
            <a:r>
              <a:rPr lang="es-MX" i="1" dirty="0"/>
              <a:t>ihuan in ahuiacmeh xochtmeh; </a:t>
            </a:r>
            <a:br>
              <a:rPr lang="es-MX" i="1" dirty="0"/>
            </a:br>
            <a:r>
              <a:rPr lang="es-MX" i="1" dirty="0"/>
              <a:t>zan oc cenca noicniuhtzin in tlacatl, </a:t>
            </a:r>
            <a:br>
              <a:rPr lang="es-MX" i="1" dirty="0"/>
            </a:br>
            <a:r>
              <a:rPr lang="es-MX" i="1" dirty="0"/>
              <a:t>Nehuatl nictlazotla.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20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n para flores en la poesía de nezahualcoyot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75" y="4475440"/>
            <a:ext cx="1441570" cy="18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AC7B-CB06-4A9D-AD22-E8365757B76A}" type="datetime1">
              <a:rPr lang="es-MX" smtClean="0"/>
              <a:t>29/03/2017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9218" name="Picture 2" descr="Resultado de imagen para poemas de nezahualcoyotl en nahuatl y español 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1" y="4397213"/>
            <a:ext cx="3627307" cy="20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j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88" y="1867534"/>
            <a:ext cx="1310500" cy="13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lamada rectangular redondeada 8"/>
          <p:cNvSpPr/>
          <p:nvPr/>
        </p:nvSpPr>
        <p:spPr>
          <a:xfrm>
            <a:off x="3274288" y="592601"/>
            <a:ext cx="3918187" cy="4055471"/>
          </a:xfrm>
          <a:prstGeom prst="wedgeRoundRectCallout">
            <a:avLst>
              <a:gd name="adj1" fmla="val -41225"/>
              <a:gd name="adj2" fmla="val 65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b="1" i="1" dirty="0" smtClean="0"/>
          </a:p>
          <a:p>
            <a:pPr algn="ctr"/>
            <a:r>
              <a:rPr lang="es-MX" sz="2400" b="1" i="1" dirty="0" smtClean="0"/>
              <a:t>Amo </a:t>
            </a:r>
            <a:r>
              <a:rPr lang="es-MX" sz="2400" b="1" i="1" dirty="0"/>
              <a:t>el canto del cenzontle, </a:t>
            </a:r>
            <a:br>
              <a:rPr lang="es-MX" sz="2400" b="1" i="1" dirty="0"/>
            </a:br>
            <a:r>
              <a:rPr lang="es-MX" sz="2400" b="1" i="1" dirty="0"/>
              <a:t>pájaro de cuatrocientas voces. </a:t>
            </a:r>
            <a:br>
              <a:rPr lang="es-MX" sz="2400" b="1" i="1" dirty="0"/>
            </a:br>
            <a:r>
              <a:rPr lang="es-MX" sz="2400" b="1" i="1" dirty="0"/>
              <a:t>Amo el color del jade </a:t>
            </a:r>
            <a:br>
              <a:rPr lang="es-MX" sz="2400" b="1" i="1" dirty="0"/>
            </a:br>
            <a:r>
              <a:rPr lang="es-MX" sz="2400" b="1" i="1" dirty="0"/>
              <a:t>y el enervante perfume de las flores, </a:t>
            </a:r>
            <a:br>
              <a:rPr lang="es-MX" sz="2400" b="1" i="1" dirty="0"/>
            </a:br>
            <a:r>
              <a:rPr lang="es-MX" sz="2400" b="1" i="1" dirty="0"/>
              <a:t>pero más amo a mi hermano: </a:t>
            </a:r>
            <a:endParaRPr lang="es-MX" sz="2400" b="1" i="1" dirty="0" smtClean="0"/>
          </a:p>
          <a:p>
            <a:pPr algn="ctr"/>
            <a:r>
              <a:rPr lang="es-MX" sz="2400" b="1" i="1" dirty="0" smtClean="0"/>
              <a:t>el </a:t>
            </a:r>
            <a:r>
              <a:rPr lang="es-MX" sz="2400" b="1" i="1" dirty="0"/>
              <a:t>hombre. </a:t>
            </a:r>
          </a:p>
          <a:p>
            <a:pPr algn="ctr"/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7" y="2059288"/>
            <a:ext cx="1441431" cy="112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15616" y="1097595"/>
            <a:ext cx="5383510" cy="1216012"/>
          </a:xfrm>
        </p:spPr>
        <p:txBody>
          <a:bodyPr>
            <a:normAutofit/>
          </a:bodyPr>
          <a:lstStyle/>
          <a:p>
            <a:pPr lvl="0"/>
            <a:r>
              <a:rPr lang="es-MX" sz="2000" b="1" dirty="0">
                <a:solidFill>
                  <a:srgbClr val="000000"/>
                </a:solidFill>
                <a:latin typeface="OB"/>
              </a:rPr>
              <a:t>Lo Comprende mi Corazón</a:t>
            </a:r>
            <a:r>
              <a:rPr lang="es-MX" sz="2000" dirty="0"/>
              <a:t/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>
          <a:xfrm>
            <a:off x="834765" y="1750558"/>
            <a:ext cx="3886200" cy="4351338"/>
          </a:xfrm>
        </p:spPr>
        <p:txBody>
          <a:bodyPr/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MX" sz="1200" dirty="0"/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MX" sz="2400" i="1" dirty="0">
                <a:solidFill>
                  <a:srgbClr val="000000"/>
                </a:solidFill>
                <a:latin typeface="inherit"/>
              </a:rPr>
              <a:t>Por fin lo comprende mi corazón:</a:t>
            </a:r>
            <a:r>
              <a:rPr lang="es-MX" sz="2400" dirty="0">
                <a:solidFill>
                  <a:srgbClr val="000000"/>
                </a:solidFill>
                <a:latin typeface="OSL"/>
              </a:rPr>
              <a:t/>
            </a:r>
            <a:br>
              <a:rPr lang="es-MX" sz="2400" dirty="0">
                <a:solidFill>
                  <a:srgbClr val="000000"/>
                </a:solidFill>
                <a:latin typeface="OSL"/>
              </a:rPr>
            </a:br>
            <a:r>
              <a:rPr lang="es-MX" sz="2400" i="1" dirty="0">
                <a:solidFill>
                  <a:srgbClr val="000000"/>
                </a:solidFill>
                <a:latin typeface="inherit"/>
              </a:rPr>
              <a:t>Escucho un canto,</a:t>
            </a:r>
            <a:r>
              <a:rPr lang="es-MX" sz="2400" dirty="0">
                <a:solidFill>
                  <a:srgbClr val="000000"/>
                </a:solidFill>
                <a:latin typeface="OSL"/>
              </a:rPr>
              <a:t/>
            </a:r>
            <a:br>
              <a:rPr lang="es-MX" sz="2400" dirty="0">
                <a:solidFill>
                  <a:srgbClr val="000000"/>
                </a:solidFill>
                <a:latin typeface="OSL"/>
              </a:rPr>
            </a:br>
            <a:r>
              <a:rPr lang="es-MX" sz="2400" i="1" dirty="0">
                <a:solidFill>
                  <a:srgbClr val="000000"/>
                </a:solidFill>
                <a:latin typeface="inherit"/>
              </a:rPr>
              <a:t>Contemplo una flor:</a:t>
            </a:r>
            <a:r>
              <a:rPr lang="es-MX" sz="2400" dirty="0">
                <a:solidFill>
                  <a:srgbClr val="000000"/>
                </a:solidFill>
                <a:latin typeface="OSL"/>
              </a:rPr>
              <a:t/>
            </a:r>
            <a:br>
              <a:rPr lang="es-MX" sz="2400" dirty="0">
                <a:solidFill>
                  <a:srgbClr val="000000"/>
                </a:solidFill>
                <a:latin typeface="OSL"/>
              </a:rPr>
            </a:br>
            <a:r>
              <a:rPr lang="es-MX" sz="2400" i="1" dirty="0">
                <a:solidFill>
                  <a:srgbClr val="000000"/>
                </a:solidFill>
                <a:latin typeface="inherit"/>
              </a:rPr>
              <a:t>¡Ojalá no se marchiten! </a:t>
            </a:r>
            <a:endParaRPr lang="es-MX" sz="1200" dirty="0"/>
          </a:p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AC7B-CB06-4A9D-AD22-E8365757B76A}" type="datetime1">
              <a:rPr lang="es-MX" smtClean="0"/>
              <a:t>29/03/2017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7171" name="Picture 3" descr="http://www.geocities.ws/lfmoctezuma/Danzaazte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35882"/>
            <a:ext cx="3801566" cy="36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716016" y="525251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0000"/>
                </a:solidFill>
                <a:latin typeface="Andale Mono"/>
              </a:rPr>
              <a:t>Músicos y danzantes aztecas.</a:t>
            </a:r>
            <a:br>
              <a:rPr lang="es-MX" sz="1400" b="1" dirty="0">
                <a:solidFill>
                  <a:srgbClr val="000000"/>
                </a:solidFill>
                <a:latin typeface="Andale Mono"/>
              </a:rPr>
            </a:br>
            <a:r>
              <a:rPr lang="es-MX" sz="1400" b="1" dirty="0">
                <a:solidFill>
                  <a:srgbClr val="000000"/>
                </a:solidFill>
                <a:latin typeface="Andale Mono"/>
              </a:rPr>
              <a:t>(Códice Florentino o Sahagún.)</a:t>
            </a:r>
            <a:br>
              <a:rPr lang="es-MX" sz="1400" b="1" dirty="0">
                <a:solidFill>
                  <a:srgbClr val="000000"/>
                </a:solidFill>
                <a:latin typeface="Andale Mono"/>
              </a:rPr>
            </a:br>
            <a:r>
              <a:rPr lang="es-MX" sz="1400" b="1" dirty="0">
                <a:solidFill>
                  <a:srgbClr val="000000"/>
                </a:solidFill>
                <a:latin typeface="Andale Mono"/>
              </a:rPr>
              <a:t>(Ilustración tomada de:</a:t>
            </a:r>
            <a:br>
              <a:rPr lang="es-MX" sz="1400" b="1" dirty="0">
                <a:solidFill>
                  <a:srgbClr val="000000"/>
                </a:solidFill>
                <a:latin typeface="Andale Mono"/>
              </a:rPr>
            </a:br>
            <a:r>
              <a:rPr lang="es-MX" sz="1400" b="1" i="1" dirty="0">
                <a:solidFill>
                  <a:srgbClr val="000000"/>
                </a:solidFill>
                <a:latin typeface="Andale Mono"/>
              </a:rPr>
              <a:t>El pueblo del Sol</a:t>
            </a:r>
            <a:r>
              <a:rPr lang="es-MX" sz="1400" b="1" dirty="0">
                <a:solidFill>
                  <a:srgbClr val="000000"/>
                </a:solidFill>
                <a:latin typeface="Andale Mono"/>
              </a:rPr>
              <a:t>, de Alfonso Caso.)</a:t>
            </a:r>
            <a:br>
              <a:rPr lang="es-MX" sz="1400" b="1" dirty="0">
                <a:solidFill>
                  <a:srgbClr val="000000"/>
                </a:solidFill>
                <a:latin typeface="Andale Mono"/>
              </a:rPr>
            </a:b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5960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96512" y="1493836"/>
            <a:ext cx="7886700" cy="1325563"/>
          </a:xfrm>
        </p:spPr>
        <p:txBody>
          <a:bodyPr/>
          <a:lstStyle/>
          <a:p>
            <a:pPr lvl="0"/>
            <a:r>
              <a:rPr lang="es-MX" sz="3600" b="1" dirty="0">
                <a:solidFill>
                  <a:srgbClr val="000000"/>
                </a:solidFill>
                <a:latin typeface="inherit"/>
              </a:rPr>
              <a:t>Alegraos</a:t>
            </a:r>
            <a:r>
              <a:rPr lang="es-MX" sz="1800" dirty="0"/>
              <a:t/>
            </a:r>
            <a:br>
              <a:rPr lang="es-MX" sz="1800" dirty="0"/>
            </a:br>
            <a:endParaRPr lang="es-MX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426342" y="1690689"/>
            <a:ext cx="4793729" cy="4476291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MX" sz="2000" i="1" dirty="0" smtClean="0">
              <a:solidFill>
                <a:srgbClr val="000000"/>
              </a:solidFill>
              <a:latin typeface="inherit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MX" sz="2000" i="1" dirty="0">
              <a:solidFill>
                <a:srgbClr val="000000"/>
              </a:solidFill>
              <a:latin typeface="inherit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MX" sz="2000" i="1" dirty="0" smtClean="0">
              <a:solidFill>
                <a:srgbClr val="000000"/>
              </a:solidFill>
              <a:latin typeface="inherit"/>
            </a:endParaRP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MX" sz="2000" i="1" dirty="0" smtClean="0">
                <a:solidFill>
                  <a:srgbClr val="000000"/>
                </a:solidFill>
                <a:latin typeface="inherit"/>
              </a:rPr>
              <a:t>Alegraos</a:t>
            </a:r>
            <a:r>
              <a:rPr lang="es-MX" sz="2000" i="1" dirty="0">
                <a:solidFill>
                  <a:srgbClr val="000000"/>
                </a:solidFill>
                <a:latin typeface="inherit"/>
              </a:rPr>
              <a:t> con las flores que embriagan,</a:t>
            </a:r>
            <a:r>
              <a:rPr lang="es-MX" sz="2000" dirty="0">
                <a:solidFill>
                  <a:srgbClr val="000000"/>
                </a:solidFill>
                <a:latin typeface="OSL"/>
              </a:rPr>
              <a:t/>
            </a:r>
            <a:br>
              <a:rPr lang="es-MX" sz="2000" dirty="0">
                <a:solidFill>
                  <a:srgbClr val="000000"/>
                </a:solidFill>
                <a:latin typeface="OSL"/>
              </a:rPr>
            </a:br>
            <a:r>
              <a:rPr lang="es-MX" sz="2000" i="1" dirty="0">
                <a:solidFill>
                  <a:srgbClr val="000000"/>
                </a:solidFill>
                <a:latin typeface="inherit"/>
              </a:rPr>
              <a:t>las que están en nuestras manos.</a:t>
            </a:r>
            <a:r>
              <a:rPr lang="es-MX" sz="2000" dirty="0">
                <a:solidFill>
                  <a:srgbClr val="000000"/>
                </a:solidFill>
                <a:latin typeface="OSL"/>
              </a:rPr>
              <a:t/>
            </a:r>
            <a:br>
              <a:rPr lang="es-MX" sz="2000" dirty="0">
                <a:solidFill>
                  <a:srgbClr val="000000"/>
                </a:solidFill>
                <a:latin typeface="OSL"/>
              </a:rPr>
            </a:br>
            <a:r>
              <a:rPr lang="es-MX" sz="2000" i="1" dirty="0">
                <a:solidFill>
                  <a:srgbClr val="000000"/>
                </a:solidFill>
                <a:latin typeface="inherit"/>
              </a:rPr>
              <a:t>Que sean puestos ya </a:t>
            </a:r>
            <a:r>
              <a:rPr lang="es-MX" sz="2000" dirty="0">
                <a:solidFill>
                  <a:srgbClr val="000000"/>
                </a:solidFill>
                <a:latin typeface="OSL"/>
              </a:rPr>
              <a:t/>
            </a:r>
            <a:br>
              <a:rPr lang="es-MX" sz="2000" dirty="0">
                <a:solidFill>
                  <a:srgbClr val="000000"/>
                </a:solidFill>
                <a:latin typeface="OSL"/>
              </a:rPr>
            </a:br>
            <a:r>
              <a:rPr lang="es-MX" sz="2000" i="1" dirty="0">
                <a:solidFill>
                  <a:srgbClr val="000000"/>
                </a:solidFill>
                <a:latin typeface="inherit"/>
              </a:rPr>
              <a:t>los collares de flores.</a:t>
            </a:r>
            <a:r>
              <a:rPr lang="es-MX" sz="2000" dirty="0">
                <a:solidFill>
                  <a:srgbClr val="000000"/>
                </a:solidFill>
                <a:latin typeface="OSL"/>
              </a:rPr>
              <a:t/>
            </a:r>
            <a:br>
              <a:rPr lang="es-MX" sz="2000" dirty="0">
                <a:solidFill>
                  <a:srgbClr val="000000"/>
                </a:solidFill>
                <a:latin typeface="OSL"/>
              </a:rPr>
            </a:br>
            <a:r>
              <a:rPr lang="es-MX" sz="2000" i="1" dirty="0">
                <a:solidFill>
                  <a:srgbClr val="000000"/>
                </a:solidFill>
                <a:latin typeface="inherit"/>
              </a:rPr>
              <a:t>Nuestras flores del tiempo de lluvia,</a:t>
            </a:r>
            <a:r>
              <a:rPr lang="es-MX" sz="2000" dirty="0">
                <a:solidFill>
                  <a:srgbClr val="000000"/>
                </a:solidFill>
                <a:latin typeface="OSL"/>
              </a:rPr>
              <a:t/>
            </a:r>
            <a:br>
              <a:rPr lang="es-MX" sz="2000" dirty="0">
                <a:solidFill>
                  <a:srgbClr val="000000"/>
                </a:solidFill>
                <a:latin typeface="OSL"/>
              </a:rPr>
            </a:br>
            <a:r>
              <a:rPr lang="es-MX" sz="2000" i="1" dirty="0">
                <a:solidFill>
                  <a:srgbClr val="000000"/>
                </a:solidFill>
                <a:latin typeface="inherit"/>
              </a:rPr>
              <a:t>fragantes flores,</a:t>
            </a:r>
            <a:r>
              <a:rPr lang="es-MX" sz="2000" dirty="0">
                <a:solidFill>
                  <a:srgbClr val="000000"/>
                </a:solidFill>
                <a:latin typeface="OSL"/>
              </a:rPr>
              <a:t/>
            </a:r>
            <a:br>
              <a:rPr lang="es-MX" sz="2000" dirty="0">
                <a:solidFill>
                  <a:srgbClr val="000000"/>
                </a:solidFill>
                <a:latin typeface="OSL"/>
              </a:rPr>
            </a:br>
            <a:r>
              <a:rPr lang="es-MX" sz="2000" i="1" dirty="0">
                <a:solidFill>
                  <a:srgbClr val="000000"/>
                </a:solidFill>
                <a:latin typeface="inherit"/>
              </a:rPr>
              <a:t>abren ya sus corolas…</a:t>
            </a:r>
          </a:p>
          <a:p>
            <a:pPr algn="ctr"/>
            <a:endParaRPr lang="es-MX" sz="2000" dirty="0"/>
          </a:p>
        </p:txBody>
      </p:sp>
      <p:pic>
        <p:nvPicPr>
          <p:cNvPr id="13" name="Picture 2" descr="Resultado de imagen para flores de cact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46" y="1870077"/>
            <a:ext cx="3029066" cy="37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AC7B-CB06-4A9D-AD22-E8365757B76A}" type="datetime1">
              <a:rPr lang="es-MX" smtClean="0"/>
              <a:t>29/03/2017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7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3312368" cy="1325563"/>
          </a:xfrm>
        </p:spPr>
        <p:txBody>
          <a:bodyPr>
            <a:normAutofit/>
          </a:bodyPr>
          <a:lstStyle/>
          <a:p>
            <a:r>
              <a:rPr lang="es-MX" sz="4000" b="1" dirty="0"/>
              <a:t>Estoy triste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/>
              <a:t>Estoy triste, me aflijo,</a:t>
            </a:r>
            <a:br>
              <a:rPr lang="es-MX" dirty="0"/>
            </a:br>
            <a:r>
              <a:rPr lang="es-MX" dirty="0"/>
              <a:t>yo, el señor Nezahualcóyotl.</a:t>
            </a:r>
            <a:br>
              <a:rPr lang="es-MX" dirty="0"/>
            </a:br>
            <a:r>
              <a:rPr lang="es-MX" dirty="0"/>
              <a:t>Con flores y con cantos</a:t>
            </a:r>
            <a:br>
              <a:rPr lang="es-MX" dirty="0"/>
            </a:br>
            <a:r>
              <a:rPr lang="es-MX" dirty="0"/>
              <a:t>recuerdo a los príncipes,</a:t>
            </a:r>
            <a:br>
              <a:rPr lang="es-MX" dirty="0"/>
            </a:br>
            <a:r>
              <a:rPr lang="es-MX" dirty="0"/>
              <a:t>a los que se fueron,</a:t>
            </a:r>
            <a:br>
              <a:rPr lang="es-MX" dirty="0"/>
            </a:br>
            <a:r>
              <a:rPr lang="es-MX" dirty="0"/>
              <a:t>a </a:t>
            </a:r>
            <a:r>
              <a:rPr lang="es-MX" dirty="0" err="1"/>
              <a:t>Tezozomoctzin</a:t>
            </a:r>
            <a:r>
              <a:rPr lang="es-MX" dirty="0"/>
              <a:t>, a </a:t>
            </a:r>
            <a:r>
              <a:rPr lang="es-MX" dirty="0" err="1"/>
              <a:t>Quahquauhtzin</a:t>
            </a:r>
            <a:r>
              <a:rPr lang="es-MX" dirty="0"/>
              <a:t>.</a:t>
            </a:r>
            <a:br>
              <a:rPr lang="es-MX" dirty="0"/>
            </a:br>
            <a:r>
              <a:rPr lang="es-MX" dirty="0"/>
              <a:t>En verdad viven,</a:t>
            </a:r>
            <a:br>
              <a:rPr lang="es-MX" dirty="0"/>
            </a:br>
            <a:r>
              <a:rPr lang="es-MX" dirty="0"/>
              <a:t>allá en donde de algún modo se existe.</a:t>
            </a:r>
            <a:br>
              <a:rPr lang="es-MX" dirty="0"/>
            </a:br>
            <a:r>
              <a:rPr lang="es-MX" dirty="0"/>
              <a:t>¡Ojalá pudiera yo seguir a los príncipes,</a:t>
            </a:r>
            <a:br>
              <a:rPr lang="es-MX" dirty="0"/>
            </a:br>
            <a:r>
              <a:rPr lang="es-MX" dirty="0"/>
              <a:t>llevarles nuestras flores!</a:t>
            </a:r>
            <a:br>
              <a:rPr lang="es-MX" dirty="0"/>
            </a:br>
            <a:r>
              <a:rPr lang="es-MX" dirty="0"/>
              <a:t>¡Si pudiera yo hacer míos</a:t>
            </a:r>
            <a:br>
              <a:rPr lang="es-MX" dirty="0"/>
            </a:br>
            <a:r>
              <a:rPr lang="es-MX" dirty="0"/>
              <a:t>los hermosos cantos de </a:t>
            </a:r>
            <a:r>
              <a:rPr lang="es-MX" dirty="0" err="1"/>
              <a:t>Tezozomoctzin</a:t>
            </a:r>
            <a:r>
              <a:rPr lang="es-MX" dirty="0"/>
              <a:t>!</a:t>
            </a:r>
            <a:br>
              <a:rPr lang="es-MX" dirty="0"/>
            </a:br>
            <a:r>
              <a:rPr lang="es-MX" dirty="0"/>
              <a:t>Jamás perecerá tu renombre</a:t>
            </a:r>
            <a:r>
              <a:rPr lang="es-MX" dirty="0" smtClean="0"/>
              <a:t>,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2200" dirty="0" smtClean="0"/>
              <a:t>¡</a:t>
            </a:r>
            <a:r>
              <a:rPr lang="es-MX" sz="2200" dirty="0"/>
              <a:t>oh mi señor, tú </a:t>
            </a:r>
            <a:r>
              <a:rPr lang="es-MX" sz="2200" dirty="0" err="1"/>
              <a:t>Tezozomoctzin</a:t>
            </a:r>
            <a:r>
              <a:rPr lang="es-MX" sz="2200" dirty="0"/>
              <a:t>!,</a:t>
            </a:r>
            <a:br>
              <a:rPr lang="es-MX" sz="2200" dirty="0"/>
            </a:br>
            <a:r>
              <a:rPr lang="es-MX" sz="2200" dirty="0"/>
              <a:t>así, echando de menos tus cantos,</a:t>
            </a:r>
            <a:br>
              <a:rPr lang="es-MX" sz="2200" dirty="0"/>
            </a:br>
            <a:r>
              <a:rPr lang="es-MX" sz="2200" dirty="0"/>
              <a:t>me he venido a afligir,</a:t>
            </a:r>
            <a:br>
              <a:rPr lang="es-MX" sz="2200" dirty="0"/>
            </a:br>
            <a:r>
              <a:rPr lang="es-MX" sz="2200" dirty="0"/>
              <a:t>sólo he venido a quedar triste,</a:t>
            </a:r>
            <a:br>
              <a:rPr lang="es-MX" sz="2200" dirty="0"/>
            </a:br>
            <a:r>
              <a:rPr lang="es-MX" sz="2200" dirty="0"/>
              <a:t>yo a mí mismo me desgarro.</a:t>
            </a:r>
            <a:br>
              <a:rPr lang="es-MX" sz="2200" dirty="0"/>
            </a:br>
            <a:r>
              <a:rPr lang="es-MX" sz="2200" dirty="0"/>
              <a:t>He venido a estar triste, me aflijo.</a:t>
            </a:r>
            <a:br>
              <a:rPr lang="es-MX" sz="2200" dirty="0"/>
            </a:br>
            <a:r>
              <a:rPr lang="es-MX" sz="2200" dirty="0"/>
              <a:t>Ya no estás aquí, ya no,</a:t>
            </a:r>
            <a:br>
              <a:rPr lang="es-MX" sz="2200" dirty="0"/>
            </a:br>
            <a:r>
              <a:rPr lang="es-MX" sz="2200" dirty="0"/>
              <a:t>en la región donde de algún modo se existe,</a:t>
            </a:r>
            <a:br>
              <a:rPr lang="es-MX" sz="2200" dirty="0"/>
            </a:br>
            <a:r>
              <a:rPr lang="es-MX" sz="2200" dirty="0"/>
              <a:t>nos dejaste sin provisión en la tierra,</a:t>
            </a:r>
            <a:br>
              <a:rPr lang="es-MX" sz="2200" dirty="0"/>
            </a:br>
            <a:r>
              <a:rPr lang="es-MX" sz="2200" dirty="0"/>
              <a:t>por esto, a mí mismo me desgarro.</a:t>
            </a:r>
          </a:p>
          <a:p>
            <a:endParaRPr lang="es-MX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4953-8942-4961-B396-4AD8656B9DF1}" type="datetime1">
              <a:rPr lang="es-MX" smtClean="0"/>
              <a:t>29/03/2017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416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767" y="426421"/>
            <a:ext cx="4032448" cy="1325563"/>
          </a:xfrm>
        </p:spPr>
        <p:txBody>
          <a:bodyPr>
            <a:normAutofit/>
          </a:bodyPr>
          <a:lstStyle/>
          <a:p>
            <a:r>
              <a:rPr lang="es-MX" sz="2000" dirty="0">
                <a:latin typeface="Trebuchet MS" panose="020B0603020202020204" pitchFamily="34" charset="0"/>
              </a:rPr>
              <a:t>Yo Nezahualcóyotl lo pregunto: </a:t>
            </a:r>
            <a:endParaRPr lang="es-MX" sz="2000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4882105" y="1700882"/>
            <a:ext cx="3886200" cy="43513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MX" sz="2400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s-MX" sz="2400" dirty="0" err="1" smtClean="0">
                <a:latin typeface="Trebuchet MS" panose="020B0603020202020204" pitchFamily="34" charset="0"/>
              </a:rPr>
              <a:t>Niqitoa</a:t>
            </a:r>
            <a:r>
              <a:rPr lang="es-MX" sz="2400" dirty="0" smtClean="0">
                <a:latin typeface="Trebuchet MS" panose="020B0603020202020204" pitchFamily="34" charset="0"/>
              </a:rPr>
              <a:t> </a:t>
            </a:r>
            <a:r>
              <a:rPr lang="es-MX" sz="2400" dirty="0">
                <a:latin typeface="Trebuchet MS" panose="020B0603020202020204" pitchFamily="34" charset="0"/>
              </a:rPr>
              <a:t>ni </a:t>
            </a:r>
            <a:r>
              <a:rPr lang="es-MX" sz="2400" dirty="0" err="1">
                <a:latin typeface="Trebuchet MS" panose="020B0603020202020204" pitchFamily="34" charset="0"/>
              </a:rPr>
              <a:t>Nesaualkoyotl</a:t>
            </a:r>
            <a:r>
              <a:rPr lang="es-MX" sz="2400" dirty="0">
                <a:latin typeface="Trebuchet MS" panose="020B0603020202020204" pitchFamily="34" charset="0"/>
              </a:rPr>
              <a:t>: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¿</a:t>
            </a:r>
            <a:r>
              <a:rPr lang="es-MX" sz="2400" dirty="0" err="1">
                <a:latin typeface="Trebuchet MS" panose="020B0603020202020204" pitchFamily="34" charset="0"/>
              </a:rPr>
              <a:t>Kuix</a:t>
            </a:r>
            <a:r>
              <a:rPr lang="es-MX" sz="2400" dirty="0">
                <a:latin typeface="Trebuchet MS" panose="020B0603020202020204" pitchFamily="34" charset="0"/>
              </a:rPr>
              <a:t> ok </a:t>
            </a:r>
            <a:r>
              <a:rPr lang="es-MX" sz="2400" dirty="0" err="1">
                <a:latin typeface="Trebuchet MS" panose="020B0603020202020204" pitchFamily="34" charset="0"/>
              </a:rPr>
              <a:t>neli</a:t>
            </a:r>
            <a:r>
              <a:rPr lang="es-MX" sz="2400" dirty="0">
                <a:latin typeface="Trebuchet MS" panose="020B0603020202020204" pitchFamily="34" charset="0"/>
              </a:rPr>
              <a:t> </a:t>
            </a:r>
            <a:r>
              <a:rPr lang="es-MX" sz="2400" dirty="0" err="1">
                <a:latin typeface="Trebuchet MS" panose="020B0603020202020204" pitchFamily="34" charset="0"/>
              </a:rPr>
              <a:t>nemoua</a:t>
            </a:r>
            <a:r>
              <a:rPr lang="es-MX" sz="2400" dirty="0">
                <a:latin typeface="Trebuchet MS" panose="020B0603020202020204" pitchFamily="34" charset="0"/>
              </a:rPr>
              <a:t> in </a:t>
            </a:r>
            <a:r>
              <a:rPr lang="es-MX" sz="2400" dirty="0" err="1">
                <a:latin typeface="Trebuchet MS" panose="020B0603020202020204" pitchFamily="34" charset="0"/>
              </a:rPr>
              <a:t>tlaltikpak</a:t>
            </a:r>
            <a:r>
              <a:rPr lang="es-MX" sz="2400" dirty="0">
                <a:latin typeface="Trebuchet MS" panose="020B0603020202020204" pitchFamily="34" charset="0"/>
              </a:rPr>
              <a:t>?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 err="1">
                <a:latin typeface="Trebuchet MS" panose="020B0603020202020204" pitchFamily="34" charset="0"/>
              </a:rPr>
              <a:t>An</a:t>
            </a:r>
            <a:r>
              <a:rPr lang="es-MX" sz="2400" dirty="0">
                <a:latin typeface="Trebuchet MS" panose="020B0603020202020204" pitchFamily="34" charset="0"/>
              </a:rPr>
              <a:t> </a:t>
            </a:r>
            <a:r>
              <a:rPr lang="es-MX" sz="2400" dirty="0" err="1">
                <a:latin typeface="Trebuchet MS" panose="020B0603020202020204" pitchFamily="34" charset="0"/>
              </a:rPr>
              <a:t>nochipa</a:t>
            </a:r>
            <a:r>
              <a:rPr lang="es-MX" sz="2400" dirty="0">
                <a:latin typeface="Trebuchet MS" panose="020B0603020202020204" pitchFamily="34" charset="0"/>
              </a:rPr>
              <a:t> </a:t>
            </a:r>
            <a:r>
              <a:rPr lang="es-MX" sz="2400" dirty="0" err="1">
                <a:latin typeface="Trebuchet MS" panose="020B0603020202020204" pitchFamily="34" charset="0"/>
              </a:rPr>
              <a:t>tlaltikpak</a:t>
            </a:r>
            <a:r>
              <a:rPr lang="es-MX" sz="2400" dirty="0">
                <a:latin typeface="Trebuchet MS" panose="020B0603020202020204" pitchFamily="34" charset="0"/>
              </a:rPr>
              <a:t>: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san </a:t>
            </a:r>
            <a:r>
              <a:rPr lang="es-MX" sz="2400" dirty="0" err="1">
                <a:latin typeface="Trebuchet MS" panose="020B0603020202020204" pitchFamily="34" charset="0"/>
              </a:rPr>
              <a:t>achika</a:t>
            </a:r>
            <a:r>
              <a:rPr lang="es-MX" sz="2400" dirty="0">
                <a:latin typeface="Trebuchet MS" panose="020B0603020202020204" pitchFamily="34" charset="0"/>
              </a:rPr>
              <a:t> ya </a:t>
            </a:r>
            <a:r>
              <a:rPr lang="es-MX" sz="2400" dirty="0" err="1">
                <a:latin typeface="Trebuchet MS" panose="020B0603020202020204" pitchFamily="34" charset="0"/>
              </a:rPr>
              <a:t>nikan</a:t>
            </a:r>
            <a:r>
              <a:rPr lang="es-MX" sz="2400" dirty="0">
                <a:latin typeface="Trebuchet MS" panose="020B0603020202020204" pitchFamily="34" charset="0"/>
              </a:rPr>
              <a:t>.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Tel </a:t>
            </a:r>
            <a:r>
              <a:rPr lang="es-MX" sz="2400" dirty="0" err="1">
                <a:latin typeface="Trebuchet MS" panose="020B0603020202020204" pitchFamily="34" charset="0"/>
              </a:rPr>
              <a:t>ka</a:t>
            </a:r>
            <a:r>
              <a:rPr lang="es-MX" sz="2400" dirty="0">
                <a:latin typeface="Trebuchet MS" panose="020B0603020202020204" pitchFamily="34" charset="0"/>
              </a:rPr>
              <a:t> </a:t>
            </a:r>
            <a:r>
              <a:rPr lang="es-MX" sz="2400" dirty="0" err="1">
                <a:latin typeface="Trebuchet MS" panose="020B0603020202020204" pitchFamily="34" charset="0"/>
              </a:rPr>
              <a:t>chalchiuitl</a:t>
            </a:r>
            <a:r>
              <a:rPr lang="es-MX" sz="2400" dirty="0">
                <a:latin typeface="Trebuchet MS" panose="020B0603020202020204" pitchFamily="34" charset="0"/>
              </a:rPr>
              <a:t> no </a:t>
            </a:r>
            <a:r>
              <a:rPr lang="es-MX" sz="2400" dirty="0" err="1">
                <a:latin typeface="Trebuchet MS" panose="020B0603020202020204" pitchFamily="34" charset="0"/>
              </a:rPr>
              <a:t>xamani</a:t>
            </a:r>
            <a:r>
              <a:rPr lang="es-MX" sz="2400" dirty="0">
                <a:latin typeface="Trebuchet MS" panose="020B0603020202020204" pitchFamily="34" charset="0"/>
              </a:rPr>
              <a:t>,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no </a:t>
            </a:r>
            <a:r>
              <a:rPr lang="es-MX" sz="2400" dirty="0" err="1">
                <a:latin typeface="Trebuchet MS" panose="020B0603020202020204" pitchFamily="34" charset="0"/>
              </a:rPr>
              <a:t>teokuitlatl</a:t>
            </a:r>
            <a:r>
              <a:rPr lang="es-MX" sz="2400" dirty="0">
                <a:latin typeface="Trebuchet MS" panose="020B0603020202020204" pitchFamily="34" charset="0"/>
              </a:rPr>
              <a:t> in </a:t>
            </a:r>
            <a:r>
              <a:rPr lang="es-MX" sz="2400" dirty="0" err="1">
                <a:latin typeface="Trebuchet MS" panose="020B0603020202020204" pitchFamily="34" charset="0"/>
              </a:rPr>
              <a:t>tlapani</a:t>
            </a:r>
            <a:r>
              <a:rPr lang="es-MX" sz="2400" dirty="0">
                <a:latin typeface="Trebuchet MS" panose="020B0603020202020204" pitchFamily="34" charset="0"/>
              </a:rPr>
              <a:t>,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no </a:t>
            </a:r>
            <a:r>
              <a:rPr lang="es-MX" sz="2400" dirty="0" err="1">
                <a:latin typeface="Trebuchet MS" panose="020B0603020202020204" pitchFamily="34" charset="0"/>
              </a:rPr>
              <a:t>ketsali</a:t>
            </a:r>
            <a:r>
              <a:rPr lang="es-MX" sz="2400" dirty="0">
                <a:latin typeface="Trebuchet MS" panose="020B0603020202020204" pitchFamily="34" charset="0"/>
              </a:rPr>
              <a:t> </a:t>
            </a:r>
            <a:r>
              <a:rPr lang="es-MX" sz="2400" dirty="0" err="1">
                <a:latin typeface="Trebuchet MS" panose="020B0603020202020204" pitchFamily="34" charset="0"/>
              </a:rPr>
              <a:t>posteki</a:t>
            </a:r>
            <a:r>
              <a:rPr lang="es-MX" sz="2400" dirty="0">
                <a:latin typeface="Trebuchet MS" panose="020B0603020202020204" pitchFamily="34" charset="0"/>
              </a:rPr>
              <a:t>.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 err="1">
                <a:latin typeface="Trebuchet MS" panose="020B0603020202020204" pitchFamily="34" charset="0"/>
              </a:rPr>
              <a:t>An</a:t>
            </a:r>
            <a:r>
              <a:rPr lang="es-MX" sz="2400" dirty="0">
                <a:latin typeface="Trebuchet MS" panose="020B0603020202020204" pitchFamily="34" charset="0"/>
              </a:rPr>
              <a:t> </a:t>
            </a:r>
            <a:r>
              <a:rPr lang="es-MX" sz="2400" dirty="0" err="1">
                <a:latin typeface="Trebuchet MS" panose="020B0603020202020204" pitchFamily="34" charset="0"/>
              </a:rPr>
              <a:t>nochipa</a:t>
            </a:r>
            <a:r>
              <a:rPr lang="es-MX" sz="2400" dirty="0">
                <a:latin typeface="Trebuchet MS" panose="020B0603020202020204" pitchFamily="34" charset="0"/>
              </a:rPr>
              <a:t> </a:t>
            </a:r>
            <a:r>
              <a:rPr lang="es-MX" sz="2400" dirty="0" err="1">
                <a:latin typeface="Trebuchet MS" panose="020B0603020202020204" pitchFamily="34" charset="0"/>
              </a:rPr>
              <a:t>tlaltikpak</a:t>
            </a:r>
            <a:r>
              <a:rPr lang="es-MX" sz="2400" dirty="0">
                <a:latin typeface="Trebuchet MS" panose="020B0603020202020204" pitchFamily="34" charset="0"/>
              </a:rPr>
              <a:t>: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san </a:t>
            </a:r>
            <a:r>
              <a:rPr lang="es-MX" sz="2400" dirty="0" err="1">
                <a:latin typeface="Trebuchet MS" panose="020B0603020202020204" pitchFamily="34" charset="0"/>
              </a:rPr>
              <a:t>achika</a:t>
            </a:r>
            <a:r>
              <a:rPr lang="es-MX" sz="2400" dirty="0">
                <a:latin typeface="Trebuchet MS" panose="020B0603020202020204" pitchFamily="34" charset="0"/>
              </a:rPr>
              <a:t> ye </a:t>
            </a:r>
            <a:r>
              <a:rPr lang="es-MX" sz="2400" dirty="0" err="1">
                <a:latin typeface="Trebuchet MS" panose="020B0603020202020204" pitchFamily="34" charset="0"/>
              </a:rPr>
              <a:t>nikan</a:t>
            </a:r>
            <a:r>
              <a:rPr lang="es-MX" sz="2400" dirty="0">
                <a:latin typeface="Trebuchet MS" panose="020B0603020202020204" pitchFamily="34" charset="0"/>
              </a:rPr>
              <a:t>.</a:t>
            </a:r>
          </a:p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70896"/>
            <a:ext cx="3886200" cy="43513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MX" sz="2400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Trebuchet MS" panose="020B0603020202020204" pitchFamily="34" charset="0"/>
              </a:rPr>
              <a:t>Acaso </a:t>
            </a:r>
            <a:r>
              <a:rPr lang="es-MX" sz="2400" dirty="0" err="1">
                <a:latin typeface="Trebuchet MS" panose="020B0603020202020204" pitchFamily="34" charset="0"/>
              </a:rPr>
              <a:t>deveras</a:t>
            </a:r>
            <a:r>
              <a:rPr lang="es-MX" sz="2400" dirty="0">
                <a:latin typeface="Trebuchet MS" panose="020B0603020202020204" pitchFamily="34" charset="0"/>
              </a:rPr>
              <a:t> se vive con raíz en la tierra?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No para siempre en la tierra: 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sólo un poco aquí.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Aunque sea de jade se quiebra, 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aunque sea de oro se rompe,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aunque sea plumaje de quetzal se desgarra.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No para siempre en la tierra: </a:t>
            </a:r>
            <a:br>
              <a:rPr lang="es-MX" sz="2400" dirty="0">
                <a:latin typeface="Trebuchet MS" panose="020B0603020202020204" pitchFamily="34" charset="0"/>
              </a:rPr>
            </a:br>
            <a:r>
              <a:rPr lang="es-MX" sz="2400" dirty="0">
                <a:latin typeface="Trebuchet MS" panose="020B0603020202020204" pitchFamily="34" charset="0"/>
              </a:rPr>
              <a:t>sólo un poco aquí.</a:t>
            </a:r>
          </a:p>
          <a:p>
            <a:pPr algn="ctr"/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9" name="Picture 2" descr="Resultado de imagen para flores en la poesía de nezahualcoyot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2" y="5380632"/>
            <a:ext cx="1377323" cy="13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2400300" cy="991171"/>
          </a:xfrm>
        </p:spPr>
        <p:txBody>
          <a:bodyPr>
            <a:normAutofit/>
          </a:bodyPr>
          <a:lstStyle/>
          <a:p>
            <a:r>
              <a:rPr lang="es-MX" sz="3600" b="1" dirty="0"/>
              <a:t>Soy </a:t>
            </a:r>
            <a:r>
              <a:rPr lang="es-MX" sz="3600" b="1" dirty="0" smtClean="0"/>
              <a:t>rico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467843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dirty="0"/>
              <a:t>Y</a:t>
            </a:r>
            <a:r>
              <a:rPr lang="es-MX" sz="2400" dirty="0" smtClean="0"/>
              <a:t>o</a:t>
            </a:r>
            <a:r>
              <a:rPr lang="es-MX" sz="2400" dirty="0"/>
              <a:t>, el señor Nezahualcóyotl.</a:t>
            </a:r>
            <a:br>
              <a:rPr lang="es-MX" sz="2400" dirty="0"/>
            </a:br>
            <a:r>
              <a:rPr lang="es-MX" sz="2400" dirty="0"/>
              <a:t>Reúno el collar,</a:t>
            </a:r>
            <a:br>
              <a:rPr lang="es-MX" sz="2400" dirty="0"/>
            </a:br>
            <a:r>
              <a:rPr lang="es-MX" sz="2400" dirty="0"/>
              <a:t>los anchos plumajes de quetzal, </a:t>
            </a:r>
            <a:br>
              <a:rPr lang="es-MX" sz="2400" dirty="0"/>
            </a:br>
            <a:r>
              <a:rPr lang="es-MX" sz="2400" dirty="0"/>
              <a:t>por experiencia conozco los jades,</a:t>
            </a:r>
            <a:br>
              <a:rPr lang="es-MX" sz="2400" dirty="0"/>
            </a:br>
            <a:r>
              <a:rPr lang="es-MX" sz="2400" dirty="0"/>
              <a:t>¡son los príncipes amigos!</a:t>
            </a:r>
            <a:br>
              <a:rPr lang="es-MX" sz="2400" dirty="0"/>
            </a:br>
            <a:r>
              <a:rPr lang="es-MX" sz="2400" dirty="0"/>
              <a:t>Me fijo en sus rostros,</a:t>
            </a:r>
            <a:br>
              <a:rPr lang="es-MX" sz="2400" dirty="0"/>
            </a:br>
            <a:r>
              <a:rPr lang="es-MX" sz="2400" dirty="0"/>
              <a:t>por todas partes águilas y tigres,</a:t>
            </a:r>
            <a:br>
              <a:rPr lang="es-MX" sz="2400" dirty="0"/>
            </a:br>
            <a:r>
              <a:rPr lang="es-MX" sz="2400" dirty="0"/>
              <a:t>por experiencia conozco los jades,</a:t>
            </a:r>
            <a:br>
              <a:rPr lang="es-MX" sz="2400" dirty="0"/>
            </a:br>
            <a:r>
              <a:rPr lang="es-MX" sz="2400" dirty="0"/>
              <a:t>las ajorcas preciosas...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10242" name="Picture 2" descr="me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2016224" cy="15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904636"/>
            <a:ext cx="2628292" cy="840706"/>
          </a:xfrm>
        </p:spPr>
        <p:txBody>
          <a:bodyPr>
            <a:normAutofit/>
          </a:bodyPr>
          <a:lstStyle/>
          <a:p>
            <a:r>
              <a:rPr lang="es-MX" sz="2000" b="1" dirty="0" smtClean="0"/>
              <a:t>El sueño de una palabra</a:t>
            </a:r>
            <a:endParaRPr lang="es-MX" sz="2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79712" y="1831899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Y </a:t>
            </a:r>
            <a:r>
              <a:rPr lang="es-MX" dirty="0"/>
              <a:t>ahora, oh amigos,</a:t>
            </a:r>
            <a:br>
              <a:rPr lang="es-MX" dirty="0"/>
            </a:br>
            <a:r>
              <a:rPr lang="es-MX" dirty="0"/>
              <a:t>oíd el sueño de una palabra:</a:t>
            </a:r>
            <a:br>
              <a:rPr lang="es-MX" dirty="0"/>
            </a:br>
            <a:r>
              <a:rPr lang="es-MX" dirty="0"/>
              <a:t>Cada primavera nos hace vivir,</a:t>
            </a:r>
            <a:br>
              <a:rPr lang="es-MX" dirty="0"/>
            </a:br>
            <a:r>
              <a:rPr lang="es-MX" dirty="0"/>
              <a:t>la dorada mazorca nos refrigera,</a:t>
            </a:r>
            <a:br>
              <a:rPr lang="es-MX" dirty="0"/>
            </a:br>
            <a:r>
              <a:rPr lang="es-MX" dirty="0"/>
              <a:t>la mazorca rojiza se nos torna un collar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r>
              <a:rPr lang="es-MX" dirty="0"/>
              <a:t>¡Sabemos que son verdaderos</a:t>
            </a:r>
            <a:br>
              <a:rPr lang="es-MX" dirty="0"/>
            </a:br>
            <a:r>
              <a:rPr lang="es-MX" dirty="0"/>
              <a:t>los corazones de nuestros amigos!</a:t>
            </a:r>
          </a:p>
          <a:p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856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2843"/>
            <a:ext cx="7886700" cy="1325563"/>
          </a:xfrm>
        </p:spPr>
        <p:txBody>
          <a:bodyPr/>
          <a:lstStyle/>
          <a:p>
            <a:r>
              <a:rPr lang="es-MX" b="1" dirty="0"/>
              <a:t>C</a:t>
            </a:r>
            <a:r>
              <a:rPr lang="es-MX" b="1" dirty="0" smtClean="0"/>
              <a:t>ompetencias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791344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800" dirty="0" smtClean="0"/>
          </a:p>
          <a:p>
            <a:pPr marL="0" indent="0" algn="just">
              <a:buNone/>
            </a:pPr>
            <a:endParaRPr lang="es-MX" sz="2800" dirty="0"/>
          </a:p>
          <a:p>
            <a:pPr marL="0" indent="0" algn="just">
              <a:buNone/>
            </a:pPr>
            <a:endParaRPr lang="es-MX" sz="2800" dirty="0" smtClean="0"/>
          </a:p>
          <a:p>
            <a:pPr algn="just"/>
            <a:r>
              <a:rPr lang="es-MX" sz="2800" dirty="0" smtClean="0"/>
              <a:t>Es sensible al arte y participa en la apreciación e interpretación de sus expresiones en distintos géneros.</a:t>
            </a:r>
            <a:endParaRPr lang="es-MX" sz="28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B1EF-7D80-447A-A30C-9082E5B5D8BA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3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flores en la poesía náhuat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/>
          <a:stretch/>
        </p:blipFill>
        <p:spPr bwMode="auto">
          <a:xfrm>
            <a:off x="539552" y="1436550"/>
            <a:ext cx="7189479" cy="49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9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39752" y="692696"/>
            <a:ext cx="2575198" cy="1325563"/>
          </a:xfrm>
        </p:spPr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err="1"/>
              <a:t>Celorio</a:t>
            </a:r>
            <a:r>
              <a:rPr lang="es-MX" dirty="0"/>
              <a:t>, G. (s.f.). Literatura mexicana e iberoamericana. Castillo/</a:t>
            </a:r>
            <a:r>
              <a:rPr lang="es-MX" dirty="0" err="1"/>
              <a:t>Moc</a:t>
            </a:r>
            <a:r>
              <a:rPr lang="es-MX" dirty="0"/>
              <a:t>. </a:t>
            </a:r>
            <a:r>
              <a:rPr lang="es-MX" dirty="0" err="1"/>
              <a:t>Millonprofe</a:t>
            </a:r>
            <a:r>
              <a:rPr lang="es-MX" dirty="0"/>
              <a:t>. 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pPr marL="0" indent="0">
              <a:buNone/>
            </a:pPr>
            <a:r>
              <a:rPr lang="es-MX" dirty="0"/>
              <a:t>Ochoa, Adriana de Teresa. (2011). Literatura mexicana e iberoamericana. México: Pearson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http</a:t>
            </a:r>
            <a:r>
              <a:rPr lang="es-MX" dirty="0"/>
              <a:t>://</a:t>
            </a:r>
            <a:r>
              <a:rPr lang="es-MX" dirty="0" smtClean="0"/>
              <a:t>www.biografiasyvidas.com/biografia/n/nezahualcoyotl.htm</a:t>
            </a:r>
          </a:p>
          <a:p>
            <a:pPr marL="0" indent="0">
              <a:buNone/>
            </a:pPr>
            <a:r>
              <a:rPr lang="es-MX" dirty="0"/>
              <a:t>http://</a:t>
            </a:r>
            <a:r>
              <a:rPr lang="es-MX" dirty="0" smtClean="0"/>
              <a:t>www.poemas-del-alma.com/nezahualcoyotl-no-acabaran-mis-flores.htm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https://poesiajunior.wordpress.com/poemas-prehispanicos/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8C07-768E-4C9E-9A87-A359199E15C6}" type="datetime1">
              <a:rPr lang="es-MX" smtClean="0"/>
              <a:t>29/03/2017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55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 smtClean="0">
                <a:latin typeface="Brush Script MT" pitchFamily="66" charset="0"/>
              </a:rPr>
              <a:t>Gracias por su atención</a:t>
            </a:r>
          </a:p>
          <a:p>
            <a:pPr marL="0" indent="0" algn="ctr">
              <a:buNone/>
            </a:pPr>
            <a:endParaRPr lang="es-MX" sz="3800" dirty="0" smtClean="0">
              <a:latin typeface="Brush Script MT" pitchFamily="66" charset="0"/>
            </a:endParaRPr>
          </a:p>
          <a:p>
            <a:pPr marL="0" indent="0" algn="ctr">
              <a:buNone/>
            </a:pPr>
            <a:r>
              <a:rPr lang="es-MX" sz="3800" dirty="0" smtClean="0">
                <a:latin typeface="Brush Script MT" pitchFamily="66" charset="0"/>
              </a:rPr>
              <a:t>¿Preguntas?</a:t>
            </a:r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Mtra. Ma. Del Rosario Cortés Nájera</a:t>
            </a:r>
          </a:p>
          <a:p>
            <a:pPr marL="0" indent="0">
              <a:buNone/>
            </a:pPr>
            <a:r>
              <a:rPr lang="es-MX" dirty="0" smtClean="0"/>
              <a:t>Correo electrónico: rosariocn7@yahoo.com.mx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2E0B-FEB3-403B-9119-FA9B4D98CC9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6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  <p:sndAc>
          <p:stSnd>
            <p:snd r:embed="rId2" name="applause.wav"/>
          </p:stSnd>
        </p:sndAc>
      </p:transition>
    </mc:Choice>
    <mc:Fallback xmlns="">
      <p:transition spd="slow" advClick="0" advTm="5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886700" cy="1325563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Contenido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703064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800" b="1" dirty="0" smtClean="0"/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endParaRPr lang="es-MX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</a:rPr>
              <a:t>3.4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. Los Aztecas. </a:t>
            </a:r>
          </a:p>
          <a:p>
            <a:pPr marL="0" indent="0">
              <a:buNone/>
            </a:pP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</a:rPr>
              <a:t>3.4.7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. Literatura: Poemas de </a:t>
            </a:r>
            <a:r>
              <a:rPr lang="es-MX" sz="2800" b="1" dirty="0" err="1">
                <a:solidFill>
                  <a:schemeClr val="accent2">
                    <a:lumMod val="75000"/>
                  </a:schemeClr>
                </a:solidFill>
              </a:rPr>
              <a:t>Nezahualcoyotl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s-MX" sz="2800" b="1" dirty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798F-C8E9-4ECE-A321-A320690912FC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3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980728"/>
            <a:ext cx="7886700" cy="1325563"/>
          </a:xfrm>
        </p:spPr>
        <p:txBody>
          <a:bodyPr/>
          <a:lstStyle/>
          <a:p>
            <a:r>
              <a:rPr lang="es-MX" b="1" dirty="0" smtClean="0">
                <a:solidFill>
                  <a:schemeClr val="accent2"/>
                </a:solidFill>
              </a:rPr>
              <a:t>¿Sabías qué?</a:t>
            </a:r>
            <a:endParaRPr lang="es-MX" b="1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879" y="2204864"/>
            <a:ext cx="7886700" cy="403244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sz="2800" dirty="0"/>
              <a:t>El Rey Poeta, Nezahualcóyotl, diseñó y mandó crear </a:t>
            </a:r>
            <a:r>
              <a:rPr lang="es-MX" sz="2800" dirty="0" err="1"/>
              <a:t>Tezcutzingo</a:t>
            </a:r>
            <a:r>
              <a:rPr lang="es-MX" sz="2800" dirty="0"/>
              <a:t> que significa “lugar o ciudad de peñasco” en lo alto de Texcoco, Estado de México.</a:t>
            </a:r>
          </a:p>
          <a:p>
            <a:pPr marL="0" indent="0" algn="just">
              <a:buNone/>
            </a:pPr>
            <a:r>
              <a:rPr lang="es-MX" sz="2800" dirty="0"/>
              <a:t>Gracias a los deseos del Tlatoani, se construyó lo que hoy se considera el primer jardín botánico del Mundo. </a:t>
            </a:r>
            <a:endParaRPr lang="es-MX" sz="2800" dirty="0" smtClean="0"/>
          </a:p>
          <a:p>
            <a:pPr marL="0" indent="0" algn="just">
              <a:buNone/>
            </a:pPr>
            <a:r>
              <a:rPr lang="es-MX" sz="2800" dirty="0" err="1" smtClean="0"/>
              <a:t>Tezcutzingo</a:t>
            </a:r>
            <a:r>
              <a:rPr lang="es-MX" sz="2800" dirty="0" smtClean="0"/>
              <a:t> </a:t>
            </a:r>
            <a:r>
              <a:rPr lang="es-MX" sz="2800" dirty="0"/>
              <a:t>tenía la misión de recolectar y mostrar la flora y fauna del imperio azteca, así como cultivar plantas medicinales.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1F84-4DCE-4ED0-BD31-CD26A2AE77E1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3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89756" y="3503614"/>
            <a:ext cx="7886700" cy="2852737"/>
          </a:xfrm>
        </p:spPr>
        <p:txBody>
          <a:bodyPr>
            <a:normAutofit/>
          </a:bodyPr>
          <a:lstStyle/>
          <a:p>
            <a:r>
              <a:rPr lang="es-MX" sz="6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Nezayualcoyotl</a:t>
            </a:r>
            <a:endParaRPr lang="es-MX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AC7B-CB06-4A9D-AD22-E8365757B76A}" type="datetime1">
              <a:rPr lang="es-MX" smtClean="0"/>
              <a:t>29/03/2017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19809"/>
            <a:ext cx="2916323" cy="3589458"/>
          </a:xfrm>
          <a:prstGeom prst="rect">
            <a:avLst/>
          </a:prstGeom>
        </p:spPr>
      </p:pic>
      <p:pic>
        <p:nvPicPr>
          <p:cNvPr id="7" name="Picture 2" descr="Resultado de imagen para nezahualcoyotl biogra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10" y="506072"/>
            <a:ext cx="3661037" cy="48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819553" y="5409267"/>
            <a:ext cx="2860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i="1" dirty="0">
                <a:solidFill>
                  <a:schemeClr val="accent2">
                    <a:lumMod val="75000"/>
                  </a:schemeClr>
                </a:solidFill>
              </a:rPr>
              <a:t>"coyote hambriento".</a:t>
            </a:r>
          </a:p>
        </p:txBody>
      </p:sp>
    </p:spTree>
    <p:extLst>
      <p:ext uri="{BB962C8B-B14F-4D97-AF65-F5344CB8AC3E}">
        <p14:creationId xmlns:p14="http://schemas.microsoft.com/office/powerpoint/2010/main" val="7211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Netzahualcóyotl; Texcoco, México, 1402 – </a:t>
            </a:r>
            <a:r>
              <a:rPr lang="es-MX" sz="3200" b="1" dirty="0" smtClean="0"/>
              <a:t>1472</a:t>
            </a:r>
            <a:r>
              <a:rPr lang="es-MX" sz="3200" b="1" dirty="0"/>
              <a:t/>
            </a:r>
            <a:br>
              <a:rPr lang="es-MX" sz="3200" b="1" dirty="0"/>
            </a:br>
            <a:endParaRPr lang="es-MX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564904"/>
            <a:ext cx="7886700" cy="3154648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Soberano </a:t>
            </a:r>
            <a:r>
              <a:rPr lang="es-MX" sz="2000" dirty="0">
                <a:solidFill>
                  <a:srgbClr val="00B0F0"/>
                </a:solidFill>
              </a:rPr>
              <a:t>chichimeca de Texcoco</a:t>
            </a:r>
            <a:r>
              <a:rPr lang="es-MX" sz="2000" dirty="0"/>
              <a:t>. </a:t>
            </a:r>
            <a:endParaRPr lang="es-MX" sz="2000" dirty="0" smtClean="0"/>
          </a:p>
          <a:p>
            <a:pPr algn="just"/>
            <a:r>
              <a:rPr lang="es-MX" sz="2000" dirty="0" smtClean="0"/>
              <a:t>Nezahualcóyotl </a:t>
            </a:r>
            <a:r>
              <a:rPr lang="es-MX" sz="2000" dirty="0"/>
              <a:t>era hijo del sexto señor de los chichimecas </a:t>
            </a:r>
            <a:r>
              <a:rPr lang="es-MX" sz="2000" dirty="0" err="1">
                <a:solidFill>
                  <a:schemeClr val="accent2">
                    <a:lumMod val="75000"/>
                  </a:schemeClr>
                </a:solidFill>
              </a:rPr>
              <a:t>Ixtlilxóchitl</a:t>
            </a:r>
            <a:r>
              <a:rPr lang="es-MX" sz="2000" dirty="0"/>
              <a:t> ("flor de pita"), señor de la ciudad de Texcoco, y de la princesa mexica </a:t>
            </a:r>
            <a:r>
              <a:rPr lang="es-MX" sz="2000" dirty="0" err="1">
                <a:solidFill>
                  <a:schemeClr val="accent2">
                    <a:lumMod val="75000"/>
                  </a:schemeClr>
                </a:solidFill>
              </a:rPr>
              <a:t>Matlalcihuatzin</a:t>
            </a:r>
            <a:r>
              <a:rPr lang="es-MX" sz="2000" dirty="0"/>
              <a:t>, hija del rey azteca </a:t>
            </a:r>
            <a:r>
              <a:rPr lang="es-MX" sz="2000" dirty="0" err="1"/>
              <a:t>Huitzilíhuitl</a:t>
            </a:r>
            <a:r>
              <a:rPr lang="es-MX" sz="2000" dirty="0"/>
              <a:t>, segundo señor de Tenochtitlán. </a:t>
            </a:r>
            <a:endParaRPr lang="es-MX" sz="2000" dirty="0" smtClean="0"/>
          </a:p>
          <a:p>
            <a:pPr algn="just"/>
            <a:r>
              <a:rPr lang="es-MX" sz="2000" dirty="0" smtClean="0"/>
              <a:t>Al </a:t>
            </a:r>
            <a:r>
              <a:rPr lang="es-MX" sz="2000" dirty="0"/>
              <a:t>nacer, le fue impuesto el nombre de </a:t>
            </a:r>
            <a:r>
              <a:rPr lang="es-MX" sz="2000" dirty="0" err="1">
                <a:solidFill>
                  <a:schemeClr val="accent2">
                    <a:lumMod val="75000"/>
                  </a:schemeClr>
                </a:solidFill>
              </a:rPr>
              <a:t>Acolmiztli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 o "puma fuerte", </a:t>
            </a:r>
            <a:r>
              <a:rPr lang="es-MX" sz="2000" dirty="0"/>
              <a:t>pero las tristes circunstancias que rodearon su adolescencia hicieron que se cambiara el nombre por el de Nezahualcóyotl, que significa </a:t>
            </a:r>
            <a:r>
              <a:rPr lang="es-MX" sz="2000" b="1" dirty="0">
                <a:solidFill>
                  <a:srgbClr val="00B0F0"/>
                </a:solidFill>
              </a:rPr>
              <a:t>"coyote hambriento".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MTRA. MA. DEL ROSARIO CORTÉS NAJERA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07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grafiasyvidas.com/biografia/n/fotos/nezahualcoyot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3888432" cy="476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F04-3B80-4D85-8D5F-4C53713EDEAE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59532" y="5533854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333333"/>
                </a:solidFill>
                <a:latin typeface="Verdana" panose="020B0604030504040204" pitchFamily="34" charset="0"/>
              </a:rPr>
              <a:t>Representación de Nezahualcóyotl en el Códice </a:t>
            </a:r>
            <a:r>
              <a:rPr lang="es-MX" sz="16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Ixtlilxochitl</a:t>
            </a:r>
            <a:r>
              <a:rPr lang="es-MX" sz="1600" b="1" dirty="0">
                <a:solidFill>
                  <a:srgbClr val="333333"/>
                </a:solidFill>
                <a:latin typeface="Verdana" panose="020B0604030504040204" pitchFamily="34" charset="0"/>
              </a:rPr>
              <a:t> (siglo XVI)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7040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008" y="1502332"/>
            <a:ext cx="7886700" cy="1325563"/>
          </a:xfrm>
        </p:spPr>
        <p:txBody>
          <a:bodyPr/>
          <a:lstStyle/>
          <a:p>
            <a:r>
              <a:rPr lang="es-MX" b="1" dirty="0"/>
              <a:t>El legado cultural y literario de Nezahualcóyotl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41388" y="2370138"/>
            <a:ext cx="3886200" cy="435133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s-MX" sz="2400" dirty="0" smtClean="0"/>
              <a:t>Miembro </a:t>
            </a:r>
            <a:r>
              <a:rPr lang="es-MX" sz="2400" dirty="0"/>
              <a:t>de la </a:t>
            </a:r>
            <a:r>
              <a:rPr lang="es-MX" sz="2400" dirty="0">
                <a:solidFill>
                  <a:schemeClr val="accent2"/>
                </a:solidFill>
              </a:rPr>
              <a:t>realeza prehispánica </a:t>
            </a:r>
            <a:r>
              <a:rPr lang="es-MX" sz="2400" dirty="0"/>
              <a:t>y </a:t>
            </a:r>
            <a:r>
              <a:rPr lang="es-MX" sz="2800" b="1" dirty="0">
                <a:solidFill>
                  <a:schemeClr val="accent2"/>
                </a:solidFill>
              </a:rPr>
              <a:t>poeta</a:t>
            </a:r>
            <a:r>
              <a:rPr lang="es-MX" sz="2400" dirty="0"/>
              <a:t> de delicada percepción sobre los fenómenos transitorios del mundo, Nezahualcóyotl encarnó el prototipo del </a:t>
            </a:r>
            <a:r>
              <a:rPr lang="es-MX" sz="2400" b="1" dirty="0">
                <a:solidFill>
                  <a:schemeClr val="accent2"/>
                </a:solidFill>
              </a:rPr>
              <a:t>estadista y humanista de gran sensibilidad</a:t>
            </a:r>
            <a:r>
              <a:rPr lang="es-MX" sz="2400" dirty="0"/>
              <a:t>, en contraposición a la rigidez militar de los conquistadores españoles. </a:t>
            </a:r>
            <a:endParaRPr lang="es-MX" sz="2400" dirty="0" smtClean="0"/>
          </a:p>
          <a:p>
            <a:pPr algn="just"/>
            <a:endParaRPr lang="es-MX" sz="2400" dirty="0"/>
          </a:p>
        </p:txBody>
      </p:sp>
      <p:pic>
        <p:nvPicPr>
          <p:cNvPr id="7" name="Picture 2" descr="Resultado de imagen para flores en la poesía de nezahualcoyot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31" y="2996952"/>
            <a:ext cx="40964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13-D7A3-4C95-9D55-5BA6FF8B01F3}" type="datetime1">
              <a:rPr lang="es-MX" smtClean="0"/>
              <a:t>29/03/2017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MTRA. MA. DEL ROSARIO CORTÉS NAJERA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2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O 2017 SW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O 2017 SWI" id="{90933D86-4078-42B8-B462-118261F2218E}" vid="{A5207847-7DCF-4A40-AE9E-7F6F8AE07E1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2017 SWI</Template>
  <TotalTime>906</TotalTime>
  <Words>1132</Words>
  <Application>Microsoft Office PowerPoint</Application>
  <PresentationFormat>Presentación en pantalla (4:3)</PresentationFormat>
  <Paragraphs>169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6" baseType="lpstr">
      <vt:lpstr>Andale Mono</vt:lpstr>
      <vt:lpstr>Arial</vt:lpstr>
      <vt:lpstr>Brush Script MT</vt:lpstr>
      <vt:lpstr>Calibri</vt:lpstr>
      <vt:lpstr>Calibri Light</vt:lpstr>
      <vt:lpstr>Century Gothic</vt:lpstr>
      <vt:lpstr>inherit</vt:lpstr>
      <vt:lpstr>Merriweather</vt:lpstr>
      <vt:lpstr>OB</vt:lpstr>
      <vt:lpstr>OSL</vt:lpstr>
      <vt:lpstr>SI</vt:lpstr>
      <vt:lpstr>Trebuchet MS</vt:lpstr>
      <vt:lpstr>Verdana</vt:lpstr>
      <vt:lpstr>FORMATO 2017 SWI</vt:lpstr>
      <vt:lpstr>Presentación de PowerPoint</vt:lpstr>
      <vt:lpstr>Objetivo</vt:lpstr>
      <vt:lpstr>Competencias</vt:lpstr>
      <vt:lpstr>Contenido</vt:lpstr>
      <vt:lpstr>¿Sabías qué?</vt:lpstr>
      <vt:lpstr>Nezayualcoyotl</vt:lpstr>
      <vt:lpstr>Netzahualcóyotl; Texcoco, México, 1402 – 1472 </vt:lpstr>
      <vt:lpstr>Presentación de PowerPoint</vt:lpstr>
      <vt:lpstr>El legado cultural y literario de Nezahualcóyotl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Tezcutzingo   “lugar o ciudad de peñasco”</vt:lpstr>
      <vt:lpstr>Presentación de PowerPoint</vt:lpstr>
      <vt:lpstr>Presentación de PowerPoint</vt:lpstr>
      <vt:lpstr>La obra literaria de Nezahualcóyotl</vt:lpstr>
      <vt:lpstr>Presentación de PowerPoint</vt:lpstr>
      <vt:lpstr>Poemas de Nezahualcoyotl </vt:lpstr>
      <vt:lpstr>No acabarán mis flores </vt:lpstr>
      <vt:lpstr>Presentación de PowerPoint</vt:lpstr>
      <vt:lpstr>Presentación de PowerPoint</vt:lpstr>
      <vt:lpstr>Lo Comprende mi Corazón </vt:lpstr>
      <vt:lpstr>Alegraos </vt:lpstr>
      <vt:lpstr>Estoy triste</vt:lpstr>
      <vt:lpstr>Yo Nezahualcóyotl lo pregunto: </vt:lpstr>
      <vt:lpstr>Soy rico</vt:lpstr>
      <vt:lpstr>El sueño de una palabra</vt:lpstr>
      <vt:lpstr>Presentación de PowerPoint</vt:lpstr>
      <vt:lpstr>Referencias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Frase, imagen, chiste, cartón, del día</dc:title>
  <dc:creator>ROSARIO</dc:creator>
  <cp:lastModifiedBy>ANGEL SAUCEDO A</cp:lastModifiedBy>
  <cp:revision>100</cp:revision>
  <dcterms:created xsi:type="dcterms:W3CDTF">2012-11-28T17:35:00Z</dcterms:created>
  <dcterms:modified xsi:type="dcterms:W3CDTF">2017-03-29T17:24:21Z</dcterms:modified>
</cp:coreProperties>
</file>