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9" r:id="rId2"/>
    <p:sldId id="258" r:id="rId3"/>
    <p:sldId id="259" r:id="rId4"/>
    <p:sldId id="278" r:id="rId5"/>
    <p:sldId id="277" r:id="rId6"/>
    <p:sldId id="260" r:id="rId7"/>
    <p:sldId id="263" r:id="rId8"/>
    <p:sldId id="264" r:id="rId9"/>
    <p:sldId id="265" r:id="rId10"/>
    <p:sldId id="280" r:id="rId11"/>
    <p:sldId id="262" r:id="rId12"/>
    <p:sldId id="266" r:id="rId13"/>
    <p:sldId id="267" r:id="rId14"/>
    <p:sldId id="269" r:id="rId15"/>
    <p:sldId id="270" r:id="rId16"/>
    <p:sldId id="271" r:id="rId17"/>
    <p:sldId id="272" r:id="rId18"/>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26" autoAdjust="0"/>
    <p:restoredTop sz="94660"/>
  </p:normalViewPr>
  <p:slideViewPr>
    <p:cSldViewPr>
      <p:cViewPr>
        <p:scale>
          <a:sx n="53" d="100"/>
          <a:sy n="53" d="100"/>
        </p:scale>
        <p:origin x="-498" y="1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914400" y="2130426"/>
            <a:ext cx="103632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D0069BDE-CB26-4B65-B82A-5268310915C2}" type="datetimeFigureOut">
              <a:rPr lang="es-MX" smtClean="0"/>
              <a:pPr/>
              <a:t>16/05/2016</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187AB1CC-A6BD-48EA-A6AF-248DBC5C6F99}" type="slidenum">
              <a:rPr lang="es-MX" smtClean="0"/>
              <a:pPr/>
              <a:t>‹Nº›</a:t>
            </a:fld>
            <a:endParaRPr lang="es-MX" dirty="0"/>
          </a:p>
        </p:txBody>
      </p:sp>
    </p:spTree>
    <p:extLst>
      <p:ext uri="{BB962C8B-B14F-4D97-AF65-F5344CB8AC3E}">
        <p14:creationId xmlns:p14="http://schemas.microsoft.com/office/powerpoint/2010/main" val="30660832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D0069BDE-CB26-4B65-B82A-5268310915C2}" type="datetimeFigureOut">
              <a:rPr lang="es-MX" smtClean="0"/>
              <a:pPr/>
              <a:t>16/05/2016</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187AB1CC-A6BD-48EA-A6AF-248DBC5C6F99}" type="slidenum">
              <a:rPr lang="es-MX" smtClean="0"/>
              <a:pPr/>
              <a:t>‹Nº›</a:t>
            </a:fld>
            <a:endParaRPr lang="es-MX" dirty="0"/>
          </a:p>
        </p:txBody>
      </p:sp>
    </p:spTree>
    <p:extLst>
      <p:ext uri="{BB962C8B-B14F-4D97-AF65-F5344CB8AC3E}">
        <p14:creationId xmlns:p14="http://schemas.microsoft.com/office/powerpoint/2010/main" val="41870915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8839200" y="274639"/>
            <a:ext cx="27432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609600" y="274639"/>
            <a:ext cx="80264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D0069BDE-CB26-4B65-B82A-5268310915C2}" type="datetimeFigureOut">
              <a:rPr lang="es-MX" smtClean="0"/>
              <a:pPr/>
              <a:t>16/05/2016</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187AB1CC-A6BD-48EA-A6AF-248DBC5C6F99}" type="slidenum">
              <a:rPr lang="es-MX" smtClean="0"/>
              <a:pPr/>
              <a:t>‹Nº›</a:t>
            </a:fld>
            <a:endParaRPr lang="es-MX" dirty="0"/>
          </a:p>
        </p:txBody>
      </p:sp>
    </p:spTree>
    <p:extLst>
      <p:ext uri="{BB962C8B-B14F-4D97-AF65-F5344CB8AC3E}">
        <p14:creationId xmlns:p14="http://schemas.microsoft.com/office/powerpoint/2010/main" val="25505129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D0069BDE-CB26-4B65-B82A-5268310915C2}" type="datetimeFigureOut">
              <a:rPr lang="es-MX" smtClean="0"/>
              <a:pPr/>
              <a:t>16/05/2016</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187AB1CC-A6BD-48EA-A6AF-248DBC5C6F99}" type="slidenum">
              <a:rPr lang="es-MX" smtClean="0"/>
              <a:pPr/>
              <a:t>‹Nº›</a:t>
            </a:fld>
            <a:endParaRPr lang="es-MX" dirty="0"/>
          </a:p>
        </p:txBody>
      </p:sp>
    </p:spTree>
    <p:extLst>
      <p:ext uri="{BB962C8B-B14F-4D97-AF65-F5344CB8AC3E}">
        <p14:creationId xmlns:p14="http://schemas.microsoft.com/office/powerpoint/2010/main" val="21864469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963084" y="4406901"/>
            <a:ext cx="103632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D0069BDE-CB26-4B65-B82A-5268310915C2}" type="datetimeFigureOut">
              <a:rPr lang="es-MX" smtClean="0"/>
              <a:pPr/>
              <a:t>16/05/2016</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187AB1CC-A6BD-48EA-A6AF-248DBC5C6F99}" type="slidenum">
              <a:rPr lang="es-MX" smtClean="0"/>
              <a:pPr/>
              <a:t>‹Nº›</a:t>
            </a:fld>
            <a:endParaRPr lang="es-MX" dirty="0"/>
          </a:p>
        </p:txBody>
      </p:sp>
    </p:spTree>
    <p:extLst>
      <p:ext uri="{BB962C8B-B14F-4D97-AF65-F5344CB8AC3E}">
        <p14:creationId xmlns:p14="http://schemas.microsoft.com/office/powerpoint/2010/main" val="12864131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D0069BDE-CB26-4B65-B82A-5268310915C2}" type="datetimeFigureOut">
              <a:rPr lang="es-MX" smtClean="0"/>
              <a:pPr/>
              <a:t>16/05/2016</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187AB1CC-A6BD-48EA-A6AF-248DBC5C6F99}" type="slidenum">
              <a:rPr lang="es-MX" smtClean="0"/>
              <a:pPr/>
              <a:t>‹Nº›</a:t>
            </a:fld>
            <a:endParaRPr lang="es-MX" dirty="0"/>
          </a:p>
        </p:txBody>
      </p:sp>
    </p:spTree>
    <p:extLst>
      <p:ext uri="{BB962C8B-B14F-4D97-AF65-F5344CB8AC3E}">
        <p14:creationId xmlns:p14="http://schemas.microsoft.com/office/powerpoint/2010/main" val="8949518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D0069BDE-CB26-4B65-B82A-5268310915C2}" type="datetimeFigureOut">
              <a:rPr lang="es-MX" smtClean="0"/>
              <a:pPr/>
              <a:t>16/05/2016</a:t>
            </a:fld>
            <a:endParaRPr lang="es-MX" dirty="0"/>
          </a:p>
        </p:txBody>
      </p:sp>
      <p:sp>
        <p:nvSpPr>
          <p:cNvPr id="8" name="7 Marcador de pie de página"/>
          <p:cNvSpPr>
            <a:spLocks noGrp="1"/>
          </p:cNvSpPr>
          <p:nvPr>
            <p:ph type="ftr" sz="quarter" idx="11"/>
          </p:nvPr>
        </p:nvSpPr>
        <p:spPr/>
        <p:txBody>
          <a:bodyPr/>
          <a:lstStyle/>
          <a:p>
            <a:endParaRPr lang="es-MX" dirty="0"/>
          </a:p>
        </p:txBody>
      </p:sp>
      <p:sp>
        <p:nvSpPr>
          <p:cNvPr id="9" name="8 Marcador de número de diapositiva"/>
          <p:cNvSpPr>
            <a:spLocks noGrp="1"/>
          </p:cNvSpPr>
          <p:nvPr>
            <p:ph type="sldNum" sz="quarter" idx="12"/>
          </p:nvPr>
        </p:nvSpPr>
        <p:spPr/>
        <p:txBody>
          <a:bodyPr/>
          <a:lstStyle/>
          <a:p>
            <a:fld id="{187AB1CC-A6BD-48EA-A6AF-248DBC5C6F99}" type="slidenum">
              <a:rPr lang="es-MX" smtClean="0"/>
              <a:pPr/>
              <a:t>‹Nº›</a:t>
            </a:fld>
            <a:endParaRPr lang="es-MX" dirty="0"/>
          </a:p>
        </p:txBody>
      </p:sp>
    </p:spTree>
    <p:extLst>
      <p:ext uri="{BB962C8B-B14F-4D97-AF65-F5344CB8AC3E}">
        <p14:creationId xmlns:p14="http://schemas.microsoft.com/office/powerpoint/2010/main" val="28965838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D0069BDE-CB26-4B65-B82A-5268310915C2}" type="datetimeFigureOut">
              <a:rPr lang="es-MX" smtClean="0"/>
              <a:pPr/>
              <a:t>16/05/2016</a:t>
            </a:fld>
            <a:endParaRPr lang="es-MX" dirty="0"/>
          </a:p>
        </p:txBody>
      </p:sp>
      <p:sp>
        <p:nvSpPr>
          <p:cNvPr id="4" name="3 Marcador de pie de página"/>
          <p:cNvSpPr>
            <a:spLocks noGrp="1"/>
          </p:cNvSpPr>
          <p:nvPr>
            <p:ph type="ftr" sz="quarter" idx="11"/>
          </p:nvPr>
        </p:nvSpPr>
        <p:spPr/>
        <p:txBody>
          <a:bodyPr/>
          <a:lstStyle/>
          <a:p>
            <a:endParaRPr lang="es-MX" dirty="0"/>
          </a:p>
        </p:txBody>
      </p:sp>
      <p:sp>
        <p:nvSpPr>
          <p:cNvPr id="5" name="4 Marcador de número de diapositiva"/>
          <p:cNvSpPr>
            <a:spLocks noGrp="1"/>
          </p:cNvSpPr>
          <p:nvPr>
            <p:ph type="sldNum" sz="quarter" idx="12"/>
          </p:nvPr>
        </p:nvSpPr>
        <p:spPr/>
        <p:txBody>
          <a:bodyPr/>
          <a:lstStyle/>
          <a:p>
            <a:fld id="{187AB1CC-A6BD-48EA-A6AF-248DBC5C6F99}" type="slidenum">
              <a:rPr lang="es-MX" smtClean="0"/>
              <a:pPr/>
              <a:t>‹Nº›</a:t>
            </a:fld>
            <a:endParaRPr lang="es-MX" dirty="0"/>
          </a:p>
        </p:txBody>
      </p:sp>
    </p:spTree>
    <p:extLst>
      <p:ext uri="{BB962C8B-B14F-4D97-AF65-F5344CB8AC3E}">
        <p14:creationId xmlns:p14="http://schemas.microsoft.com/office/powerpoint/2010/main" val="2494940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D0069BDE-CB26-4B65-B82A-5268310915C2}" type="datetimeFigureOut">
              <a:rPr lang="es-MX" smtClean="0"/>
              <a:pPr/>
              <a:t>16/05/2016</a:t>
            </a:fld>
            <a:endParaRPr lang="es-MX" dirty="0"/>
          </a:p>
        </p:txBody>
      </p:sp>
      <p:sp>
        <p:nvSpPr>
          <p:cNvPr id="3" name="2 Marcador de pie de página"/>
          <p:cNvSpPr>
            <a:spLocks noGrp="1"/>
          </p:cNvSpPr>
          <p:nvPr>
            <p:ph type="ftr" sz="quarter" idx="11"/>
          </p:nvPr>
        </p:nvSpPr>
        <p:spPr/>
        <p:txBody>
          <a:bodyPr/>
          <a:lstStyle/>
          <a:p>
            <a:endParaRPr lang="es-MX" dirty="0"/>
          </a:p>
        </p:txBody>
      </p:sp>
      <p:sp>
        <p:nvSpPr>
          <p:cNvPr id="4" name="3 Marcador de número de diapositiva"/>
          <p:cNvSpPr>
            <a:spLocks noGrp="1"/>
          </p:cNvSpPr>
          <p:nvPr>
            <p:ph type="sldNum" sz="quarter" idx="12"/>
          </p:nvPr>
        </p:nvSpPr>
        <p:spPr/>
        <p:txBody>
          <a:bodyPr/>
          <a:lstStyle/>
          <a:p>
            <a:fld id="{187AB1CC-A6BD-48EA-A6AF-248DBC5C6F99}" type="slidenum">
              <a:rPr lang="es-MX" smtClean="0"/>
              <a:pPr/>
              <a:t>‹Nº›</a:t>
            </a:fld>
            <a:endParaRPr lang="es-MX" dirty="0"/>
          </a:p>
        </p:txBody>
      </p:sp>
    </p:spTree>
    <p:extLst>
      <p:ext uri="{BB962C8B-B14F-4D97-AF65-F5344CB8AC3E}">
        <p14:creationId xmlns:p14="http://schemas.microsoft.com/office/powerpoint/2010/main" val="40029701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09601" y="273050"/>
            <a:ext cx="4011084"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D0069BDE-CB26-4B65-B82A-5268310915C2}" type="datetimeFigureOut">
              <a:rPr lang="es-MX" smtClean="0"/>
              <a:pPr/>
              <a:t>16/05/2016</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187AB1CC-A6BD-48EA-A6AF-248DBC5C6F99}" type="slidenum">
              <a:rPr lang="es-MX" smtClean="0"/>
              <a:pPr/>
              <a:t>‹Nº›</a:t>
            </a:fld>
            <a:endParaRPr lang="es-MX" dirty="0"/>
          </a:p>
        </p:txBody>
      </p:sp>
    </p:spTree>
    <p:extLst>
      <p:ext uri="{BB962C8B-B14F-4D97-AF65-F5344CB8AC3E}">
        <p14:creationId xmlns:p14="http://schemas.microsoft.com/office/powerpoint/2010/main" val="15008884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389717" y="4800600"/>
            <a:ext cx="73152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dirty="0"/>
          </a:p>
        </p:txBody>
      </p:sp>
      <p:sp>
        <p:nvSpPr>
          <p:cNvPr id="4" name="3 Marcador de texto"/>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D0069BDE-CB26-4B65-B82A-5268310915C2}" type="datetimeFigureOut">
              <a:rPr lang="es-MX" smtClean="0"/>
              <a:pPr/>
              <a:t>16/05/2016</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187AB1CC-A6BD-48EA-A6AF-248DBC5C6F99}" type="slidenum">
              <a:rPr lang="es-MX" smtClean="0"/>
              <a:pPr/>
              <a:t>‹Nº›</a:t>
            </a:fld>
            <a:endParaRPr lang="es-MX" dirty="0"/>
          </a:p>
        </p:txBody>
      </p:sp>
    </p:spTree>
    <p:extLst>
      <p:ext uri="{BB962C8B-B14F-4D97-AF65-F5344CB8AC3E}">
        <p14:creationId xmlns:p14="http://schemas.microsoft.com/office/powerpoint/2010/main" val="37271965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069BDE-CB26-4B65-B82A-5268310915C2}" type="datetimeFigureOut">
              <a:rPr lang="es-MX" smtClean="0"/>
              <a:pPr/>
              <a:t>16/05/2016</a:t>
            </a:fld>
            <a:endParaRPr lang="es-MX" dirty="0"/>
          </a:p>
        </p:txBody>
      </p:sp>
      <p:sp>
        <p:nvSpPr>
          <p:cNvPr id="5" name="4 Marcador de pie de página"/>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dirty="0"/>
          </a:p>
        </p:txBody>
      </p:sp>
      <p:sp>
        <p:nvSpPr>
          <p:cNvPr id="6" name="5 Marcador de número de diapositiva"/>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7AB1CC-A6BD-48EA-A6AF-248DBC5C6F99}" type="slidenum">
              <a:rPr lang="es-MX" smtClean="0"/>
              <a:pPr/>
              <a:t>‹Nº›</a:t>
            </a:fld>
            <a:endParaRPr lang="es-MX" dirty="0"/>
          </a:p>
        </p:txBody>
      </p:sp>
    </p:spTree>
    <p:extLst>
      <p:ext uri="{BB962C8B-B14F-4D97-AF65-F5344CB8AC3E}">
        <p14:creationId xmlns:p14="http://schemas.microsoft.com/office/powerpoint/2010/main" val="15548755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cstate="print"/>
          <a:stretch>
            <a:fillRect/>
          </a:stretch>
        </a:blipFill>
        <a:effectLst/>
      </p:bgPr>
    </p:bg>
    <p:spTree>
      <p:nvGrpSpPr>
        <p:cNvPr id="1" name=""/>
        <p:cNvGrpSpPr/>
        <p:nvPr/>
      </p:nvGrpSpPr>
      <p:grpSpPr>
        <a:xfrm>
          <a:off x="0" y="0"/>
          <a:ext cx="0" cy="0"/>
          <a:chOff x="0" y="0"/>
          <a:chExt cx="0" cy="0"/>
        </a:xfrm>
      </p:grpSpPr>
      <p:sp>
        <p:nvSpPr>
          <p:cNvPr id="2" name="Rectángulo 1"/>
          <p:cNvSpPr/>
          <p:nvPr/>
        </p:nvSpPr>
        <p:spPr>
          <a:xfrm>
            <a:off x="4079776" y="30997"/>
            <a:ext cx="7992888"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es-MX" sz="2800" dirty="0">
                <a:solidFill>
                  <a:schemeClr val="tx1"/>
                </a:solidFill>
                <a:effectLst>
                  <a:outerShdw blurRad="38100" dist="38100" dir="2700000" algn="tl">
                    <a:srgbClr val="000000">
                      <a:alpha val="43137"/>
                    </a:srgbClr>
                  </a:outerShdw>
                </a:effectLst>
                <a:latin typeface="Arial" panose="020B0604020202020204" pitchFamily="34" charset="0"/>
                <a:cs typeface="Arial" pitchFamily="34" charset="0"/>
              </a:rPr>
              <a:t>Área Académica: Expresión Gráfica.</a:t>
            </a:r>
            <a:endParaRPr lang="es-MX"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a:p>
            <a:pPr lvl="1"/>
            <a:r>
              <a:rPr lang="es-MX" sz="2800" dirty="0">
                <a:solidFill>
                  <a:schemeClr val="tx1"/>
                </a:solidFill>
                <a:effectLst>
                  <a:outerShdw blurRad="38100" dist="38100" dir="2700000" algn="tl">
                    <a:srgbClr val="000000">
                      <a:alpha val="43137"/>
                    </a:srgbClr>
                  </a:outerShdw>
                </a:effectLst>
                <a:latin typeface="Arial" pitchFamily="34" charset="0"/>
                <a:cs typeface="Arial" pitchFamily="34" charset="0"/>
              </a:rPr>
              <a:t/>
            </a:r>
            <a:br>
              <a:rPr lang="es-MX" sz="2800" dirty="0">
                <a:solidFill>
                  <a:schemeClr val="tx1"/>
                </a:solidFill>
                <a:effectLst>
                  <a:outerShdw blurRad="38100" dist="38100" dir="2700000" algn="tl">
                    <a:srgbClr val="000000">
                      <a:alpha val="43137"/>
                    </a:srgbClr>
                  </a:outerShdw>
                </a:effectLst>
                <a:latin typeface="Arial" pitchFamily="34" charset="0"/>
                <a:cs typeface="Arial" pitchFamily="34" charset="0"/>
              </a:rPr>
            </a:br>
            <a:r>
              <a:rPr lang="es-MX" sz="2800" dirty="0">
                <a:solidFill>
                  <a:schemeClr val="tx1"/>
                </a:solidFill>
                <a:effectLst>
                  <a:outerShdw blurRad="38100" dist="38100" dir="2700000" algn="tl">
                    <a:srgbClr val="000000">
                      <a:alpha val="43137"/>
                    </a:srgbClr>
                  </a:outerShdw>
                </a:effectLst>
                <a:latin typeface="Arial" pitchFamily="34" charset="0"/>
                <a:cs typeface="Arial" pitchFamily="34" charset="0"/>
              </a:rPr>
              <a:t/>
            </a:r>
            <a:br>
              <a:rPr lang="es-MX" sz="2800" dirty="0">
                <a:solidFill>
                  <a:schemeClr val="tx1"/>
                </a:solidFill>
                <a:effectLst>
                  <a:outerShdw blurRad="38100" dist="38100" dir="2700000" algn="tl">
                    <a:srgbClr val="000000">
                      <a:alpha val="43137"/>
                    </a:srgbClr>
                  </a:outerShdw>
                </a:effectLst>
                <a:latin typeface="Arial" pitchFamily="34" charset="0"/>
                <a:cs typeface="Arial" pitchFamily="34" charset="0"/>
              </a:rPr>
            </a:br>
            <a:r>
              <a:rPr lang="es-MX" sz="2800" dirty="0">
                <a:solidFill>
                  <a:schemeClr val="tx1"/>
                </a:solidFill>
                <a:effectLst>
                  <a:outerShdw blurRad="38100" dist="38100" dir="2700000" algn="tl">
                    <a:srgbClr val="000000">
                      <a:alpha val="43137"/>
                    </a:srgbClr>
                  </a:outerShdw>
                </a:effectLst>
                <a:latin typeface="Arial" pitchFamily="34" charset="0"/>
                <a:cs typeface="Arial" pitchFamily="34" charset="0"/>
              </a:rPr>
              <a:t>Tema: El papel en las artes gráficas.</a:t>
            </a:r>
            <a:endParaRPr lang="es-MX"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a:p>
            <a:pPr lvl="1"/>
            <a:r>
              <a:rPr lang="es-MX" sz="2800" dirty="0">
                <a:solidFill>
                  <a:schemeClr val="tx1"/>
                </a:solidFill>
                <a:effectLst>
                  <a:outerShdw blurRad="38100" dist="38100" dir="2700000" algn="tl">
                    <a:srgbClr val="000000">
                      <a:alpha val="43137"/>
                    </a:srgbClr>
                  </a:outerShdw>
                </a:effectLst>
                <a:latin typeface="Arial" pitchFamily="34" charset="0"/>
                <a:cs typeface="Arial" pitchFamily="34" charset="0"/>
              </a:rPr>
              <a:t/>
            </a:r>
            <a:br>
              <a:rPr lang="es-MX" sz="2800" dirty="0">
                <a:solidFill>
                  <a:schemeClr val="tx1"/>
                </a:solidFill>
                <a:effectLst>
                  <a:outerShdw blurRad="38100" dist="38100" dir="2700000" algn="tl">
                    <a:srgbClr val="000000">
                      <a:alpha val="43137"/>
                    </a:srgbClr>
                  </a:outerShdw>
                </a:effectLst>
                <a:latin typeface="Arial" pitchFamily="34" charset="0"/>
                <a:cs typeface="Arial" pitchFamily="34" charset="0"/>
              </a:rPr>
            </a:br>
            <a:r>
              <a:rPr lang="es-MX" sz="2800" dirty="0">
                <a:solidFill>
                  <a:schemeClr val="tx1"/>
                </a:solidFill>
                <a:effectLst>
                  <a:outerShdw blurRad="38100" dist="38100" dir="2700000" algn="tl">
                    <a:srgbClr val="000000">
                      <a:alpha val="43137"/>
                    </a:srgbClr>
                  </a:outerShdw>
                </a:effectLst>
                <a:latin typeface="Arial" pitchFamily="34" charset="0"/>
                <a:cs typeface="Arial" pitchFamily="34" charset="0"/>
              </a:rPr>
              <a:t>Profesor: Ing. Rafael Germán Cortés Borbolla.</a:t>
            </a:r>
            <a:br>
              <a:rPr lang="es-MX" sz="2800" dirty="0">
                <a:solidFill>
                  <a:schemeClr val="tx1"/>
                </a:solidFill>
                <a:effectLst>
                  <a:outerShdw blurRad="38100" dist="38100" dir="2700000" algn="tl">
                    <a:srgbClr val="000000">
                      <a:alpha val="43137"/>
                    </a:srgbClr>
                  </a:outerShdw>
                </a:effectLst>
                <a:latin typeface="Arial" pitchFamily="34" charset="0"/>
                <a:cs typeface="Arial" pitchFamily="34" charset="0"/>
              </a:rPr>
            </a:br>
            <a:r>
              <a:rPr lang="es-MX" sz="2800" dirty="0">
                <a:solidFill>
                  <a:schemeClr val="tx1"/>
                </a:solidFill>
                <a:effectLst>
                  <a:outerShdw blurRad="38100" dist="38100" dir="2700000" algn="tl">
                    <a:srgbClr val="000000">
                      <a:alpha val="43137"/>
                    </a:srgbClr>
                  </a:outerShdw>
                </a:effectLst>
                <a:latin typeface="Arial" pitchFamily="34" charset="0"/>
                <a:cs typeface="Arial" pitchFamily="34" charset="0"/>
              </a:rPr>
              <a:t/>
            </a:r>
            <a:br>
              <a:rPr lang="es-MX" sz="2800" dirty="0">
                <a:solidFill>
                  <a:schemeClr val="tx1"/>
                </a:solidFill>
                <a:effectLst>
                  <a:outerShdw blurRad="38100" dist="38100" dir="2700000" algn="tl">
                    <a:srgbClr val="000000">
                      <a:alpha val="43137"/>
                    </a:srgbClr>
                  </a:outerShdw>
                </a:effectLst>
                <a:latin typeface="Arial" pitchFamily="34" charset="0"/>
                <a:cs typeface="Arial" pitchFamily="34" charset="0"/>
              </a:rPr>
            </a:br>
            <a:r>
              <a:rPr lang="es-MX" sz="2800" dirty="0">
                <a:solidFill>
                  <a:schemeClr val="tx1"/>
                </a:solidFill>
                <a:effectLst>
                  <a:outerShdw blurRad="38100" dist="38100" dir="2700000" algn="tl">
                    <a:srgbClr val="000000">
                      <a:alpha val="43137"/>
                    </a:srgbClr>
                  </a:outerShdw>
                </a:effectLst>
                <a:latin typeface="Arial" pitchFamily="34" charset="0"/>
                <a:cs typeface="Arial" pitchFamily="34" charset="0"/>
              </a:rPr>
              <a:t>Periodo: Enero/Junio </a:t>
            </a:r>
            <a:r>
              <a:rPr lang="es-MX" sz="2800" dirty="0" smtClean="0">
                <a:solidFill>
                  <a:schemeClr val="tx1"/>
                </a:solidFill>
                <a:effectLst>
                  <a:outerShdw blurRad="38100" dist="38100" dir="2700000" algn="tl">
                    <a:srgbClr val="000000">
                      <a:alpha val="43137"/>
                    </a:srgbClr>
                  </a:outerShdw>
                </a:effectLst>
                <a:latin typeface="Arial" pitchFamily="34" charset="0"/>
                <a:cs typeface="Arial" pitchFamily="34" charset="0"/>
              </a:rPr>
              <a:t>2016</a:t>
            </a:r>
            <a:endParaRPr lang="es-MX" sz="2800"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Tree>
    <p:extLst>
      <p:ext uri="{BB962C8B-B14F-4D97-AF65-F5344CB8AC3E}">
        <p14:creationId xmlns:p14="http://schemas.microsoft.com/office/powerpoint/2010/main" val="18610163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2" cstate="print"/>
          <a:stretch>
            <a:fillRect/>
          </a:stretch>
        </a:blipFill>
        <a:effectLst/>
      </p:bgPr>
    </p:bg>
    <p:spTree>
      <p:nvGrpSpPr>
        <p:cNvPr id="1" name=""/>
        <p:cNvGrpSpPr/>
        <p:nvPr/>
      </p:nvGrpSpPr>
      <p:grpSpPr>
        <a:xfrm>
          <a:off x="0" y="0"/>
          <a:ext cx="0" cy="0"/>
          <a:chOff x="0" y="0"/>
          <a:chExt cx="0" cy="0"/>
        </a:xfrm>
      </p:grpSpPr>
      <p:sp>
        <p:nvSpPr>
          <p:cNvPr id="2" name="Rectángulo 1"/>
          <p:cNvSpPr/>
          <p:nvPr/>
        </p:nvSpPr>
        <p:spPr>
          <a:xfrm>
            <a:off x="695400" y="2708920"/>
            <a:ext cx="10585176" cy="2954655"/>
          </a:xfrm>
          <a:prstGeom prst="rect">
            <a:avLst/>
          </a:prstGeom>
        </p:spPr>
        <p:txBody>
          <a:bodyPr wrap="square">
            <a:spAutoFit/>
          </a:bodyPr>
          <a:lstStyle/>
          <a:p>
            <a:pPr marL="8890" algn="ctr"/>
            <a:r>
              <a:rPr lang="en-US" sz="2800" dirty="0">
                <a:latin typeface="Arial" panose="020B0604020202020204" pitchFamily="34" charset="0"/>
                <a:ea typeface="Times New Roman" panose="02020603050405020304" pitchFamily="18" charset="0"/>
                <a:cs typeface="Arial" panose="020B0604020202020204" pitchFamily="34" charset="0"/>
              </a:rPr>
              <a:t> </a:t>
            </a:r>
            <a:endParaRPr lang="es-MX" sz="2800" dirty="0">
              <a:latin typeface="Arial" panose="020B0604020202020204" pitchFamily="34" charset="0"/>
              <a:ea typeface="Times New Roman" panose="02020603050405020304" pitchFamily="18" charset="0"/>
              <a:cs typeface="Arial" panose="020B0604020202020204" pitchFamily="34" charset="0"/>
            </a:endParaRPr>
          </a:p>
          <a:p>
            <a:pPr marR="3175" indent="274320" algn="just"/>
            <a:r>
              <a:rPr lang="es-ES_tradnl" sz="2800" dirty="0">
                <a:solidFill>
                  <a:srgbClr val="000000"/>
                </a:solidFill>
                <a:latin typeface="Arial" panose="020B0604020202020204" pitchFamily="34" charset="0"/>
                <a:ea typeface="Times New Roman" panose="02020603050405020304" pitchFamily="18" charset="0"/>
                <a:cs typeface="Arial" panose="020B0604020202020204" pitchFamily="34" charset="0"/>
              </a:rPr>
              <a:t>  Existen también otros tamaños superiores, pero que no mencionamos </a:t>
            </a:r>
            <a:r>
              <a:rPr lang="es-ES_tradnl" sz="2800" spc="15" dirty="0">
                <a:solidFill>
                  <a:srgbClr val="000000"/>
                </a:solidFill>
                <a:latin typeface="Arial" panose="020B0604020202020204" pitchFamily="34" charset="0"/>
                <a:ea typeface="Times New Roman" panose="02020603050405020304" pitchFamily="18" charset="0"/>
                <a:cs typeface="Arial" panose="020B0604020202020204" pitchFamily="34" charset="0"/>
              </a:rPr>
              <a:t>por no ser de uso tan generalizado. Digamos también, que las cartulinas </a:t>
            </a:r>
            <a:r>
              <a:rPr lang="es-ES_tradnl" sz="2800" dirty="0">
                <a:solidFill>
                  <a:srgbClr val="000000"/>
                </a:solidFill>
                <a:latin typeface="Arial" panose="020B0604020202020204" pitchFamily="34" charset="0"/>
                <a:ea typeface="Times New Roman" panose="02020603050405020304" pitchFamily="18" charset="0"/>
                <a:cs typeface="Arial" panose="020B0604020202020204" pitchFamily="34" charset="0"/>
              </a:rPr>
              <a:t>se presentan corrientemente en el tamaño 50 x 65 cms., y el cartón, en </a:t>
            </a:r>
            <a:r>
              <a:rPr lang="es-ES_tradnl" sz="2800" spc="5" dirty="0">
                <a:solidFill>
                  <a:srgbClr val="000000"/>
                </a:solidFill>
                <a:latin typeface="Arial" panose="020B0604020202020204" pitchFamily="34" charset="0"/>
                <a:ea typeface="Times New Roman" panose="02020603050405020304" pitchFamily="18" charset="0"/>
                <a:cs typeface="Arial" panose="020B0604020202020204" pitchFamily="34" charset="0"/>
              </a:rPr>
              <a:t>planchas cuyo formato normal es de 75 x 105 cms.</a:t>
            </a:r>
            <a:endParaRPr lang="es-MX" sz="2800" dirty="0">
              <a:latin typeface="Arial" panose="020B0604020202020204" pitchFamily="34" charset="0"/>
              <a:ea typeface="Times New Roman" panose="02020603050405020304" pitchFamily="18" charset="0"/>
              <a:cs typeface="Arial" panose="020B0604020202020204" pitchFamily="34" charset="0"/>
            </a:endParaRPr>
          </a:p>
          <a:p>
            <a:pPr marR="3175" indent="274320" algn="just"/>
            <a:r>
              <a:rPr lang="es-ES" dirty="0">
                <a:latin typeface="Arial" panose="020B0604020202020204" pitchFamily="34" charset="0"/>
                <a:ea typeface="Times New Roman" panose="02020603050405020304" pitchFamily="18" charset="0"/>
              </a:rPr>
              <a:t> </a:t>
            </a:r>
            <a:endParaRPr lang="es-MX" sz="12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0670003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2" cstate="print"/>
          <a:stretch>
            <a:fillRect/>
          </a:stretch>
        </a:blipFill>
        <a:effectLst/>
      </p:bgPr>
    </p:bg>
    <p:spTree>
      <p:nvGrpSpPr>
        <p:cNvPr id="1" name=""/>
        <p:cNvGrpSpPr/>
        <p:nvPr/>
      </p:nvGrpSpPr>
      <p:grpSpPr>
        <a:xfrm>
          <a:off x="0" y="0"/>
          <a:ext cx="0" cy="0"/>
          <a:chOff x="0" y="0"/>
          <a:chExt cx="0" cy="0"/>
        </a:xfrm>
      </p:grpSpPr>
      <p:sp>
        <p:nvSpPr>
          <p:cNvPr id="2" name="Rectángulo 1"/>
          <p:cNvSpPr/>
          <p:nvPr/>
        </p:nvSpPr>
        <p:spPr>
          <a:xfrm>
            <a:off x="335360" y="1052736"/>
            <a:ext cx="11233248" cy="5109091"/>
          </a:xfrm>
          <a:prstGeom prst="rect">
            <a:avLst/>
          </a:prstGeom>
        </p:spPr>
        <p:txBody>
          <a:bodyPr wrap="square">
            <a:spAutoFit/>
          </a:bodyPr>
          <a:lstStyle/>
          <a:p>
            <a:pPr marL="8890"/>
            <a:r>
              <a:rPr lang="es-ES_tradnl" sz="2800" spc="-40" dirty="0">
                <a:solidFill>
                  <a:srgbClr val="000000"/>
                </a:solidFill>
                <a:latin typeface="Arial" panose="020B0604020202020204" pitchFamily="34" charset="0"/>
                <a:ea typeface="Times New Roman" panose="02020603050405020304" pitchFamily="18" charset="0"/>
                <a:cs typeface="Arial" panose="020B0604020202020204" pitchFamily="34" charset="0"/>
              </a:rPr>
              <a:t>Peso, gramaje y costo.</a:t>
            </a:r>
            <a:endParaRPr lang="es-MX" sz="2800" dirty="0">
              <a:latin typeface="Arial" panose="020B0604020202020204" pitchFamily="34" charset="0"/>
              <a:ea typeface="Times New Roman" panose="02020603050405020304" pitchFamily="18" charset="0"/>
              <a:cs typeface="Arial" panose="020B0604020202020204" pitchFamily="34" charset="0"/>
            </a:endParaRPr>
          </a:p>
          <a:p>
            <a:pPr marL="8890"/>
            <a:r>
              <a:rPr lang="es-ES" b="1" dirty="0">
                <a:latin typeface="Arial" panose="020B0604020202020204" pitchFamily="34" charset="0"/>
                <a:ea typeface="Times New Roman" panose="02020603050405020304" pitchFamily="18" charset="0"/>
              </a:rPr>
              <a:t> </a:t>
            </a:r>
            <a:endParaRPr lang="es-MX" sz="1200" dirty="0">
              <a:latin typeface="Times New Roman" panose="02020603050405020304" pitchFamily="18" charset="0"/>
              <a:ea typeface="Times New Roman" panose="02020603050405020304" pitchFamily="18" charset="0"/>
            </a:endParaRPr>
          </a:p>
          <a:p>
            <a:pPr marL="3175" indent="271145" algn="just"/>
            <a:r>
              <a:rPr lang="es-ES_tradnl" sz="2800" spc="15" dirty="0">
                <a:solidFill>
                  <a:srgbClr val="000000"/>
                </a:solidFill>
                <a:latin typeface="Arial" panose="020B0604020202020204" pitchFamily="34" charset="0"/>
                <a:ea typeface="Times New Roman" panose="02020603050405020304" pitchFamily="18" charset="0"/>
              </a:rPr>
              <a:t>  Cada tipo de papel suele fabricarse no sólo en formatos diferentes, sino también en varios gruesos dentro de una misma medida o formato, </a:t>
            </a:r>
            <a:r>
              <a:rPr lang="es-ES_tradnl" sz="2800" dirty="0">
                <a:solidFill>
                  <a:srgbClr val="000000"/>
                </a:solidFill>
                <a:latin typeface="Arial" panose="020B0604020202020204" pitchFamily="34" charset="0"/>
                <a:ea typeface="Times New Roman" panose="02020603050405020304" pitchFamily="18" charset="0"/>
              </a:rPr>
              <a:t>lo cual determina lógicamente, su peso. Este peso puede expresarse en </a:t>
            </a:r>
            <a:r>
              <a:rPr lang="es-ES_tradnl" sz="2800" spc="5" dirty="0">
                <a:solidFill>
                  <a:srgbClr val="000000"/>
                </a:solidFill>
                <a:latin typeface="Arial" panose="020B0604020202020204" pitchFamily="34" charset="0"/>
                <a:ea typeface="Times New Roman" panose="02020603050405020304" pitchFamily="18" charset="0"/>
              </a:rPr>
              <a:t>kilogramos/resma y también por el (gramaje) o peso en gramos por me­</a:t>
            </a:r>
            <a:r>
              <a:rPr lang="es-ES_tradnl" sz="2800" spc="15" dirty="0">
                <a:solidFill>
                  <a:srgbClr val="000000"/>
                </a:solidFill>
                <a:latin typeface="Arial" panose="020B0604020202020204" pitchFamily="34" charset="0"/>
                <a:ea typeface="Times New Roman" panose="02020603050405020304" pitchFamily="18" charset="0"/>
              </a:rPr>
              <a:t>tro cuadrado. La primera forma es la más corriente. Se habla y se dice, </a:t>
            </a:r>
            <a:r>
              <a:rPr lang="es-ES_tradnl" sz="2800" spc="-15" dirty="0">
                <a:solidFill>
                  <a:srgbClr val="000000"/>
                </a:solidFill>
                <a:latin typeface="Arial" panose="020B0604020202020204" pitchFamily="34" charset="0"/>
                <a:ea typeface="Times New Roman" panose="02020603050405020304" pitchFamily="18" charset="0"/>
              </a:rPr>
              <a:t>por ejemplo, de </a:t>
            </a:r>
            <a:r>
              <a:rPr lang="es-ES_tradnl" sz="2800" i="1" spc="-15" dirty="0">
                <a:solidFill>
                  <a:srgbClr val="000000"/>
                </a:solidFill>
                <a:latin typeface="Arial" panose="020B0604020202020204" pitchFamily="34" charset="0"/>
                <a:ea typeface="Times New Roman" panose="02020603050405020304" pitchFamily="18" charset="0"/>
              </a:rPr>
              <a:t>un papel 65 x 90 de 28 Kilos, </a:t>
            </a:r>
            <a:r>
              <a:rPr lang="es-ES_tradnl" sz="2800" spc="-15" dirty="0">
                <a:solidFill>
                  <a:srgbClr val="000000"/>
                </a:solidFill>
                <a:latin typeface="Arial" panose="020B0604020202020204" pitchFamily="34" charset="0"/>
                <a:ea typeface="Times New Roman" panose="02020603050405020304" pitchFamily="18" charset="0"/>
              </a:rPr>
              <a:t>entendiéndose que “28 Kilos” </a:t>
            </a:r>
            <a:r>
              <a:rPr lang="es-ES_tradnl" sz="2800" spc="-10" dirty="0">
                <a:solidFill>
                  <a:srgbClr val="000000"/>
                </a:solidFill>
                <a:latin typeface="Arial" panose="020B0604020202020204" pitchFamily="34" charset="0"/>
                <a:ea typeface="Times New Roman" panose="02020603050405020304" pitchFamily="18" charset="0"/>
              </a:rPr>
              <a:t>es el peso de 500 hojas del formato mencionado de 65 x 90 cms. y sabién­</a:t>
            </a:r>
            <a:r>
              <a:rPr lang="es-ES_tradnl" sz="2800" spc="5" dirty="0">
                <a:solidFill>
                  <a:srgbClr val="000000"/>
                </a:solidFill>
                <a:latin typeface="Arial" panose="020B0604020202020204" pitchFamily="34" charset="0"/>
                <a:ea typeface="Times New Roman" panose="02020603050405020304" pitchFamily="18" charset="0"/>
              </a:rPr>
              <a:t>dose que ese papel de 28 Kilos es más delgado que un papel de 45 Kilos </a:t>
            </a:r>
            <a:r>
              <a:rPr lang="es-ES_tradnl" sz="2800" spc="-5" dirty="0">
                <a:solidFill>
                  <a:srgbClr val="000000"/>
                </a:solidFill>
                <a:latin typeface="Arial" panose="020B0604020202020204" pitchFamily="34" charset="0"/>
                <a:ea typeface="Times New Roman" panose="02020603050405020304" pitchFamily="18" charset="0"/>
              </a:rPr>
              <a:t>en el mismo formato de 65 x 90.</a:t>
            </a:r>
            <a:endParaRPr lang="es-MX" sz="28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30743559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a:blip r:embed="rId2" cstate="print"/>
          <a:stretch>
            <a:fillRect/>
          </a:stretch>
        </a:blipFill>
        <a:effectLst/>
      </p:bgPr>
    </p:bg>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991544" y="2132857"/>
            <a:ext cx="8229600" cy="4137323"/>
          </a:xfrm>
        </p:spPr>
        <p:txBody>
          <a:bodyPr>
            <a:normAutofit/>
          </a:bodyPr>
          <a:lstStyle/>
          <a:p>
            <a:pPr marL="0" indent="0">
              <a:lnSpc>
                <a:spcPct val="90000"/>
              </a:lnSpc>
              <a:buNone/>
            </a:pPr>
            <a:endParaRPr lang="es-MX" dirty="0" smtClean="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endParaRPr lang="es-MX" dirty="0"/>
          </a:p>
        </p:txBody>
      </p:sp>
      <p:sp>
        <p:nvSpPr>
          <p:cNvPr id="2" name="Rectángulo 1"/>
          <p:cNvSpPr/>
          <p:nvPr/>
        </p:nvSpPr>
        <p:spPr>
          <a:xfrm>
            <a:off x="489720" y="1556792"/>
            <a:ext cx="11233248" cy="4832092"/>
          </a:xfrm>
          <a:prstGeom prst="rect">
            <a:avLst/>
          </a:prstGeom>
        </p:spPr>
        <p:txBody>
          <a:bodyPr wrap="square">
            <a:spAutoFit/>
          </a:bodyPr>
          <a:lstStyle/>
          <a:p>
            <a:pPr marL="6350" indent="271145" algn="just"/>
            <a:r>
              <a:rPr lang="es-ES_tradnl" spc="20" dirty="0">
                <a:solidFill>
                  <a:srgbClr val="000000"/>
                </a:solidFill>
                <a:latin typeface="Arial" panose="020B0604020202020204" pitchFamily="34" charset="0"/>
                <a:ea typeface="Times New Roman" panose="02020603050405020304" pitchFamily="18" charset="0"/>
              </a:rPr>
              <a:t> </a:t>
            </a:r>
            <a:r>
              <a:rPr lang="es-ES_tradnl" sz="2800" spc="20" dirty="0">
                <a:solidFill>
                  <a:srgbClr val="000000"/>
                </a:solidFill>
                <a:latin typeface="Arial" panose="020B0604020202020204" pitchFamily="34" charset="0"/>
                <a:ea typeface="Times New Roman" panose="02020603050405020304" pitchFamily="18" charset="0"/>
                <a:cs typeface="Arial" panose="020B0604020202020204" pitchFamily="34" charset="0"/>
              </a:rPr>
              <a:t>El costo o precio del papel se calcula a tanto el Kilo, o a tanto la </a:t>
            </a:r>
            <a:r>
              <a:rPr lang="es-ES_tradnl" sz="2800" spc="10" dirty="0">
                <a:solidFill>
                  <a:srgbClr val="000000"/>
                </a:solidFill>
                <a:latin typeface="Arial" panose="020B0604020202020204" pitchFamily="34" charset="0"/>
                <a:ea typeface="Times New Roman" panose="02020603050405020304" pitchFamily="18" charset="0"/>
                <a:cs typeface="Arial" panose="020B0604020202020204" pitchFamily="34" charset="0"/>
              </a:rPr>
              <a:t>resma, siendo el precio de ésta el resultado de multiplicar el precio por </a:t>
            </a:r>
            <a:r>
              <a:rPr lang="es-ES_tradnl" sz="2800" spc="15" dirty="0">
                <a:solidFill>
                  <a:srgbClr val="000000"/>
                </a:solidFill>
                <a:latin typeface="Arial" panose="020B0604020202020204" pitchFamily="34" charset="0"/>
                <a:ea typeface="Times New Roman" panose="02020603050405020304" pitchFamily="18" charset="0"/>
                <a:cs typeface="Arial" panose="020B0604020202020204" pitchFamily="34" charset="0"/>
              </a:rPr>
              <a:t>Kilo, por el número de Kilos que tiene la resma. El papel se vende en </a:t>
            </a:r>
            <a:r>
              <a:rPr lang="es-ES_tradnl" sz="2800" spc="10" dirty="0">
                <a:solidFill>
                  <a:srgbClr val="000000"/>
                </a:solidFill>
                <a:latin typeface="Arial" panose="020B0604020202020204" pitchFamily="34" charset="0"/>
                <a:ea typeface="Times New Roman" panose="02020603050405020304" pitchFamily="18" charset="0"/>
                <a:cs typeface="Arial" panose="020B0604020202020204" pitchFamily="34" charset="0"/>
              </a:rPr>
              <a:t>resmas y en fracciones de resmas u hojas. Es corriente pedir al fabrican­te (2 resmas 100 hojas), por ejemplo, que son facturadas: (2,2 resmas), </a:t>
            </a:r>
            <a:r>
              <a:rPr lang="es-ES_tradnl" sz="2800" spc="15" dirty="0">
                <a:solidFill>
                  <a:srgbClr val="000000"/>
                </a:solidFill>
                <a:latin typeface="Arial" panose="020B0604020202020204" pitchFamily="34" charset="0"/>
                <a:ea typeface="Times New Roman" panose="02020603050405020304" pitchFamily="18" charset="0"/>
                <a:cs typeface="Arial" panose="020B0604020202020204" pitchFamily="34" charset="0"/>
              </a:rPr>
              <a:t>es decir, anotando las unidades de resma enteras seguidas de las frac­</a:t>
            </a:r>
            <a:r>
              <a:rPr lang="es-ES_tradnl" sz="2800" spc="5" dirty="0">
                <a:solidFill>
                  <a:srgbClr val="000000"/>
                </a:solidFill>
                <a:latin typeface="Arial" panose="020B0604020202020204" pitchFamily="34" charset="0"/>
                <a:ea typeface="Times New Roman" panose="02020603050405020304" pitchFamily="18" charset="0"/>
                <a:cs typeface="Arial" panose="020B0604020202020204" pitchFamily="34" charset="0"/>
              </a:rPr>
              <a:t>ciones de resma correspondientes, transformadas en múltiplos de la uni­</a:t>
            </a:r>
            <a:r>
              <a:rPr lang="es-ES_tradnl" sz="2800" spc="-5" dirty="0">
                <a:solidFill>
                  <a:srgbClr val="000000"/>
                </a:solidFill>
                <a:latin typeface="Arial" panose="020B0604020202020204" pitchFamily="34" charset="0"/>
                <a:ea typeface="Times New Roman" panose="02020603050405020304" pitchFamily="18" charset="0"/>
                <a:cs typeface="Arial" panose="020B0604020202020204" pitchFamily="34" charset="0"/>
              </a:rPr>
              <a:t>dad 500: (2 resmas, 50 hojas) = 2,1. (2 resmas, 100 hojas) = 2,2. (2 res­</a:t>
            </a:r>
            <a:r>
              <a:rPr lang="es-ES_tradnl" sz="2800" spc="15" dirty="0">
                <a:solidFill>
                  <a:srgbClr val="000000"/>
                </a:solidFill>
                <a:latin typeface="Arial" panose="020B0604020202020204" pitchFamily="34" charset="0"/>
                <a:ea typeface="Times New Roman" panose="02020603050405020304" pitchFamily="18" charset="0"/>
                <a:cs typeface="Arial" panose="020B0604020202020204" pitchFamily="34" charset="0"/>
              </a:rPr>
              <a:t>mas, 200 hojas) = 2,4. (2 resmas, 250 hojas) = 2,5, etc.</a:t>
            </a:r>
            <a:endParaRPr lang="es-MX" sz="2800" dirty="0">
              <a:latin typeface="Arial" panose="020B0604020202020204" pitchFamily="34" charset="0"/>
              <a:ea typeface="Times New Roman" panose="02020603050405020304" pitchFamily="18" charset="0"/>
              <a:cs typeface="Arial" panose="020B0604020202020204" pitchFamily="34" charset="0"/>
            </a:endParaRPr>
          </a:p>
          <a:p>
            <a:pPr marL="6350" indent="271145" algn="just"/>
            <a:r>
              <a:rPr lang="es-ES" sz="2800" dirty="0">
                <a:latin typeface="Arial" panose="020B0604020202020204" pitchFamily="34" charset="0"/>
                <a:ea typeface="Times New Roman" panose="02020603050405020304" pitchFamily="18" charset="0"/>
                <a:cs typeface="Arial" panose="020B0604020202020204" pitchFamily="34" charset="0"/>
              </a:rPr>
              <a:t> </a:t>
            </a:r>
            <a:endParaRPr lang="es-MX"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8149583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a:blip r:embed="rId2" cstate="print"/>
          <a:stretch>
            <a:fillRect/>
          </a:stretch>
        </a:blipFill>
        <a:effectLst/>
      </p:bgPr>
    </p:bg>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pPr marL="0" indent="0">
              <a:lnSpc>
                <a:spcPct val="90000"/>
              </a:lnSpc>
              <a:buNone/>
            </a:pPr>
            <a:r>
              <a:rPr lang="es-MX" dirty="0" smtClean="0"/>
              <a:t> </a:t>
            </a:r>
            <a:endParaRPr lang="fr-FR" dirty="0"/>
          </a:p>
          <a:p>
            <a:pPr>
              <a:lnSpc>
                <a:spcPct val="90000"/>
              </a:lnSpc>
              <a:buNone/>
            </a:pPr>
            <a:endParaRPr lang="es-MX" dirty="0" smtClean="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endParaRPr lang="es-MX" dirty="0"/>
          </a:p>
        </p:txBody>
      </p:sp>
      <p:sp>
        <p:nvSpPr>
          <p:cNvPr id="4" name="Rectángulo 3"/>
          <p:cNvSpPr/>
          <p:nvPr/>
        </p:nvSpPr>
        <p:spPr>
          <a:xfrm>
            <a:off x="407368" y="1997839"/>
            <a:ext cx="11175032" cy="3108543"/>
          </a:xfrm>
          <a:prstGeom prst="rect">
            <a:avLst/>
          </a:prstGeom>
        </p:spPr>
        <p:txBody>
          <a:bodyPr wrap="square">
            <a:spAutoFit/>
          </a:bodyPr>
          <a:lstStyle/>
          <a:p>
            <a:pPr marL="8890"/>
            <a:r>
              <a:rPr lang="es-ES_tradnl" sz="2800" spc="-30" dirty="0">
                <a:solidFill>
                  <a:srgbClr val="000000"/>
                </a:solidFill>
                <a:latin typeface="Arial" panose="020B0604020202020204" pitchFamily="34" charset="0"/>
                <a:ea typeface="Times New Roman" panose="02020603050405020304" pitchFamily="18" charset="0"/>
                <a:cs typeface="Arial" panose="020B0604020202020204" pitchFamily="34" charset="0"/>
              </a:rPr>
              <a:t>Determinación de un papel.</a:t>
            </a:r>
            <a:endParaRPr lang="es-MX" sz="2800" dirty="0">
              <a:latin typeface="Arial" panose="020B0604020202020204" pitchFamily="34" charset="0"/>
              <a:ea typeface="Times New Roman" panose="02020603050405020304" pitchFamily="18" charset="0"/>
              <a:cs typeface="Arial" panose="020B0604020202020204" pitchFamily="34" charset="0"/>
            </a:endParaRPr>
          </a:p>
          <a:p>
            <a:pPr marL="8890"/>
            <a:r>
              <a:rPr lang="es-ES" sz="2800" dirty="0">
                <a:latin typeface="Arial" panose="020B0604020202020204" pitchFamily="34" charset="0"/>
                <a:ea typeface="Times New Roman" panose="02020603050405020304" pitchFamily="18" charset="0"/>
                <a:cs typeface="Arial" panose="020B0604020202020204" pitchFamily="34" charset="0"/>
              </a:rPr>
              <a:t> </a:t>
            </a:r>
            <a:endParaRPr lang="es-MX" sz="2800" dirty="0">
              <a:latin typeface="Arial" panose="020B0604020202020204" pitchFamily="34" charset="0"/>
              <a:ea typeface="Times New Roman" panose="02020603050405020304" pitchFamily="18" charset="0"/>
              <a:cs typeface="Arial" panose="020B0604020202020204" pitchFamily="34" charset="0"/>
            </a:endParaRPr>
          </a:p>
          <a:p>
            <a:pPr marL="8890" marR="3175" indent="267970" algn="just"/>
            <a:r>
              <a:rPr lang="es-ES_tradnl" sz="2800" dirty="0">
                <a:solidFill>
                  <a:srgbClr val="000000"/>
                </a:solidFill>
                <a:latin typeface="Arial" panose="020B0604020202020204" pitchFamily="34" charset="0"/>
                <a:ea typeface="Times New Roman" panose="02020603050405020304" pitchFamily="18" charset="0"/>
                <a:cs typeface="Arial" panose="020B0604020202020204" pitchFamily="34" charset="0"/>
              </a:rPr>
              <a:t>  Sabido todo lo anterior, estamos ya en condiciones de referirnos a un </a:t>
            </a:r>
            <a:r>
              <a:rPr lang="es-ES_tradnl" sz="2800" spc="15" dirty="0">
                <a:solidFill>
                  <a:srgbClr val="000000"/>
                </a:solidFill>
                <a:latin typeface="Arial" panose="020B0604020202020204" pitchFamily="34" charset="0"/>
                <a:ea typeface="Times New Roman" panose="02020603050405020304" pitchFamily="18" charset="0"/>
                <a:cs typeface="Arial" panose="020B0604020202020204" pitchFamily="34" charset="0"/>
              </a:rPr>
              <a:t>tipo determinado de papel, pudiendo definirlo con toda propiedad: el </a:t>
            </a:r>
            <a:r>
              <a:rPr lang="es-ES_tradnl" sz="2800" dirty="0">
                <a:solidFill>
                  <a:srgbClr val="000000"/>
                </a:solidFill>
                <a:latin typeface="Arial" panose="020B0604020202020204" pitchFamily="34" charset="0"/>
                <a:ea typeface="Times New Roman" panose="02020603050405020304" pitchFamily="18" charset="0"/>
                <a:cs typeface="Arial" panose="020B0604020202020204" pitchFamily="34" charset="0"/>
              </a:rPr>
              <a:t>sistema consiste en citar el nombre del tipo de papel en cuestión, seguido </a:t>
            </a:r>
            <a:r>
              <a:rPr lang="es-ES_tradnl" sz="2800" spc="15" dirty="0">
                <a:solidFill>
                  <a:srgbClr val="000000"/>
                </a:solidFill>
                <a:latin typeface="Arial" panose="020B0604020202020204" pitchFamily="34" charset="0"/>
                <a:ea typeface="Times New Roman" panose="02020603050405020304" pitchFamily="18" charset="0"/>
                <a:cs typeface="Arial" panose="020B0604020202020204" pitchFamily="34" charset="0"/>
              </a:rPr>
              <a:t>de su formato y de su peso en kilogramos por resma. Ejemplo:</a:t>
            </a:r>
            <a:r>
              <a:rPr lang="es-ES_tradnl" sz="2800" dirty="0">
                <a:latin typeface="Arial" panose="020B0604020202020204" pitchFamily="34" charset="0"/>
                <a:ea typeface="Times New Roman" panose="02020603050405020304" pitchFamily="18" charset="0"/>
                <a:cs typeface="Arial" panose="020B0604020202020204" pitchFamily="34" charset="0"/>
              </a:rPr>
              <a:t> </a:t>
            </a:r>
            <a:r>
              <a:rPr lang="es-ES_tradnl" sz="2800" spc="35" dirty="0">
                <a:solidFill>
                  <a:srgbClr val="000000"/>
                </a:solidFill>
                <a:latin typeface="Arial" panose="020B0604020202020204" pitchFamily="34" charset="0"/>
                <a:ea typeface="Times New Roman" panose="02020603050405020304" pitchFamily="18" charset="0"/>
                <a:cs typeface="Arial" panose="020B0604020202020204" pitchFamily="34" charset="0"/>
              </a:rPr>
              <a:t>Offset superior 70 x 100 de 40 kg.</a:t>
            </a:r>
            <a:endParaRPr lang="es-MX" sz="2800" dirty="0">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7603530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a:blip r:embed="rId2" cstate="print"/>
          <a:stretch>
            <a:fillRect/>
          </a:stretch>
        </a:blipFill>
        <a:effectLst/>
      </p:bgPr>
    </p:bg>
    <p:spTree>
      <p:nvGrpSpPr>
        <p:cNvPr id="1" name=""/>
        <p:cNvGrpSpPr/>
        <p:nvPr/>
      </p:nvGrpSpPr>
      <p:grpSpPr>
        <a:xfrm>
          <a:off x="0" y="0"/>
          <a:ext cx="0" cy="0"/>
          <a:chOff x="0" y="0"/>
          <a:chExt cx="0" cy="0"/>
        </a:xfrm>
      </p:grpSpPr>
      <p:sp>
        <p:nvSpPr>
          <p:cNvPr id="4" name="Rectángulo 3"/>
          <p:cNvSpPr/>
          <p:nvPr/>
        </p:nvSpPr>
        <p:spPr>
          <a:xfrm>
            <a:off x="407368" y="2204864"/>
            <a:ext cx="11305256" cy="2677656"/>
          </a:xfrm>
          <a:prstGeom prst="rect">
            <a:avLst/>
          </a:prstGeom>
        </p:spPr>
        <p:txBody>
          <a:bodyPr wrap="square">
            <a:spAutoFit/>
          </a:bodyPr>
          <a:lstStyle/>
          <a:p>
            <a:pPr marL="8890"/>
            <a:r>
              <a:rPr lang="es-ES_tradnl" sz="2800" spc="-35" dirty="0">
                <a:solidFill>
                  <a:srgbClr val="000000"/>
                </a:solidFill>
                <a:latin typeface="Arial" panose="020B0604020202020204" pitchFamily="34" charset="0"/>
                <a:ea typeface="Times New Roman" panose="02020603050405020304" pitchFamily="18" charset="0"/>
                <a:cs typeface="Arial" panose="020B0604020202020204" pitchFamily="34" charset="0"/>
              </a:rPr>
              <a:t>Principales clases de papel para las artes gráficas.</a:t>
            </a:r>
            <a:endParaRPr lang="es-MX" sz="2800" dirty="0">
              <a:latin typeface="Arial" panose="020B0604020202020204" pitchFamily="34" charset="0"/>
              <a:ea typeface="Times New Roman" panose="02020603050405020304" pitchFamily="18" charset="0"/>
              <a:cs typeface="Arial" panose="020B0604020202020204" pitchFamily="34" charset="0"/>
            </a:endParaRPr>
          </a:p>
          <a:p>
            <a:pPr marL="8890"/>
            <a:r>
              <a:rPr lang="es-ES" sz="2800" b="1" dirty="0">
                <a:latin typeface="Arial" panose="020B0604020202020204" pitchFamily="34" charset="0"/>
                <a:ea typeface="Times New Roman" panose="02020603050405020304" pitchFamily="18" charset="0"/>
                <a:cs typeface="Arial" panose="020B0604020202020204" pitchFamily="34" charset="0"/>
              </a:rPr>
              <a:t> </a:t>
            </a:r>
            <a:endParaRPr lang="es-MX" sz="2800" dirty="0">
              <a:latin typeface="Arial" panose="020B0604020202020204" pitchFamily="34" charset="0"/>
              <a:ea typeface="Times New Roman" panose="02020603050405020304" pitchFamily="18" charset="0"/>
              <a:cs typeface="Arial" panose="020B0604020202020204" pitchFamily="34" charset="0"/>
            </a:endParaRPr>
          </a:p>
          <a:p>
            <a:pPr marL="8890" indent="265430" algn="just"/>
            <a:r>
              <a:rPr lang="es-ES_tradnl" sz="2800" spc="10" dirty="0">
                <a:solidFill>
                  <a:srgbClr val="000000"/>
                </a:solidFill>
                <a:latin typeface="Arial" panose="020B0604020202020204" pitchFamily="34" charset="0"/>
                <a:ea typeface="Times New Roman" panose="02020603050405020304" pitchFamily="18" charset="0"/>
                <a:cs typeface="Arial" panose="020B0604020202020204" pitchFamily="34" charset="0"/>
              </a:rPr>
              <a:t>  Damos a continuación una lista de diferentes clases de papel para su conocimiento y uso en las</a:t>
            </a:r>
            <a:r>
              <a:rPr lang="es-ES_tradnl" sz="2800" spc="-5" dirty="0">
                <a:solidFill>
                  <a:srgbClr val="000000"/>
                </a:solidFill>
                <a:latin typeface="Arial" panose="020B0604020202020204" pitchFamily="34" charset="0"/>
                <a:ea typeface="Times New Roman" panose="02020603050405020304" pitchFamily="18" charset="0"/>
                <a:cs typeface="Arial" panose="020B0604020202020204" pitchFamily="34" charset="0"/>
              </a:rPr>
              <a:t> Artes Gráficas, especificando en </a:t>
            </a:r>
            <a:r>
              <a:rPr lang="es-ES_tradnl" sz="2800" spc="40" dirty="0">
                <a:solidFill>
                  <a:srgbClr val="000000"/>
                </a:solidFill>
                <a:latin typeface="Arial" panose="020B0604020202020204" pitchFamily="34" charset="0"/>
                <a:ea typeface="Times New Roman" panose="02020603050405020304" pitchFamily="18" charset="0"/>
                <a:cs typeface="Arial" panose="020B0604020202020204" pitchFamily="34" charset="0"/>
              </a:rPr>
              <a:t>cada caso la denominación corrientemente usada por los fabricantes.</a:t>
            </a:r>
          </a:p>
          <a:p>
            <a:pPr marL="8890" indent="265430" algn="just"/>
            <a:endParaRPr lang="es-MX" sz="2800" dirty="0">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01065832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a:blip r:embed="rId2" cstate="print"/>
          <a:stretch>
            <a:fillRect/>
          </a:stretch>
        </a:blipFill>
        <a:effectLst/>
      </p:bgPr>
    </p:bg>
    <p:spTree>
      <p:nvGrpSpPr>
        <p:cNvPr id="1" name=""/>
        <p:cNvGrpSpPr/>
        <p:nvPr/>
      </p:nvGrpSpPr>
      <p:grpSpPr>
        <a:xfrm>
          <a:off x="0" y="0"/>
          <a:ext cx="0" cy="0"/>
          <a:chOff x="0" y="0"/>
          <a:chExt cx="0" cy="0"/>
        </a:xfrm>
      </p:grpSpPr>
      <p:sp>
        <p:nvSpPr>
          <p:cNvPr id="2" name="Rectángulo 1"/>
          <p:cNvSpPr/>
          <p:nvPr/>
        </p:nvSpPr>
        <p:spPr>
          <a:xfrm>
            <a:off x="479376" y="1196752"/>
            <a:ext cx="11305256" cy="4832092"/>
          </a:xfrm>
          <a:prstGeom prst="rect">
            <a:avLst/>
          </a:prstGeom>
        </p:spPr>
        <p:txBody>
          <a:bodyPr wrap="square">
            <a:spAutoFit/>
          </a:bodyPr>
          <a:lstStyle/>
          <a:p>
            <a:r>
              <a:rPr lang="es-ES_tradnl" sz="2800" spc="5" dirty="0">
                <a:latin typeface="Arial" panose="020B0604020202020204" pitchFamily="34" charset="0"/>
                <a:ea typeface="Times New Roman" panose="02020603050405020304" pitchFamily="18" charset="0"/>
                <a:cs typeface="Arial" panose="020B0604020202020204" pitchFamily="34" charset="0"/>
              </a:rPr>
              <a:t>Papeles usados en la edición de li­</a:t>
            </a:r>
            <a:r>
              <a:rPr lang="es-ES_tradnl" sz="2800" spc="15" dirty="0">
                <a:latin typeface="Arial" panose="020B0604020202020204" pitchFamily="34" charset="0"/>
                <a:ea typeface="Times New Roman" panose="02020603050405020304" pitchFamily="18" charset="0"/>
                <a:cs typeface="Arial" panose="020B0604020202020204" pitchFamily="34" charset="0"/>
              </a:rPr>
              <a:t>bros e impresos en general:</a:t>
            </a:r>
            <a:endParaRPr lang="es-MX" sz="2800" dirty="0">
              <a:latin typeface="Arial" panose="020B0604020202020204" pitchFamily="34" charset="0"/>
              <a:ea typeface="Times New Roman" panose="02020603050405020304" pitchFamily="18" charset="0"/>
              <a:cs typeface="Arial" panose="020B0604020202020204" pitchFamily="34" charset="0"/>
            </a:endParaRPr>
          </a:p>
          <a:p>
            <a:pPr marL="514350" indent="-514350">
              <a:buAutoNum type="arabicParenR"/>
            </a:pPr>
            <a:r>
              <a:rPr lang="es-ES_tradnl" sz="2800" spc="10" dirty="0">
                <a:latin typeface="Arial" panose="020B0604020202020204" pitchFamily="34" charset="0"/>
                <a:ea typeface="Times New Roman" panose="02020603050405020304" pitchFamily="18" charset="0"/>
                <a:cs typeface="Arial" panose="020B0604020202020204" pitchFamily="34" charset="0"/>
              </a:rPr>
              <a:t>Offset corriente.  </a:t>
            </a:r>
          </a:p>
          <a:p>
            <a:pPr marL="514350" indent="-514350">
              <a:buAutoNum type="arabicParenR"/>
            </a:pPr>
            <a:r>
              <a:rPr lang="es-ES_tradnl" sz="2800" spc="10" dirty="0">
                <a:latin typeface="Arial" panose="020B0604020202020204" pitchFamily="34" charset="0"/>
                <a:ea typeface="Times New Roman" panose="02020603050405020304" pitchFamily="18" charset="0"/>
                <a:cs typeface="Arial" panose="020B0604020202020204" pitchFamily="34" charset="0"/>
              </a:rPr>
              <a:t>Offset superior y Litos.</a:t>
            </a:r>
          </a:p>
          <a:p>
            <a:pPr marL="514350" indent="-514350">
              <a:buAutoNum type="arabicParenR"/>
            </a:pPr>
            <a:r>
              <a:rPr lang="es-ES_tradnl" sz="2800" dirty="0">
                <a:latin typeface="Arial" panose="020B0604020202020204" pitchFamily="34" charset="0"/>
                <a:cs typeface="Arial" panose="020B0604020202020204" pitchFamily="34" charset="0"/>
              </a:rPr>
              <a:t>Estucado o Couché.  </a:t>
            </a:r>
          </a:p>
          <a:p>
            <a:pPr marL="514350" indent="-514350">
              <a:buAutoNum type="arabicParenR"/>
            </a:pPr>
            <a:r>
              <a:rPr lang="es-ES_tradnl" sz="2800" dirty="0">
                <a:latin typeface="Arial" panose="020B0604020202020204" pitchFamily="34" charset="0"/>
                <a:cs typeface="Arial" panose="020B0604020202020204" pitchFamily="34" charset="0"/>
              </a:rPr>
              <a:t>Aprestado o Size-presse. </a:t>
            </a:r>
          </a:p>
          <a:p>
            <a:pPr marL="514350" indent="-514350">
              <a:buAutoNum type="arabicParenR"/>
            </a:pPr>
            <a:r>
              <a:rPr lang="es-ES_tradnl" sz="2800" dirty="0">
                <a:latin typeface="Arial" panose="020B0604020202020204" pitchFamily="34" charset="0"/>
                <a:cs typeface="Arial" panose="020B0604020202020204" pitchFamily="34" charset="0"/>
              </a:rPr>
              <a:t>Vitra. </a:t>
            </a:r>
          </a:p>
          <a:p>
            <a:pPr marL="514350" indent="-514350">
              <a:buAutoNum type="arabicParenR"/>
            </a:pPr>
            <a:r>
              <a:rPr lang="es-ES_tradnl" sz="2800" dirty="0">
                <a:latin typeface="Arial" panose="020B0604020202020204" pitchFamily="34" charset="0"/>
                <a:cs typeface="Arial" panose="020B0604020202020204" pitchFamily="34" charset="0"/>
              </a:rPr>
              <a:t>Printing. </a:t>
            </a:r>
          </a:p>
          <a:p>
            <a:pPr marL="514350" indent="-514350">
              <a:buFontTx/>
              <a:buAutoNum type="arabicParenR"/>
            </a:pPr>
            <a:r>
              <a:rPr lang="es-ES_tradnl" sz="2800" dirty="0">
                <a:latin typeface="Arial" panose="020B0604020202020204" pitchFamily="34" charset="0"/>
                <a:cs typeface="Arial" panose="020B0604020202020204" pitchFamily="34" charset="0"/>
              </a:rPr>
              <a:t>Papel baritado.</a:t>
            </a:r>
            <a:r>
              <a:rPr lang="es-ES_tradnl" sz="2800" b="1" dirty="0"/>
              <a:t> </a:t>
            </a:r>
          </a:p>
          <a:p>
            <a:pPr marL="514350" indent="-514350">
              <a:buFontTx/>
              <a:buAutoNum type="arabicParenR"/>
            </a:pPr>
            <a:r>
              <a:rPr lang="es-ES_tradnl" sz="2800" dirty="0">
                <a:latin typeface="Arial" panose="020B0604020202020204" pitchFamily="34" charset="0"/>
                <a:cs typeface="Arial" panose="020B0604020202020204" pitchFamily="34" charset="0"/>
              </a:rPr>
              <a:t>Papel biblia.</a:t>
            </a:r>
            <a:r>
              <a:rPr lang="es-ES_tradnl" sz="2800" b="1" dirty="0"/>
              <a:t> </a:t>
            </a:r>
          </a:p>
          <a:p>
            <a:pPr marL="514350" indent="-514350">
              <a:buFontTx/>
              <a:buAutoNum type="arabicParenR"/>
            </a:pPr>
            <a:r>
              <a:rPr lang="es-ES_tradnl" sz="2800" dirty="0">
                <a:latin typeface="Arial" panose="020B0604020202020204" pitchFamily="34" charset="0"/>
                <a:cs typeface="Arial" panose="020B0604020202020204" pitchFamily="34" charset="0"/>
              </a:rPr>
              <a:t>Papeles para trabajos especiales dentro del amplio campo de las Artes Gráficas.  (Papel avión, Papel pergamino).</a:t>
            </a:r>
            <a:endParaRPr lang="es-MX"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9241900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a:blip r:embed="rId2" cstate="print"/>
          <a:stretch>
            <a:fillRect/>
          </a:stretch>
        </a:blipFill>
        <a:effectLst/>
      </p:bgPr>
    </p:bg>
    <p:spTree>
      <p:nvGrpSpPr>
        <p:cNvPr id="1" name=""/>
        <p:cNvGrpSpPr/>
        <p:nvPr/>
      </p:nvGrpSpPr>
      <p:grpSpPr>
        <a:xfrm>
          <a:off x="0" y="0"/>
          <a:ext cx="0" cy="0"/>
          <a:chOff x="0" y="0"/>
          <a:chExt cx="0" cy="0"/>
        </a:xfrm>
      </p:grpSpPr>
      <p:sp>
        <p:nvSpPr>
          <p:cNvPr id="2" name="Rectángulo 1"/>
          <p:cNvSpPr/>
          <p:nvPr/>
        </p:nvSpPr>
        <p:spPr>
          <a:xfrm>
            <a:off x="479376" y="1412776"/>
            <a:ext cx="11305256" cy="4585871"/>
          </a:xfrm>
          <a:prstGeom prst="rect">
            <a:avLst/>
          </a:prstGeom>
        </p:spPr>
        <p:txBody>
          <a:bodyPr wrap="square">
            <a:spAutoFit/>
          </a:bodyPr>
          <a:lstStyle/>
          <a:p>
            <a:r>
              <a:rPr lang="es-ES" sz="2800" dirty="0">
                <a:latin typeface="Arial" panose="020B0604020202020204" pitchFamily="34" charset="0"/>
                <a:ea typeface="Times New Roman" panose="02020603050405020304" pitchFamily="18" charset="0"/>
                <a:cs typeface="Arial" panose="020B0604020202020204" pitchFamily="34" charset="0"/>
              </a:rPr>
              <a:t>10) Papel verjurado.</a:t>
            </a:r>
          </a:p>
          <a:p>
            <a:r>
              <a:rPr lang="es-ES" sz="2800" dirty="0">
                <a:latin typeface="Arial" panose="020B0604020202020204" pitchFamily="34" charset="0"/>
                <a:ea typeface="Times New Roman" panose="02020603050405020304" pitchFamily="18" charset="0"/>
                <a:cs typeface="Arial" panose="020B0604020202020204" pitchFamily="34" charset="0"/>
              </a:rPr>
              <a:t>11) Papel gofrado.</a:t>
            </a:r>
          </a:p>
          <a:p>
            <a:r>
              <a:rPr lang="es-ES" sz="2800" dirty="0">
                <a:latin typeface="Arial" panose="020B0604020202020204" pitchFamily="34" charset="0"/>
                <a:cs typeface="Arial" panose="020B0604020202020204" pitchFamily="34" charset="0"/>
              </a:rPr>
              <a:t>12) Papeles de colores. </a:t>
            </a:r>
          </a:p>
          <a:p>
            <a:r>
              <a:rPr lang="es-ES" sz="2800" dirty="0">
                <a:latin typeface="Arial" panose="020B0604020202020204" pitchFamily="34" charset="0"/>
                <a:cs typeface="Arial" panose="020B0604020202020204" pitchFamily="34" charset="0"/>
              </a:rPr>
              <a:t>13) Papeles charol de cols. </a:t>
            </a:r>
          </a:p>
          <a:p>
            <a:r>
              <a:rPr lang="es-ES" sz="2800" dirty="0">
                <a:latin typeface="Arial" panose="020B0604020202020204" pitchFamily="34" charset="0"/>
                <a:cs typeface="Arial" panose="020B0604020202020204" pitchFamily="34" charset="0"/>
              </a:rPr>
              <a:t>14) Papeles engomados. </a:t>
            </a:r>
          </a:p>
          <a:p>
            <a:r>
              <a:rPr lang="es-ES" sz="2800" dirty="0">
                <a:latin typeface="Arial" panose="020B0604020202020204" pitchFamily="34" charset="0"/>
                <a:cs typeface="Arial" panose="020B0604020202020204" pitchFamily="34" charset="0"/>
              </a:rPr>
              <a:t>15) Papel para copias y papel cubierta.</a:t>
            </a:r>
            <a:endParaRPr lang="es-MX" sz="2800" dirty="0">
              <a:latin typeface="Arial" panose="020B0604020202020204" pitchFamily="34" charset="0"/>
              <a:cs typeface="Arial" panose="020B0604020202020204" pitchFamily="34" charset="0"/>
            </a:endParaRPr>
          </a:p>
          <a:p>
            <a:r>
              <a:rPr lang="es-ES_tradnl" sz="2800" dirty="0">
                <a:latin typeface="Arial" panose="020B0604020202020204" pitchFamily="34" charset="0"/>
                <a:cs typeface="Arial" panose="020B0604020202020204" pitchFamily="34" charset="0"/>
              </a:rPr>
              <a:t>16) Cartulinas: cartulina hilo, cartulina brístol,    </a:t>
            </a:r>
          </a:p>
          <a:p>
            <a:r>
              <a:rPr lang="es-ES_tradnl" sz="2800" dirty="0">
                <a:latin typeface="Arial" panose="020B0604020202020204" pitchFamily="34" charset="0"/>
                <a:cs typeface="Arial" panose="020B0604020202020204" pitchFamily="34" charset="0"/>
              </a:rPr>
              <a:t>      cartulina colores corriente, cartulina colores </a:t>
            </a:r>
          </a:p>
          <a:p>
            <a:r>
              <a:rPr lang="es-ES_tradnl" sz="2800" dirty="0">
                <a:latin typeface="Arial" panose="020B0604020202020204" pitchFamily="34" charset="0"/>
                <a:cs typeface="Arial" panose="020B0604020202020204" pitchFamily="34" charset="0"/>
              </a:rPr>
              <a:t>      superior, cartulina couché y cartulina eurokote.</a:t>
            </a:r>
            <a:endParaRPr lang="es-MX" sz="2800" dirty="0">
              <a:latin typeface="Arial" panose="020B0604020202020204" pitchFamily="34" charset="0"/>
              <a:cs typeface="Arial" panose="020B0604020202020204" pitchFamily="34" charset="0"/>
            </a:endParaRPr>
          </a:p>
          <a:p>
            <a:r>
              <a:rPr lang="es-ES_tradnl" sz="2800" dirty="0">
                <a:latin typeface="Arial" panose="020B0604020202020204" pitchFamily="34" charset="0"/>
                <a:cs typeface="Arial" panose="020B0604020202020204" pitchFamily="34" charset="0"/>
              </a:rPr>
              <a:t>17) Cartón y cartoncillo.</a:t>
            </a:r>
            <a:endParaRPr lang="es-MX" sz="2800" dirty="0">
              <a:latin typeface="Arial" panose="020B0604020202020204" pitchFamily="34" charset="0"/>
              <a:cs typeface="Arial" panose="020B0604020202020204" pitchFamily="34" charset="0"/>
            </a:endParaRPr>
          </a:p>
          <a:p>
            <a:pPr algn="just"/>
            <a:endParaRPr lang="es-MX" sz="12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9386539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a:blip r:embed="rId2" cstate="print"/>
          <a:stretch>
            <a:fillRect/>
          </a:stretch>
        </a:blipFill>
        <a:effectLst/>
      </p:bgPr>
    </p:bg>
    <p:spTree>
      <p:nvGrpSpPr>
        <p:cNvPr id="1" name=""/>
        <p:cNvGrpSpPr/>
        <p:nvPr/>
      </p:nvGrpSpPr>
      <p:grpSpPr>
        <a:xfrm>
          <a:off x="0" y="0"/>
          <a:ext cx="0" cy="0"/>
          <a:chOff x="0" y="0"/>
          <a:chExt cx="0" cy="0"/>
        </a:xfrm>
      </p:grpSpPr>
      <p:sp>
        <p:nvSpPr>
          <p:cNvPr id="2" name="Rectángulo 1"/>
          <p:cNvSpPr/>
          <p:nvPr/>
        </p:nvSpPr>
        <p:spPr>
          <a:xfrm>
            <a:off x="1127448" y="2413338"/>
            <a:ext cx="10081120" cy="2246769"/>
          </a:xfrm>
          <a:prstGeom prst="rect">
            <a:avLst/>
          </a:prstGeom>
        </p:spPr>
        <p:txBody>
          <a:bodyPr wrap="square">
            <a:spAutoFit/>
          </a:bodyPr>
          <a:lstStyle/>
          <a:p>
            <a:pPr>
              <a:tabLst>
                <a:tab pos="2212975" algn="l"/>
              </a:tabLst>
            </a:pPr>
            <a:r>
              <a:rPr lang="es-ES_tradnl" sz="2800" dirty="0">
                <a:solidFill>
                  <a:srgbClr val="000000"/>
                </a:solidFill>
                <a:latin typeface="Arial" panose="020B0604020202020204" pitchFamily="34" charset="0"/>
                <a:ea typeface="Times New Roman" panose="02020603050405020304" pitchFamily="18" charset="0"/>
                <a:cs typeface="Arial" panose="020B0604020202020204" pitchFamily="34" charset="0"/>
              </a:rPr>
              <a:t>Referencias bibliográficas. </a:t>
            </a:r>
            <a:endParaRPr lang="es-MX" sz="2800" dirty="0">
              <a:latin typeface="Arial" panose="020B0604020202020204" pitchFamily="34" charset="0"/>
              <a:ea typeface="Times New Roman" panose="02020603050405020304" pitchFamily="18" charset="0"/>
              <a:cs typeface="Arial" panose="020B0604020202020204" pitchFamily="34" charset="0"/>
            </a:endParaRPr>
          </a:p>
          <a:p>
            <a:pPr>
              <a:tabLst>
                <a:tab pos="2212975" algn="l"/>
              </a:tabLst>
            </a:pPr>
            <a:r>
              <a:rPr lang="es-ES_tradnl" sz="28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endParaRPr lang="es-MX" sz="2800" dirty="0">
              <a:latin typeface="Arial" panose="020B0604020202020204" pitchFamily="34" charset="0"/>
              <a:ea typeface="Times New Roman" panose="02020603050405020304" pitchFamily="18" charset="0"/>
              <a:cs typeface="Arial" panose="020B0604020202020204" pitchFamily="34" charset="0"/>
            </a:endParaRPr>
          </a:p>
          <a:p>
            <a:pPr>
              <a:tabLst>
                <a:tab pos="2212975" algn="l"/>
              </a:tabLst>
            </a:pPr>
            <a:r>
              <a:rPr lang="es-ES_tradnl" sz="2800" dirty="0" smtClean="0">
                <a:solidFill>
                  <a:srgbClr val="000000"/>
                </a:solidFill>
                <a:latin typeface="Arial" panose="020B0604020202020204" pitchFamily="34" charset="0"/>
                <a:ea typeface="Times New Roman" panose="02020603050405020304" pitchFamily="18" charset="0"/>
                <a:cs typeface="Arial" panose="020B0604020202020204" pitchFamily="34" charset="0"/>
              </a:rPr>
              <a:t>Parramón. J. Ma.(1976). “Aprender Haciendo”. Artes Gráficas para dibujantes y técnicos publicitarios. Instituto Parramón Ediciones. Barcelona, España.</a:t>
            </a:r>
            <a:endParaRPr lang="es-MX" sz="2800" dirty="0">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5848630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cstate="print"/>
          <a:stretch>
            <a:fillRect/>
          </a:stretch>
        </a:blipFill>
        <a:effectLst/>
      </p:bgPr>
    </p:bg>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919536" y="836712"/>
            <a:ext cx="8424936" cy="3816424"/>
          </a:xfrm>
        </p:spPr>
        <p:txBody>
          <a:bodyPr>
            <a:normAutofit fontScale="25000" lnSpcReduction="20000"/>
          </a:bodyPr>
          <a:lstStyle/>
          <a:p>
            <a:pPr>
              <a:lnSpc>
                <a:spcPct val="90000"/>
              </a:lnSpc>
              <a:buNone/>
            </a:pPr>
            <a:endParaRPr lang="fr-FR" sz="7200" dirty="0"/>
          </a:p>
          <a:p>
            <a:pPr marL="0" indent="0">
              <a:lnSpc>
                <a:spcPct val="90000"/>
              </a:lnSpc>
              <a:buNone/>
            </a:pPr>
            <a:r>
              <a:rPr lang="en-US" sz="7200" b="1" dirty="0">
                <a:effectLst>
                  <a:outerShdw blurRad="38100" dist="38100" dir="2700000" algn="tl">
                    <a:srgbClr val="000000">
                      <a:alpha val="43137"/>
                    </a:srgbClr>
                  </a:outerShdw>
                </a:effectLst>
                <a:latin typeface="Arial" pitchFamily="34" charset="0"/>
                <a:cs typeface="Arial" pitchFamily="34" charset="0"/>
              </a:rPr>
              <a:t> </a:t>
            </a:r>
            <a:r>
              <a:rPr lang="fr-FR" sz="7200" b="1" u="sng" dirty="0">
                <a:effectLst>
                  <a:outerShdw blurRad="38100" dist="38100" dir="2700000" algn="tl">
                    <a:srgbClr val="000000">
                      <a:alpha val="43137"/>
                    </a:srgbClr>
                  </a:outerShdw>
                </a:effectLst>
                <a:latin typeface="Arial" pitchFamily="34" charset="0"/>
                <a:cs typeface="Arial" pitchFamily="34" charset="0"/>
              </a:rPr>
              <a:t> Abstract:</a:t>
            </a:r>
            <a:endParaRPr lang="en-US" sz="7200" b="1" spc="-20" dirty="0">
              <a:latin typeface="Arial" panose="020B0604020202020204" pitchFamily="34" charset="0"/>
            </a:endParaRPr>
          </a:p>
          <a:p>
            <a:pPr marL="0" indent="0" algn="just">
              <a:buNone/>
            </a:pPr>
            <a:endParaRPr lang="es-MX" sz="5400" dirty="0">
              <a:latin typeface="Times New Roman" panose="02020603050405020304" pitchFamily="18" charset="0"/>
              <a:ea typeface="Times New Roman" panose="02020603050405020304" pitchFamily="18" charset="0"/>
            </a:endParaRPr>
          </a:p>
          <a:p>
            <a:pPr marL="0" indent="0" algn="just">
              <a:buNone/>
            </a:pPr>
            <a:r>
              <a:rPr lang="en-US" sz="7200" spc="-20" dirty="0">
                <a:latin typeface="Arial" panose="020B0604020202020204" pitchFamily="34" charset="0"/>
                <a:ea typeface="Times New Roman" panose="02020603050405020304" pitchFamily="18" charset="0"/>
              </a:rPr>
              <a:t>          </a:t>
            </a:r>
            <a:r>
              <a:rPr lang="en-US" sz="8000" spc="-20" dirty="0">
                <a:latin typeface="Arial" panose="020B0604020202020204" pitchFamily="34" charset="0"/>
                <a:ea typeface="Times New Roman" panose="02020603050405020304" pitchFamily="18" charset="0"/>
              </a:rPr>
              <a:t>For technical reasons of using paper in graphic arts as element important and indispensable as well as everyday paper and when the kind of graphic expression addressed the topic of the paper shows some of its uses and applications, in the practice of stamping it is suitable that the students know the characteristics of some types of paper so that I would like to develop this document in order to let you know to students and the general public this information.</a:t>
            </a:r>
            <a:endParaRPr lang="es-MX" sz="8000" dirty="0">
              <a:latin typeface="Times New Roman" panose="02020603050405020304" pitchFamily="18" charset="0"/>
              <a:ea typeface="Times New Roman" panose="02020603050405020304" pitchFamily="18" charset="0"/>
            </a:endParaRPr>
          </a:p>
          <a:p>
            <a:pPr marL="0" indent="0" algn="just">
              <a:buNone/>
            </a:pPr>
            <a:r>
              <a:rPr lang="en-US" sz="8000" spc="-20" dirty="0">
                <a:latin typeface="Arial" panose="020B0604020202020204" pitchFamily="34" charset="0"/>
                <a:ea typeface="Times New Roman" panose="02020603050405020304" pitchFamily="18" charset="0"/>
              </a:rPr>
              <a:t>          Apparently, it was Tsai-Loun Chinese or Tsai-Leu, the inventor of paper made from vegetable fibers or rags. It tends to place this fact, around the year 500 before Christ.     The invention of Tsai-Loun consisted of tamping hemp fibre and old threads in a stone mortar, then drain excess fluid with a sieve. This was the origin of the paper under the system called (to form).</a:t>
            </a:r>
            <a:endParaRPr lang="es-MX" sz="8000" dirty="0">
              <a:latin typeface="Times New Roman" panose="02020603050405020304" pitchFamily="18" charset="0"/>
              <a:ea typeface="Times New Roman" panose="02020603050405020304" pitchFamily="18" charset="0"/>
            </a:endParaRPr>
          </a:p>
          <a:p>
            <a:pPr algn="ctr">
              <a:lnSpc>
                <a:spcPct val="90000"/>
              </a:lnSpc>
              <a:buNone/>
            </a:pPr>
            <a:endParaRPr lang="fr-FR" sz="7200" b="1" u="sng" dirty="0">
              <a:effectLst>
                <a:outerShdw blurRad="38100" dist="38100" dir="2700000" algn="tl">
                  <a:srgbClr val="000000">
                    <a:alpha val="43137"/>
                  </a:srgbClr>
                </a:outerShdw>
              </a:effectLst>
              <a:latin typeface="Arial" pitchFamily="34" charset="0"/>
              <a:cs typeface="Arial" pitchFamily="34" charset="0"/>
            </a:endParaRPr>
          </a:p>
          <a:p>
            <a:pPr algn="ctr">
              <a:lnSpc>
                <a:spcPct val="90000"/>
              </a:lnSpc>
              <a:buNone/>
            </a:pPr>
            <a:endParaRPr lang="fr-FR" sz="7200" b="1" u="sng" dirty="0">
              <a:effectLst>
                <a:outerShdw blurRad="38100" dist="38100" dir="2700000" algn="tl">
                  <a:srgbClr val="000000">
                    <a:alpha val="43137"/>
                  </a:srgbClr>
                </a:outerShdw>
              </a:effectLst>
              <a:latin typeface="Arial" pitchFamily="34" charset="0"/>
              <a:cs typeface="Arial" pitchFamily="34" charset="0"/>
            </a:endParaRPr>
          </a:p>
          <a:p>
            <a:pPr algn="ctr">
              <a:lnSpc>
                <a:spcPct val="90000"/>
              </a:lnSpc>
              <a:buNone/>
            </a:pPr>
            <a:endParaRPr lang="fr-FR" sz="7200" b="1" u="sng" dirty="0">
              <a:effectLst>
                <a:outerShdw blurRad="38100" dist="38100" dir="2700000" algn="tl">
                  <a:srgbClr val="000000">
                    <a:alpha val="43137"/>
                  </a:srgbClr>
                </a:outerShdw>
              </a:effectLst>
              <a:latin typeface="Arial" pitchFamily="34" charset="0"/>
              <a:cs typeface="Arial" pitchFamily="34" charset="0"/>
            </a:endParaRPr>
          </a:p>
          <a:p>
            <a:pPr>
              <a:lnSpc>
                <a:spcPct val="90000"/>
              </a:lnSpc>
              <a:buNone/>
            </a:pPr>
            <a:r>
              <a:rPr lang="fr-FR" sz="6400" u="sng" dirty="0">
                <a:effectLst>
                  <a:outerShdw blurRad="38100" dist="38100" dir="2700000" algn="tl">
                    <a:srgbClr val="000000">
                      <a:alpha val="43137"/>
                    </a:srgbClr>
                  </a:outerShdw>
                </a:effectLst>
                <a:latin typeface="Arial" pitchFamily="34" charset="0"/>
                <a:cs typeface="Arial" pitchFamily="34" charset="0"/>
              </a:rPr>
              <a:t>Keywords</a:t>
            </a:r>
            <a:r>
              <a:rPr lang="fr-FR" sz="6400" dirty="0">
                <a:effectLst>
                  <a:outerShdw blurRad="38100" dist="38100" dir="2700000" algn="tl">
                    <a:srgbClr val="000000">
                      <a:alpha val="43137"/>
                    </a:srgbClr>
                  </a:outerShdw>
                </a:effectLst>
                <a:latin typeface="Arial" pitchFamily="34" charset="0"/>
                <a:cs typeface="Arial" pitchFamily="34" charset="0"/>
              </a:rPr>
              <a:t>: </a:t>
            </a:r>
            <a:r>
              <a:rPr lang="en-US" sz="6400" dirty="0">
                <a:effectLst>
                  <a:outerShdw blurRad="38100" dist="38100" dir="2700000" algn="tl">
                    <a:srgbClr val="000000">
                      <a:alpha val="43137"/>
                    </a:srgbClr>
                  </a:outerShdw>
                </a:effectLst>
                <a:latin typeface="Arial" pitchFamily="34" charset="0"/>
                <a:cs typeface="Arial" pitchFamily="34" charset="0"/>
              </a:rPr>
              <a:t>Paper, manufacturing, pastas, kaolin, talc, weight, coated, couché, hand, ream.</a:t>
            </a:r>
            <a:endParaRPr lang="fr-FR" sz="6400" dirty="0">
              <a:effectLst>
                <a:outerShdw blurRad="38100" dist="38100" dir="2700000" algn="tl">
                  <a:srgbClr val="000000">
                    <a:alpha val="43137"/>
                  </a:srgbClr>
                </a:outerShdw>
              </a:effectLst>
              <a:latin typeface="Arial" pitchFamily="34" charset="0"/>
              <a:cs typeface="Arial" pitchFamily="34" charset="0"/>
            </a:endParaRPr>
          </a:p>
          <a:p>
            <a:pPr>
              <a:lnSpc>
                <a:spcPct val="90000"/>
              </a:lnSpc>
              <a:buNone/>
            </a:pPr>
            <a:endParaRPr lang="fr-FR" sz="6400" dirty="0">
              <a:effectLst>
                <a:outerShdw blurRad="38100" dist="38100" dir="2700000" algn="tl">
                  <a:srgbClr val="000000">
                    <a:alpha val="43137"/>
                  </a:srgbClr>
                </a:outerShdw>
              </a:effectLst>
              <a:latin typeface="Arial" pitchFamily="34" charset="0"/>
              <a:cs typeface="Arial" pitchFamily="34" charset="0"/>
            </a:endParaRPr>
          </a:p>
          <a:p>
            <a:pPr marL="0" indent="0">
              <a:buNone/>
            </a:pPr>
            <a:r>
              <a:rPr lang="en-US" sz="6200" dirty="0"/>
              <a:t> </a:t>
            </a:r>
            <a:endParaRPr lang="es-MX" sz="6200" dirty="0"/>
          </a:p>
        </p:txBody>
      </p:sp>
    </p:spTree>
    <p:extLst>
      <p:ext uri="{BB962C8B-B14F-4D97-AF65-F5344CB8AC3E}">
        <p14:creationId xmlns:p14="http://schemas.microsoft.com/office/powerpoint/2010/main" val="5453215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cstate="print"/>
          <a:stretch>
            <a:fillRect/>
          </a:stretch>
        </a:blipFill>
        <a:effectLst/>
      </p:bgPr>
    </p:bg>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51384" y="2060848"/>
            <a:ext cx="10972800" cy="4525963"/>
          </a:xfrm>
        </p:spPr>
        <p:txBody>
          <a:bodyPr>
            <a:normAutofit/>
          </a:bodyPr>
          <a:lstStyle/>
          <a:p>
            <a:pPr marL="0" indent="0">
              <a:buNone/>
            </a:pPr>
            <a:r>
              <a:rPr lang="es-MX" dirty="0"/>
              <a:t> </a:t>
            </a:r>
            <a:r>
              <a:rPr lang="es-MX" sz="2800" dirty="0">
                <a:latin typeface="Arial" panose="020B0604020202020204" pitchFamily="34" charset="0"/>
                <a:cs typeface="Arial" panose="020B0604020202020204" pitchFamily="34" charset="0"/>
              </a:rPr>
              <a:t>Según parece, fue el chino Tsai-Loun o Tsai-Leu, el inventor del papel fabricado a partir de fibras vegetales o de trapos. Suele situarse este hecho, alrededor del año 500 antes de Jesucristo.</a:t>
            </a:r>
          </a:p>
          <a:p>
            <a:pPr marL="0" indent="0">
              <a:buNone/>
            </a:pPr>
            <a:r>
              <a:rPr lang="es-MX" sz="2800" dirty="0">
                <a:latin typeface="Arial" panose="020B0604020202020204" pitchFamily="34" charset="0"/>
                <a:cs typeface="Arial" panose="020B0604020202020204" pitchFamily="34" charset="0"/>
              </a:rPr>
              <a:t>   La invención de Tsai-Loun consistía en apisonar fibras de cáñamo e hilos viejos en un mortero de piedra, escurriendo luego el exceso de líquido con un tamiz. Este fue el origen de la fabricación del papel según el sistema llamado (a la forma).</a:t>
            </a:r>
          </a:p>
        </p:txBody>
      </p:sp>
      <p:sp>
        <p:nvSpPr>
          <p:cNvPr id="4" name="Título 3"/>
          <p:cNvSpPr>
            <a:spLocks noGrp="1"/>
          </p:cNvSpPr>
          <p:nvPr>
            <p:ph type="title"/>
          </p:nvPr>
        </p:nvSpPr>
        <p:spPr>
          <a:xfrm>
            <a:off x="1541760" y="332656"/>
            <a:ext cx="8229600" cy="1143000"/>
          </a:xfrm>
        </p:spPr>
        <p:txBody>
          <a:bodyPr>
            <a:normAutofit fontScale="90000"/>
          </a:bodyPr>
          <a:lstStyle/>
          <a:p>
            <a:pPr algn="l"/>
            <a:r>
              <a:rPr lang="es-MX" sz="3100" dirty="0">
                <a:latin typeface="Arial" panose="020B0604020202020204" pitchFamily="34" charset="0"/>
                <a:cs typeface="Arial" panose="020B0604020202020204" pitchFamily="34" charset="0"/>
              </a:rPr>
              <a:t>Breve idea sobre la fabricación </a:t>
            </a:r>
            <a:br>
              <a:rPr lang="es-MX" sz="3100" dirty="0">
                <a:latin typeface="Arial" panose="020B0604020202020204" pitchFamily="34" charset="0"/>
                <a:cs typeface="Arial" panose="020B0604020202020204" pitchFamily="34" charset="0"/>
              </a:rPr>
            </a:br>
            <a:r>
              <a:rPr lang="es-MX" sz="3100" dirty="0">
                <a:latin typeface="Arial" panose="020B0604020202020204" pitchFamily="34" charset="0"/>
                <a:cs typeface="Arial" panose="020B0604020202020204" pitchFamily="34" charset="0"/>
              </a:rPr>
              <a:t>del papel: Su invención</a:t>
            </a:r>
            <a:r>
              <a:rPr lang="es-MX" dirty="0"/>
              <a:t/>
            </a:r>
            <a:br>
              <a:rPr lang="es-MX" dirty="0"/>
            </a:br>
            <a:endParaRPr lang="es-MX" dirty="0"/>
          </a:p>
        </p:txBody>
      </p:sp>
    </p:spTree>
    <p:extLst>
      <p:ext uri="{BB962C8B-B14F-4D97-AF65-F5344CB8AC3E}">
        <p14:creationId xmlns:p14="http://schemas.microsoft.com/office/powerpoint/2010/main" val="38575922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cstate="print"/>
          <a:stretch>
            <a:fillRect/>
          </a:stretch>
        </a:blipFill>
        <a:effectLst/>
      </p:bgPr>
    </p:bg>
    <p:spTree>
      <p:nvGrpSpPr>
        <p:cNvPr id="1" name=""/>
        <p:cNvGrpSpPr/>
        <p:nvPr/>
      </p:nvGrpSpPr>
      <p:grpSpPr>
        <a:xfrm>
          <a:off x="0" y="0"/>
          <a:ext cx="0" cy="0"/>
          <a:chOff x="0" y="0"/>
          <a:chExt cx="0" cy="0"/>
        </a:xfrm>
      </p:grpSpPr>
      <p:sp>
        <p:nvSpPr>
          <p:cNvPr id="2" name="Rectángulo 1"/>
          <p:cNvSpPr/>
          <p:nvPr/>
        </p:nvSpPr>
        <p:spPr>
          <a:xfrm>
            <a:off x="2063552" y="260649"/>
            <a:ext cx="4572000" cy="1384995"/>
          </a:xfrm>
          <a:prstGeom prst="rect">
            <a:avLst/>
          </a:prstGeom>
        </p:spPr>
        <p:txBody>
          <a:bodyPr>
            <a:spAutoFit/>
          </a:bodyPr>
          <a:lstStyle/>
          <a:p>
            <a:pPr marL="48895" algn="just"/>
            <a:r>
              <a:rPr lang="es-ES_tradnl" sz="2800" spc="-50" dirty="0">
                <a:solidFill>
                  <a:srgbClr val="000000"/>
                </a:solidFill>
                <a:latin typeface="Arial" panose="020B0604020202020204" pitchFamily="34" charset="0"/>
                <a:ea typeface="Times New Roman" panose="02020603050405020304" pitchFamily="18" charset="0"/>
                <a:cs typeface="Arial" panose="020B0604020202020204" pitchFamily="34" charset="0"/>
              </a:rPr>
              <a:t>Fabricación actual del papel  (a la forma).</a:t>
            </a:r>
            <a:endParaRPr lang="es-MX" sz="2800" dirty="0">
              <a:latin typeface="Arial" panose="020B0604020202020204" pitchFamily="34" charset="0"/>
              <a:ea typeface="Times New Roman" panose="02020603050405020304" pitchFamily="18" charset="0"/>
              <a:cs typeface="Arial" panose="020B0604020202020204" pitchFamily="34" charset="0"/>
            </a:endParaRPr>
          </a:p>
          <a:p>
            <a:pPr marL="48895" algn="just"/>
            <a:r>
              <a:rPr lang="es-ES" sz="2800" b="1" dirty="0">
                <a:latin typeface="Arial" panose="020B0604020202020204" pitchFamily="34" charset="0"/>
                <a:ea typeface="Times New Roman" panose="02020603050405020304" pitchFamily="18" charset="0"/>
                <a:cs typeface="Arial" panose="020B0604020202020204" pitchFamily="34" charset="0"/>
              </a:rPr>
              <a:t> </a:t>
            </a:r>
            <a:endParaRPr lang="es-MX" sz="2800" dirty="0">
              <a:latin typeface="Arial" panose="020B0604020202020204" pitchFamily="34" charset="0"/>
              <a:ea typeface="Times New Roman" panose="02020603050405020304" pitchFamily="18" charset="0"/>
              <a:cs typeface="Arial" panose="020B0604020202020204" pitchFamily="34" charset="0"/>
            </a:endParaRPr>
          </a:p>
        </p:txBody>
      </p:sp>
      <p:sp>
        <p:nvSpPr>
          <p:cNvPr id="3" name="Rectángulo 2"/>
          <p:cNvSpPr/>
          <p:nvPr/>
        </p:nvSpPr>
        <p:spPr>
          <a:xfrm>
            <a:off x="767408" y="1645644"/>
            <a:ext cx="10585176" cy="4401205"/>
          </a:xfrm>
          <a:prstGeom prst="rect">
            <a:avLst/>
          </a:prstGeom>
        </p:spPr>
        <p:txBody>
          <a:bodyPr wrap="square">
            <a:spAutoFit/>
          </a:bodyPr>
          <a:lstStyle/>
          <a:p>
            <a:r>
              <a:rPr lang="es-ES_tradnl" dirty="0">
                <a:solidFill>
                  <a:srgbClr val="000000"/>
                </a:solidFill>
                <a:latin typeface="Arial" panose="020B0604020202020204" pitchFamily="34" charset="0"/>
                <a:ea typeface="Times New Roman" panose="02020603050405020304" pitchFamily="18" charset="0"/>
              </a:rPr>
              <a:t> </a:t>
            </a:r>
            <a:r>
              <a:rPr lang="es-ES_tradnl" sz="2800" dirty="0">
                <a:solidFill>
                  <a:srgbClr val="000000"/>
                </a:solidFill>
                <a:latin typeface="Arial" panose="020B0604020202020204" pitchFamily="34" charset="0"/>
                <a:ea typeface="Times New Roman" panose="02020603050405020304" pitchFamily="18" charset="0"/>
              </a:rPr>
              <a:t>Este sistema se utiliza aún hoy en día para la fabricación artesana de </a:t>
            </a:r>
            <a:r>
              <a:rPr lang="es-ES_tradnl" sz="2800" spc="15" dirty="0">
                <a:solidFill>
                  <a:srgbClr val="000000"/>
                </a:solidFill>
                <a:latin typeface="Arial" panose="020B0604020202020204" pitchFamily="34" charset="0"/>
                <a:ea typeface="Times New Roman" panose="02020603050405020304" pitchFamily="18" charset="0"/>
              </a:rPr>
              <a:t>papeles de lujo. El procedimiento es muy similar al que acabamos de </a:t>
            </a:r>
            <a:r>
              <a:rPr lang="es-ES_tradnl" sz="2800" spc="10" dirty="0">
                <a:solidFill>
                  <a:srgbClr val="000000"/>
                </a:solidFill>
                <a:latin typeface="Arial" panose="020B0604020202020204" pitchFamily="34" charset="0"/>
                <a:ea typeface="Times New Roman" panose="02020603050405020304" pitchFamily="18" charset="0"/>
              </a:rPr>
              <a:t>explicar: los trapos, cuidadosamente escogidos, se</a:t>
            </a:r>
            <a:r>
              <a:rPr lang="es-ES_tradnl" sz="2800" i="1" spc="10" dirty="0">
                <a:solidFill>
                  <a:srgbClr val="000000"/>
                </a:solidFill>
                <a:latin typeface="Arial" panose="020B0604020202020204" pitchFamily="34" charset="0"/>
                <a:ea typeface="Times New Roman" panose="02020603050405020304" pitchFamily="18" charset="0"/>
              </a:rPr>
              <a:t> </a:t>
            </a:r>
            <a:r>
              <a:rPr lang="es-ES_tradnl" sz="2800" spc="10" dirty="0">
                <a:solidFill>
                  <a:srgbClr val="000000"/>
                </a:solidFill>
                <a:latin typeface="Arial" panose="020B0604020202020204" pitchFamily="34" charset="0"/>
                <a:ea typeface="Times New Roman" panose="02020603050405020304" pitchFamily="18" charset="0"/>
              </a:rPr>
              <a:t>machacan y maceran </a:t>
            </a:r>
            <a:r>
              <a:rPr lang="es-ES_tradnl" sz="2800" spc="-5" dirty="0">
                <a:solidFill>
                  <a:srgbClr val="000000"/>
                </a:solidFill>
                <a:latin typeface="Arial" panose="020B0604020202020204" pitchFamily="34" charset="0"/>
                <a:ea typeface="Times New Roman" panose="02020603050405020304" pitchFamily="18" charset="0"/>
              </a:rPr>
              <a:t>en unas cubas especiales. Con un tamiz de hilos metálicos, se saca una </a:t>
            </a:r>
            <a:r>
              <a:rPr lang="es-ES_tradnl" sz="2800" spc="5" dirty="0">
                <a:solidFill>
                  <a:srgbClr val="000000"/>
                </a:solidFill>
                <a:latin typeface="Arial" panose="020B0604020202020204" pitchFamily="34" charset="0"/>
                <a:ea typeface="Times New Roman" panose="02020603050405020304" pitchFamily="18" charset="0"/>
              </a:rPr>
              <a:t>cantidad de pasta de la cuba y mediante un movimiento de balanceo se </a:t>
            </a:r>
            <a:r>
              <a:rPr lang="es-ES_tradnl" sz="2800" spc="20" dirty="0">
                <a:solidFill>
                  <a:srgbClr val="000000"/>
                </a:solidFill>
                <a:latin typeface="Arial" panose="020B0604020202020204" pitchFamily="34" charset="0"/>
                <a:ea typeface="Times New Roman" panose="02020603050405020304" pitchFamily="18" charset="0"/>
              </a:rPr>
              <a:t>logra que las fibras se entrecrucen y se escurra el agua formándose así </a:t>
            </a:r>
            <a:r>
              <a:rPr lang="es-ES_tradnl" sz="2800" spc="10" dirty="0">
                <a:solidFill>
                  <a:srgbClr val="000000"/>
                </a:solidFill>
                <a:latin typeface="Arial" panose="020B0604020202020204" pitchFamily="34" charset="0"/>
                <a:ea typeface="Times New Roman" panose="02020603050405020304" pitchFamily="18" charset="0"/>
              </a:rPr>
              <a:t>la hoja. Se saca ésta del tamiz y finalmente, en una prensa de madera se </a:t>
            </a:r>
            <a:r>
              <a:rPr lang="es-ES_tradnl" sz="2800" dirty="0">
                <a:solidFill>
                  <a:srgbClr val="000000"/>
                </a:solidFill>
                <a:latin typeface="Arial" panose="020B0604020202020204" pitchFamily="34" charset="0"/>
                <a:ea typeface="Times New Roman" panose="02020603050405020304" pitchFamily="18" charset="0"/>
              </a:rPr>
              <a:t>le extrae el resto de agua que aún retiene, dejándola secar después del </a:t>
            </a:r>
            <a:r>
              <a:rPr lang="es-ES_tradnl" sz="2800" spc="10" dirty="0">
                <a:solidFill>
                  <a:srgbClr val="000000"/>
                </a:solidFill>
                <a:latin typeface="Arial" panose="020B0604020202020204" pitchFamily="34" charset="0"/>
                <a:ea typeface="Times New Roman" panose="02020603050405020304" pitchFamily="18" charset="0"/>
              </a:rPr>
              <a:t>encolado, en un lugar aireado.</a:t>
            </a:r>
            <a:endParaRPr lang="es-MX" sz="2800" dirty="0"/>
          </a:p>
        </p:txBody>
      </p:sp>
    </p:spTree>
    <p:extLst>
      <p:ext uri="{BB962C8B-B14F-4D97-AF65-F5344CB8AC3E}">
        <p14:creationId xmlns:p14="http://schemas.microsoft.com/office/powerpoint/2010/main" val="10138925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cstate="print"/>
          <a:stretch>
            <a:fillRect/>
          </a:stretch>
        </a:blipFill>
        <a:effectLst/>
      </p:bgPr>
    </p:bg>
    <p:spTree>
      <p:nvGrpSpPr>
        <p:cNvPr id="1" name=""/>
        <p:cNvGrpSpPr/>
        <p:nvPr/>
      </p:nvGrpSpPr>
      <p:grpSpPr>
        <a:xfrm>
          <a:off x="0" y="0"/>
          <a:ext cx="0" cy="0"/>
          <a:chOff x="0" y="0"/>
          <a:chExt cx="0" cy="0"/>
        </a:xfrm>
      </p:grpSpPr>
      <p:sp>
        <p:nvSpPr>
          <p:cNvPr id="2" name="Rectángulo 1"/>
          <p:cNvSpPr/>
          <p:nvPr/>
        </p:nvSpPr>
        <p:spPr>
          <a:xfrm>
            <a:off x="1542331" y="476672"/>
            <a:ext cx="5542864" cy="553998"/>
          </a:xfrm>
          <a:prstGeom prst="rect">
            <a:avLst/>
          </a:prstGeom>
        </p:spPr>
        <p:txBody>
          <a:bodyPr wrap="none">
            <a:spAutoFit/>
          </a:bodyPr>
          <a:lstStyle/>
          <a:p>
            <a:pPr marL="30480" algn="just"/>
            <a:r>
              <a:rPr lang="es-ES_tradnl" sz="3000" spc="-45" dirty="0">
                <a:solidFill>
                  <a:srgbClr val="000000"/>
                </a:solidFill>
                <a:latin typeface="Arial" panose="020B0604020202020204" pitchFamily="34" charset="0"/>
                <a:ea typeface="Times New Roman" panose="02020603050405020304" pitchFamily="18" charset="0"/>
              </a:rPr>
              <a:t>Fabricación mecánica del papel.</a:t>
            </a:r>
            <a:endParaRPr lang="es-MX" sz="3000" dirty="0">
              <a:latin typeface="Times New Roman" panose="02020603050405020304" pitchFamily="18" charset="0"/>
              <a:ea typeface="Times New Roman" panose="02020603050405020304" pitchFamily="18" charset="0"/>
            </a:endParaRPr>
          </a:p>
        </p:txBody>
      </p:sp>
      <p:sp>
        <p:nvSpPr>
          <p:cNvPr id="3" name="Rectángulo 2"/>
          <p:cNvSpPr/>
          <p:nvPr/>
        </p:nvSpPr>
        <p:spPr>
          <a:xfrm>
            <a:off x="623392" y="1628801"/>
            <a:ext cx="11377264" cy="4832092"/>
          </a:xfrm>
          <a:prstGeom prst="rect">
            <a:avLst/>
          </a:prstGeom>
        </p:spPr>
        <p:txBody>
          <a:bodyPr wrap="square">
            <a:spAutoFit/>
          </a:bodyPr>
          <a:lstStyle/>
          <a:p>
            <a:pPr marL="289560" algn="just"/>
            <a:r>
              <a:rPr lang="es-ES_tradnl" sz="2800" spc="15" dirty="0">
                <a:solidFill>
                  <a:srgbClr val="000000"/>
                </a:solidFill>
                <a:latin typeface="Arial" panose="020B0604020202020204" pitchFamily="34" charset="0"/>
                <a:ea typeface="Times New Roman" panose="02020603050405020304" pitchFamily="18" charset="0"/>
                <a:cs typeface="Arial" panose="020B0604020202020204" pitchFamily="34" charset="0"/>
              </a:rPr>
              <a:t>Consta de dos operaciones fundamentales bien definidas:</a:t>
            </a:r>
            <a:endParaRPr lang="es-MX" sz="2800" dirty="0">
              <a:latin typeface="Arial" panose="020B0604020202020204" pitchFamily="34" charset="0"/>
              <a:ea typeface="Times New Roman" panose="02020603050405020304" pitchFamily="18" charset="0"/>
              <a:cs typeface="Arial" panose="020B0604020202020204" pitchFamily="34" charset="0"/>
            </a:endParaRPr>
          </a:p>
          <a:p>
            <a:pPr marL="289560" algn="just"/>
            <a:r>
              <a:rPr lang="es-ES" sz="2800" dirty="0">
                <a:latin typeface="Arial" panose="020B0604020202020204" pitchFamily="34" charset="0"/>
                <a:ea typeface="Times New Roman" panose="02020603050405020304" pitchFamily="18" charset="0"/>
                <a:cs typeface="Arial" panose="020B0604020202020204" pitchFamily="34" charset="0"/>
              </a:rPr>
              <a:t> </a:t>
            </a:r>
            <a:endParaRPr lang="es-MX" sz="2800" dirty="0">
              <a:latin typeface="Arial" panose="020B0604020202020204" pitchFamily="34" charset="0"/>
              <a:ea typeface="Times New Roman" panose="02020603050405020304" pitchFamily="18" charset="0"/>
              <a:cs typeface="Arial" panose="020B0604020202020204" pitchFamily="34" charset="0"/>
            </a:endParaRPr>
          </a:p>
          <a:p>
            <a:pPr marL="676910" algn="just">
              <a:tabLst>
                <a:tab pos="883920" algn="l"/>
              </a:tabLst>
            </a:pPr>
            <a:r>
              <a:rPr lang="es-ES_tradnl" sz="2800" spc="20" dirty="0">
                <a:solidFill>
                  <a:srgbClr val="000000"/>
                </a:solidFill>
                <a:latin typeface="Arial" panose="020B0604020202020204" pitchFamily="34" charset="0"/>
                <a:ea typeface="Times New Roman" panose="02020603050405020304" pitchFamily="18" charset="0"/>
                <a:cs typeface="Arial" panose="020B0604020202020204" pitchFamily="34" charset="0"/>
              </a:rPr>
              <a:t>1) la fabricación de las pastas</a:t>
            </a:r>
            <a:endParaRPr lang="es-MX" sz="2800" dirty="0">
              <a:latin typeface="Arial" panose="020B0604020202020204" pitchFamily="34" charset="0"/>
              <a:ea typeface="Times New Roman" panose="02020603050405020304" pitchFamily="18" charset="0"/>
              <a:cs typeface="Arial" panose="020B0604020202020204" pitchFamily="34" charset="0"/>
            </a:endParaRPr>
          </a:p>
          <a:p>
            <a:pPr marL="676910" algn="just">
              <a:tabLst>
                <a:tab pos="883920" algn="l"/>
              </a:tabLst>
            </a:pPr>
            <a:r>
              <a:rPr lang="es-ES_tradnl" sz="2800" spc="15" dirty="0">
                <a:solidFill>
                  <a:srgbClr val="000000"/>
                </a:solidFill>
                <a:latin typeface="Arial" panose="020B0604020202020204" pitchFamily="34" charset="0"/>
                <a:ea typeface="Times New Roman" panose="02020603050405020304" pitchFamily="18" charset="0"/>
                <a:cs typeface="Arial" panose="020B0604020202020204" pitchFamily="34" charset="0"/>
              </a:rPr>
              <a:t>2) la fabricación del papel</a:t>
            </a:r>
            <a:endParaRPr lang="es-MX" sz="2800" dirty="0">
              <a:latin typeface="Arial" panose="020B0604020202020204" pitchFamily="34" charset="0"/>
              <a:ea typeface="Times New Roman" panose="02020603050405020304" pitchFamily="18" charset="0"/>
              <a:cs typeface="Arial" panose="020B0604020202020204" pitchFamily="34" charset="0"/>
            </a:endParaRPr>
          </a:p>
          <a:p>
            <a:pPr marL="676910" algn="just">
              <a:tabLst>
                <a:tab pos="883920" algn="l"/>
              </a:tabLst>
            </a:pPr>
            <a:r>
              <a:rPr lang="es-ES_tradnl" sz="28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endParaRPr lang="es-MX" sz="2800" dirty="0">
              <a:latin typeface="Arial" panose="020B0604020202020204" pitchFamily="34" charset="0"/>
              <a:ea typeface="Times New Roman" panose="02020603050405020304" pitchFamily="18" charset="0"/>
              <a:cs typeface="Arial" panose="020B0604020202020204" pitchFamily="34" charset="0"/>
            </a:endParaRPr>
          </a:p>
          <a:p>
            <a:pPr marR="45720" algn="just"/>
            <a:r>
              <a:rPr lang="es-ES_tradnl" sz="2800" cap="small" spc="-10" dirty="0">
                <a:solidFill>
                  <a:srgbClr val="000000"/>
                </a:solidFill>
                <a:latin typeface="Arial" panose="020B0604020202020204" pitchFamily="34" charset="0"/>
                <a:ea typeface="Times New Roman" panose="02020603050405020304" pitchFamily="18" charset="0"/>
                <a:cs typeface="Arial" panose="020B0604020202020204" pitchFamily="34" charset="0"/>
              </a:rPr>
              <a:t>         la fabricación de las pastas </a:t>
            </a:r>
            <a:r>
              <a:rPr lang="es-ES_tradnl" sz="2800" spc="-10" dirty="0">
                <a:solidFill>
                  <a:srgbClr val="000000"/>
                </a:solidFill>
                <a:latin typeface="Arial" panose="020B0604020202020204" pitchFamily="34" charset="0"/>
                <a:ea typeface="Times New Roman" panose="02020603050405020304" pitchFamily="18" charset="0"/>
                <a:cs typeface="Arial" panose="020B0604020202020204" pitchFamily="34" charset="0"/>
              </a:rPr>
              <a:t>: Para reemplazar la falta cada vez más </a:t>
            </a:r>
            <a:r>
              <a:rPr lang="es-ES_tradnl" sz="2800" dirty="0">
                <a:solidFill>
                  <a:srgbClr val="000000"/>
                </a:solidFill>
                <a:latin typeface="Arial" panose="020B0604020202020204" pitchFamily="34" charset="0"/>
                <a:ea typeface="Times New Roman" panose="02020603050405020304" pitchFamily="18" charset="0"/>
                <a:cs typeface="Arial" panose="020B0604020202020204" pitchFamily="34" charset="0"/>
              </a:rPr>
              <a:t>acusada de fibras de lino, cáñamo y algodón, se recurre actualmente a las maderas resinosas, papeles viejos, esparto y trapos, extrayéndoles la ce­</a:t>
            </a:r>
            <a:r>
              <a:rPr lang="es-ES_tradnl" sz="2800" spc="-5" dirty="0">
                <a:solidFill>
                  <a:srgbClr val="000000"/>
                </a:solidFill>
                <a:latin typeface="Arial" panose="020B0604020202020204" pitchFamily="34" charset="0"/>
                <a:ea typeface="Times New Roman" panose="02020603050405020304" pitchFamily="18" charset="0"/>
                <a:cs typeface="Arial" panose="020B0604020202020204" pitchFamily="34" charset="0"/>
              </a:rPr>
              <a:t>lulosa que contienen mediante procedimientos mecánicos o químicos, </a:t>
            </a:r>
            <a:r>
              <a:rPr lang="es-ES_tradnl" sz="2800" spc="15" dirty="0">
                <a:solidFill>
                  <a:srgbClr val="000000"/>
                </a:solidFill>
                <a:latin typeface="Arial" panose="020B0604020202020204" pitchFamily="34" charset="0"/>
                <a:ea typeface="Times New Roman" panose="02020603050405020304" pitchFamily="18" charset="0"/>
                <a:cs typeface="Arial" panose="020B0604020202020204" pitchFamily="34" charset="0"/>
              </a:rPr>
              <a:t>obteniendo una pasta que es la base para la fabricación del papel.</a:t>
            </a:r>
            <a:endParaRPr lang="es-MX" sz="2800" dirty="0">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9449056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2" cstate="print"/>
          <a:stretch>
            <a:fillRect/>
          </a:stretch>
        </a:blipFill>
        <a:effectLst/>
      </p:bgPr>
    </p:bg>
    <p:spTree>
      <p:nvGrpSpPr>
        <p:cNvPr id="1" name=""/>
        <p:cNvGrpSpPr/>
        <p:nvPr/>
      </p:nvGrpSpPr>
      <p:grpSpPr>
        <a:xfrm>
          <a:off x="0" y="0"/>
          <a:ext cx="0" cy="0"/>
          <a:chOff x="0" y="0"/>
          <a:chExt cx="0" cy="0"/>
        </a:xfrm>
      </p:grpSpPr>
      <p:sp>
        <p:nvSpPr>
          <p:cNvPr id="2" name="Rectángulo 1"/>
          <p:cNvSpPr/>
          <p:nvPr/>
        </p:nvSpPr>
        <p:spPr>
          <a:xfrm>
            <a:off x="263352" y="908720"/>
            <a:ext cx="11737304" cy="5693866"/>
          </a:xfrm>
          <a:prstGeom prst="rect">
            <a:avLst/>
          </a:prstGeom>
        </p:spPr>
        <p:txBody>
          <a:bodyPr wrap="square">
            <a:spAutoFit/>
          </a:bodyPr>
          <a:lstStyle/>
          <a:p>
            <a:pPr marL="18415" marR="42545" algn="just"/>
            <a:r>
              <a:rPr lang="es-ES" sz="2800" cap="small" spc="-10" dirty="0">
                <a:solidFill>
                  <a:srgbClr val="000000"/>
                </a:solidFill>
                <a:latin typeface="Arial" panose="020B0604020202020204" pitchFamily="34" charset="0"/>
                <a:ea typeface="Times New Roman" panose="02020603050405020304" pitchFamily="18" charset="0"/>
              </a:rPr>
              <a:t> </a:t>
            </a:r>
            <a:r>
              <a:rPr lang="es-ES_tradnl" sz="2800" cap="small" spc="-10" dirty="0">
                <a:solidFill>
                  <a:srgbClr val="000000"/>
                </a:solidFill>
                <a:latin typeface="Arial" panose="020B0604020202020204" pitchFamily="34" charset="0"/>
                <a:ea typeface="Times New Roman" panose="02020603050405020304" pitchFamily="18" charset="0"/>
                <a:cs typeface="Arial" panose="020B0604020202020204" pitchFamily="34" charset="0"/>
              </a:rPr>
              <a:t>la fabricación del papel: </a:t>
            </a:r>
            <a:r>
              <a:rPr lang="es-ES_tradnl" sz="2800" spc="-10" dirty="0">
                <a:solidFill>
                  <a:srgbClr val="000000"/>
                </a:solidFill>
                <a:latin typeface="Arial" panose="020B0604020202020204" pitchFamily="34" charset="0"/>
                <a:ea typeface="Times New Roman" panose="02020603050405020304" pitchFamily="18" charset="0"/>
                <a:cs typeface="Arial" panose="020B0604020202020204" pitchFamily="34" charset="0"/>
              </a:rPr>
              <a:t>Se refinan las pastas y se les añaden las lla­</a:t>
            </a:r>
            <a:r>
              <a:rPr lang="es-ES_tradnl" sz="2800" spc="15" dirty="0">
                <a:solidFill>
                  <a:srgbClr val="000000"/>
                </a:solidFill>
                <a:latin typeface="Arial" panose="020B0604020202020204" pitchFamily="34" charset="0"/>
                <a:ea typeface="Times New Roman" panose="02020603050405020304" pitchFamily="18" charset="0"/>
                <a:cs typeface="Arial" panose="020B0604020202020204" pitchFamily="34" charset="0"/>
              </a:rPr>
              <a:t>madas (cargas), (caolín, talco, sulfato de bario) cuya misión es obstruir </a:t>
            </a:r>
            <a:r>
              <a:rPr lang="es-ES_tradnl" sz="2800" spc="25" dirty="0">
                <a:solidFill>
                  <a:srgbClr val="000000"/>
                </a:solidFill>
                <a:latin typeface="Arial" panose="020B0604020202020204" pitchFamily="34" charset="0"/>
                <a:ea typeface="Times New Roman" panose="02020603050405020304" pitchFamily="18" charset="0"/>
                <a:cs typeface="Arial" panose="020B0604020202020204" pitchFamily="34" charset="0"/>
              </a:rPr>
              <a:t>los poros del papel y favorecer el satinado, la opacidad y blancura del </a:t>
            </a:r>
            <a:r>
              <a:rPr lang="es-ES_tradnl" sz="2800" spc="20" dirty="0">
                <a:latin typeface="Arial" panose="020B0604020202020204" pitchFamily="34" charset="0"/>
                <a:ea typeface="Times New Roman" panose="02020603050405020304" pitchFamily="18" charset="0"/>
                <a:cs typeface="Arial" panose="020B0604020202020204" pitchFamily="34" charset="0"/>
              </a:rPr>
              <a:t>mismo. Al propio tiempo, se introducen los colorantes. Esta mezcla es filtrada acto seguido para eliminar las impurezas que pudiera contener.</a:t>
            </a:r>
            <a:endParaRPr lang="es-MX" sz="2800" dirty="0">
              <a:latin typeface="Arial" panose="020B0604020202020204" pitchFamily="34" charset="0"/>
              <a:ea typeface="Times New Roman" panose="02020603050405020304" pitchFamily="18" charset="0"/>
              <a:cs typeface="Arial" panose="020B0604020202020204" pitchFamily="34" charset="0"/>
            </a:endParaRPr>
          </a:p>
          <a:p>
            <a:pPr marR="18415" algn="just"/>
            <a:r>
              <a:rPr lang="es-ES_tradnl" sz="2800" spc="10" dirty="0">
                <a:latin typeface="Arial" panose="020B0604020202020204" pitchFamily="34" charset="0"/>
                <a:ea typeface="Times New Roman" panose="02020603050405020304" pitchFamily="18" charset="0"/>
                <a:cs typeface="Arial" panose="020B0604020202020204" pitchFamily="34" charset="0"/>
              </a:rPr>
              <a:t>        En la máquina de fabricación, mediante diversas operaciones, se </a:t>
            </a:r>
            <a:r>
              <a:rPr lang="es-ES_tradnl" sz="2800" dirty="0">
                <a:latin typeface="Arial" panose="020B0604020202020204" pitchFamily="34" charset="0"/>
                <a:ea typeface="Times New Roman" panose="02020603050405020304" pitchFamily="18" charset="0"/>
                <a:cs typeface="Arial" panose="020B0604020202020204" pitchFamily="34" charset="0"/>
              </a:rPr>
              <a:t>provoca el entrecruzamiento de las fibras, el secado de la hoja y el pren­</a:t>
            </a:r>
            <a:r>
              <a:rPr lang="es-ES_tradnl" sz="2800" spc="-10" dirty="0">
                <a:latin typeface="Arial" panose="020B0604020202020204" pitchFamily="34" charset="0"/>
                <a:ea typeface="Times New Roman" panose="02020603050405020304" pitchFamily="18" charset="0"/>
                <a:cs typeface="Arial" panose="020B0604020202020204" pitchFamily="34" charset="0"/>
              </a:rPr>
              <a:t>sado. Posteriormente, vienen las operaciones llamadas de acabado, que son </a:t>
            </a:r>
            <a:r>
              <a:rPr lang="es-ES_tradnl" sz="2800" dirty="0">
                <a:latin typeface="Arial" panose="020B0604020202020204" pitchFamily="34" charset="0"/>
                <a:ea typeface="Times New Roman" panose="02020603050405020304" pitchFamily="18" charset="0"/>
                <a:cs typeface="Arial" panose="020B0604020202020204" pitchFamily="34" charset="0"/>
              </a:rPr>
              <a:t>las determinantes de las características de cada tipo de papel, siendo posi­</a:t>
            </a:r>
            <a:r>
              <a:rPr lang="es-ES_tradnl" sz="2800" spc="10" dirty="0">
                <a:latin typeface="Arial" panose="020B0604020202020204" pitchFamily="34" charset="0"/>
                <a:ea typeface="Times New Roman" panose="02020603050405020304" pitchFamily="18" charset="0"/>
                <a:cs typeface="Arial" panose="020B0604020202020204" pitchFamily="34" charset="0"/>
              </a:rPr>
              <a:t>ble obtener papel con superficie rugosa; papel satinado o muy satinado, </a:t>
            </a:r>
            <a:r>
              <a:rPr lang="es-ES_tradnl" sz="2800" spc="5" dirty="0">
                <a:latin typeface="Arial" panose="020B0604020202020204" pitchFamily="34" charset="0"/>
                <a:ea typeface="Times New Roman" panose="02020603050405020304" pitchFamily="18" charset="0"/>
                <a:cs typeface="Arial" panose="020B0604020202020204" pitchFamily="34" charset="0"/>
              </a:rPr>
              <a:t>de superficie muy lisa y a veces brillante, papel friccionado, liso por un </a:t>
            </a:r>
            <a:r>
              <a:rPr lang="es-ES_tradnl" sz="2800" spc="-5" dirty="0">
                <a:latin typeface="Arial" panose="020B0604020202020204" pitchFamily="34" charset="0"/>
                <a:ea typeface="Times New Roman" panose="02020603050405020304" pitchFamily="18" charset="0"/>
                <a:cs typeface="Arial" panose="020B0604020202020204" pitchFamily="34" charset="0"/>
              </a:rPr>
              <a:t>lado y rugoso por el otro. Mencionemos por último los aprestados y es­</a:t>
            </a:r>
            <a:r>
              <a:rPr lang="es-ES_tradnl" sz="2800" dirty="0">
                <a:latin typeface="Arial" panose="020B0604020202020204" pitchFamily="34" charset="0"/>
                <a:ea typeface="Times New Roman" panose="02020603050405020304" pitchFamily="18" charset="0"/>
                <a:cs typeface="Arial" panose="020B0604020202020204" pitchFamily="34" charset="0"/>
              </a:rPr>
              <a:t>tucados, de superficie muy satinada.</a:t>
            </a:r>
            <a:endParaRPr lang="es-MX"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102134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2" cstate="print"/>
          <a:stretch>
            <a:fillRect/>
          </a:stretch>
        </a:blipFill>
        <a:effectLst/>
      </p:bgPr>
    </p:bg>
    <p:spTree>
      <p:nvGrpSpPr>
        <p:cNvPr id="1" name=""/>
        <p:cNvGrpSpPr/>
        <p:nvPr/>
      </p:nvGrpSpPr>
      <p:grpSpPr>
        <a:xfrm>
          <a:off x="0" y="0"/>
          <a:ext cx="0" cy="0"/>
          <a:chOff x="0" y="0"/>
          <a:chExt cx="0" cy="0"/>
        </a:xfrm>
      </p:grpSpPr>
      <p:sp>
        <p:nvSpPr>
          <p:cNvPr id="2" name="Rectángulo 1"/>
          <p:cNvSpPr/>
          <p:nvPr/>
        </p:nvSpPr>
        <p:spPr>
          <a:xfrm>
            <a:off x="623392" y="2348880"/>
            <a:ext cx="10585176" cy="3108543"/>
          </a:xfrm>
          <a:prstGeom prst="rect">
            <a:avLst/>
          </a:prstGeom>
        </p:spPr>
        <p:txBody>
          <a:bodyPr wrap="square">
            <a:spAutoFit/>
          </a:bodyPr>
          <a:lstStyle/>
          <a:p>
            <a:pPr marR="36830" algn="just"/>
            <a:r>
              <a:rPr lang="es-ES_tradnl" sz="2800" spc="10" dirty="0">
                <a:latin typeface="Arial" panose="020B0604020202020204" pitchFamily="34" charset="0"/>
                <a:ea typeface="Times New Roman" panose="02020603050405020304" pitchFamily="18" charset="0"/>
                <a:cs typeface="Arial" panose="020B0604020202020204" pitchFamily="34" charset="0"/>
              </a:rPr>
              <a:t>En este punto, el papel se halla en bobinas que se cortan en anchos </a:t>
            </a:r>
            <a:r>
              <a:rPr lang="es-ES_tradnl" sz="2800" spc="5" dirty="0">
                <a:latin typeface="Arial" panose="020B0604020202020204" pitchFamily="34" charset="0"/>
                <a:ea typeface="Times New Roman" panose="02020603050405020304" pitchFamily="18" charset="0"/>
                <a:cs typeface="Arial" panose="020B0604020202020204" pitchFamily="34" charset="0"/>
              </a:rPr>
              <a:t>determinados, y a continuación en hojas. Por último, estas hojas se agru­</a:t>
            </a:r>
            <a:r>
              <a:rPr lang="es-ES_tradnl" sz="2800" spc="10" dirty="0">
                <a:latin typeface="Arial" panose="020B0604020202020204" pitchFamily="34" charset="0"/>
                <a:ea typeface="Times New Roman" panose="02020603050405020304" pitchFamily="18" charset="0"/>
                <a:cs typeface="Arial" panose="020B0604020202020204" pitchFamily="34" charset="0"/>
              </a:rPr>
              <a:t>pan y cuentan por manos o por resmas, siendo corriente el empaquetado </a:t>
            </a:r>
            <a:r>
              <a:rPr lang="es-ES_tradnl" sz="2800" spc="15" dirty="0">
                <a:latin typeface="Arial" panose="020B0604020202020204" pitchFamily="34" charset="0"/>
                <a:ea typeface="Times New Roman" panose="02020603050405020304" pitchFamily="18" charset="0"/>
                <a:cs typeface="Arial" panose="020B0604020202020204" pitchFamily="34" charset="0"/>
              </a:rPr>
              <a:t>en cuartos de resma, media resma o resma entera, según el tamaño y el </a:t>
            </a:r>
            <a:r>
              <a:rPr lang="es-ES_tradnl" sz="2800" spc="30" dirty="0">
                <a:latin typeface="Arial" panose="020B0604020202020204" pitchFamily="34" charset="0"/>
                <a:ea typeface="Times New Roman" panose="02020603050405020304" pitchFamily="18" charset="0"/>
                <a:cs typeface="Arial" panose="020B0604020202020204" pitchFamily="34" charset="0"/>
              </a:rPr>
              <a:t>peso de cada tipo de papel.</a:t>
            </a:r>
            <a:r>
              <a:rPr lang="es-ES_tradnl" sz="2800" spc="5" dirty="0">
                <a:latin typeface="Arial" panose="020B0604020202020204" pitchFamily="34" charset="0"/>
                <a:ea typeface="Times New Roman" panose="02020603050405020304" pitchFamily="18" charset="0"/>
                <a:cs typeface="Arial" panose="020B0604020202020204" pitchFamily="34" charset="0"/>
              </a:rPr>
              <a:t> Una mano de papel es Igual a 25 hojas. U</a:t>
            </a:r>
            <a:r>
              <a:rPr lang="es-ES_tradnl" sz="2800" spc="-10" dirty="0">
                <a:latin typeface="Arial" panose="020B0604020202020204" pitchFamily="34" charset="0"/>
                <a:ea typeface="Times New Roman" panose="02020603050405020304" pitchFamily="18" charset="0"/>
                <a:cs typeface="Arial" panose="020B0604020202020204" pitchFamily="34" charset="0"/>
              </a:rPr>
              <a:t>na resma de papel es igual a 500 hojas.</a:t>
            </a:r>
            <a:endParaRPr lang="es-MX" sz="2800" dirty="0">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4283915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2" cstate="print"/>
          <a:stretch>
            <a:fillRect/>
          </a:stretch>
        </a:blipFill>
        <a:effectLst/>
      </p:bgPr>
    </p:bg>
    <p:spTree>
      <p:nvGrpSpPr>
        <p:cNvPr id="1" name=""/>
        <p:cNvGrpSpPr/>
        <p:nvPr/>
      </p:nvGrpSpPr>
      <p:grpSpPr>
        <a:xfrm>
          <a:off x="0" y="0"/>
          <a:ext cx="0" cy="0"/>
          <a:chOff x="0" y="0"/>
          <a:chExt cx="0" cy="0"/>
        </a:xfrm>
      </p:grpSpPr>
      <p:sp>
        <p:nvSpPr>
          <p:cNvPr id="2" name="Rectángulo 1"/>
          <p:cNvSpPr/>
          <p:nvPr/>
        </p:nvSpPr>
        <p:spPr>
          <a:xfrm>
            <a:off x="839416" y="1582342"/>
            <a:ext cx="10513168" cy="4124206"/>
          </a:xfrm>
          <a:prstGeom prst="rect">
            <a:avLst/>
          </a:prstGeom>
        </p:spPr>
        <p:txBody>
          <a:bodyPr wrap="square">
            <a:spAutoFit/>
          </a:bodyPr>
          <a:lstStyle/>
          <a:p>
            <a:r>
              <a:rPr lang="es-ES_tradnl" sz="3000" spc="-60" dirty="0">
                <a:latin typeface="Arial" panose="020B0604020202020204" pitchFamily="34" charset="0"/>
                <a:ea typeface="Times New Roman" panose="02020603050405020304" pitchFamily="18" charset="0"/>
                <a:cs typeface="Arial" panose="020B0604020202020204" pitchFamily="34" charset="0"/>
              </a:rPr>
              <a:t>El cartón</a:t>
            </a:r>
            <a:r>
              <a:rPr lang="es-ES_tradnl" sz="3000" b="1" spc="-60" dirty="0">
                <a:latin typeface="Arial" panose="020B0604020202020204" pitchFamily="34" charset="0"/>
                <a:ea typeface="Times New Roman" panose="02020603050405020304" pitchFamily="18" charset="0"/>
                <a:cs typeface="Arial" panose="020B0604020202020204" pitchFamily="34" charset="0"/>
              </a:rPr>
              <a:t>.</a:t>
            </a:r>
            <a:endParaRPr lang="es-MX" sz="3000" dirty="0">
              <a:latin typeface="Arial" panose="020B0604020202020204" pitchFamily="34" charset="0"/>
              <a:ea typeface="Times New Roman" panose="02020603050405020304" pitchFamily="18" charset="0"/>
              <a:cs typeface="Arial" panose="020B0604020202020204" pitchFamily="34" charset="0"/>
            </a:endParaRPr>
          </a:p>
          <a:p>
            <a:r>
              <a:rPr lang="es-ES" b="1" dirty="0">
                <a:latin typeface="Arial" panose="020B0604020202020204" pitchFamily="34" charset="0"/>
                <a:ea typeface="Times New Roman" panose="02020603050405020304" pitchFamily="18" charset="0"/>
              </a:rPr>
              <a:t> </a:t>
            </a:r>
            <a:endParaRPr lang="es-MX" sz="1200" dirty="0">
              <a:latin typeface="Times New Roman" panose="02020603050405020304" pitchFamily="18" charset="0"/>
              <a:ea typeface="Times New Roman" panose="02020603050405020304" pitchFamily="18" charset="0"/>
            </a:endParaRPr>
          </a:p>
          <a:p>
            <a:pPr marR="33655" algn="just"/>
            <a:r>
              <a:rPr lang="es-ES" sz="2800" spc="20" dirty="0">
                <a:latin typeface="Arial" panose="020B0604020202020204" pitchFamily="34" charset="0"/>
                <a:ea typeface="Times New Roman" panose="02020603050405020304" pitchFamily="18" charset="0"/>
                <a:cs typeface="Arial" panose="020B0604020202020204" pitchFamily="34" charset="0"/>
              </a:rPr>
              <a:t>        </a:t>
            </a:r>
            <a:r>
              <a:rPr lang="es-ES_tradnl" sz="2800" spc="20" dirty="0">
                <a:latin typeface="Arial" panose="020B0604020202020204" pitchFamily="34" charset="0"/>
                <a:ea typeface="Times New Roman" panose="02020603050405020304" pitchFamily="18" charset="0"/>
                <a:cs typeface="Arial" panose="020B0604020202020204" pitchFamily="34" charset="0"/>
              </a:rPr>
              <a:t>Las diferencias de fabricación entre el cartón y el papel estriban en </a:t>
            </a:r>
            <a:r>
              <a:rPr lang="es-ES_tradnl" sz="2800" spc="5" dirty="0">
                <a:latin typeface="Arial" panose="020B0604020202020204" pitchFamily="34" charset="0"/>
                <a:ea typeface="Times New Roman" panose="02020603050405020304" pitchFamily="18" charset="0"/>
                <a:cs typeface="Arial" panose="020B0604020202020204" pitchFamily="34" charset="0"/>
              </a:rPr>
              <a:t>el hecho de que éste se compone de una capa única en su espesor, mien­</a:t>
            </a:r>
            <a:r>
              <a:rPr lang="es-ES_tradnl" sz="2800" spc="15" dirty="0">
                <a:latin typeface="Arial" panose="020B0604020202020204" pitchFamily="34" charset="0"/>
                <a:ea typeface="Times New Roman" panose="02020603050405020304" pitchFamily="18" charset="0"/>
                <a:cs typeface="Arial" panose="020B0604020202020204" pitchFamily="34" charset="0"/>
              </a:rPr>
              <a:t>tras que el cartón está integrado por varias capas apretadas.</a:t>
            </a:r>
            <a:endParaRPr lang="es-MX" sz="2800" dirty="0">
              <a:latin typeface="Arial" panose="020B0604020202020204" pitchFamily="34" charset="0"/>
              <a:ea typeface="Times New Roman" panose="02020603050405020304" pitchFamily="18" charset="0"/>
              <a:cs typeface="Arial" panose="020B0604020202020204" pitchFamily="34" charset="0"/>
            </a:endParaRPr>
          </a:p>
          <a:p>
            <a:pPr marR="30480" algn="just"/>
            <a:r>
              <a:rPr lang="es-ES" sz="2800" spc="10" dirty="0">
                <a:latin typeface="Arial" panose="020B0604020202020204" pitchFamily="34" charset="0"/>
                <a:ea typeface="Times New Roman" panose="02020603050405020304" pitchFamily="18" charset="0"/>
                <a:cs typeface="Arial" panose="020B0604020202020204" pitchFamily="34" charset="0"/>
              </a:rPr>
              <a:t>        </a:t>
            </a:r>
            <a:r>
              <a:rPr lang="es-ES_tradnl" sz="2800" spc="10" dirty="0">
                <a:latin typeface="Arial" panose="020B0604020202020204" pitchFamily="34" charset="0"/>
                <a:ea typeface="Times New Roman" panose="02020603050405020304" pitchFamily="18" charset="0"/>
                <a:cs typeface="Arial" panose="020B0604020202020204" pitchFamily="34" charset="0"/>
              </a:rPr>
              <a:t>Las materias primas más importantes para la fabricación del cartón, </a:t>
            </a:r>
            <a:r>
              <a:rPr lang="es-ES_tradnl" sz="2800" spc="20" dirty="0">
                <a:latin typeface="Arial" panose="020B0604020202020204" pitchFamily="34" charset="0"/>
                <a:ea typeface="Times New Roman" panose="02020603050405020304" pitchFamily="18" charset="0"/>
                <a:cs typeface="Arial" panose="020B0604020202020204" pitchFamily="34" charset="0"/>
              </a:rPr>
              <a:t>son los trapos viejos, la pasta de madera y la celulosa.</a:t>
            </a:r>
            <a:endParaRPr lang="es-MX" sz="2800" dirty="0">
              <a:latin typeface="Arial" panose="020B0604020202020204" pitchFamily="34" charset="0"/>
              <a:ea typeface="Times New Roman" panose="02020603050405020304" pitchFamily="18" charset="0"/>
              <a:cs typeface="Arial" panose="020B0604020202020204" pitchFamily="34" charset="0"/>
            </a:endParaRPr>
          </a:p>
          <a:p>
            <a:pPr marR="30480" algn="just"/>
            <a:r>
              <a:rPr lang="es-ES" dirty="0">
                <a:latin typeface="Arial" panose="020B0604020202020204" pitchFamily="34" charset="0"/>
                <a:ea typeface="Times New Roman" panose="02020603050405020304" pitchFamily="18" charset="0"/>
              </a:rPr>
              <a:t> </a:t>
            </a:r>
            <a:endParaRPr lang="es-MX" sz="12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8898997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2" cstate="print"/>
          <a:stretch>
            <a:fillRect/>
          </a:stretch>
        </a:blipFill>
        <a:effectLst/>
      </p:bgPr>
    </p:bg>
    <p:spTree>
      <p:nvGrpSpPr>
        <p:cNvPr id="1" name=""/>
        <p:cNvGrpSpPr/>
        <p:nvPr/>
      </p:nvGrpSpPr>
      <p:grpSpPr>
        <a:xfrm>
          <a:off x="0" y="0"/>
          <a:ext cx="0" cy="0"/>
          <a:chOff x="0" y="0"/>
          <a:chExt cx="0" cy="0"/>
        </a:xfrm>
      </p:grpSpPr>
      <p:sp>
        <p:nvSpPr>
          <p:cNvPr id="2" name="Rectángulo 1"/>
          <p:cNvSpPr/>
          <p:nvPr/>
        </p:nvSpPr>
        <p:spPr>
          <a:xfrm>
            <a:off x="479376" y="1628800"/>
            <a:ext cx="10873208" cy="5816977"/>
          </a:xfrm>
          <a:prstGeom prst="rect">
            <a:avLst/>
          </a:prstGeom>
        </p:spPr>
        <p:txBody>
          <a:bodyPr wrap="square">
            <a:spAutoFit/>
          </a:bodyPr>
          <a:lstStyle/>
          <a:p>
            <a:r>
              <a:rPr lang="es-ES_tradnl" sz="2800" spc="-35" dirty="0">
                <a:latin typeface="Arial" panose="020B0604020202020204" pitchFamily="34" charset="0"/>
                <a:ea typeface="Times New Roman" panose="02020603050405020304" pitchFamily="18" charset="0"/>
              </a:rPr>
              <a:t>Formatos más corrientes de papel.</a:t>
            </a:r>
            <a:endParaRPr lang="es-MX" sz="2800" dirty="0">
              <a:latin typeface="Times New Roman" panose="02020603050405020304" pitchFamily="18" charset="0"/>
              <a:ea typeface="Times New Roman" panose="02020603050405020304" pitchFamily="18" charset="0"/>
            </a:endParaRPr>
          </a:p>
          <a:p>
            <a:r>
              <a:rPr lang="es-ES_tradnl" b="1" spc="-35" dirty="0">
                <a:latin typeface="Arial" panose="020B0604020202020204" pitchFamily="34" charset="0"/>
                <a:ea typeface="Times New Roman" panose="02020603050405020304" pitchFamily="18" charset="0"/>
              </a:rPr>
              <a:t> </a:t>
            </a:r>
            <a:endParaRPr lang="es-MX" sz="2800" dirty="0">
              <a:latin typeface="Arial" panose="020B0604020202020204" pitchFamily="34" charset="0"/>
              <a:ea typeface="Times New Roman" panose="02020603050405020304" pitchFamily="18" charset="0"/>
              <a:cs typeface="Arial" panose="020B0604020202020204" pitchFamily="34" charset="0"/>
            </a:endParaRPr>
          </a:p>
          <a:p>
            <a:pPr marL="8890"/>
            <a:r>
              <a:rPr lang="es-ES" sz="2800" spc="15" dirty="0">
                <a:latin typeface="Arial" panose="020B0604020202020204" pitchFamily="34" charset="0"/>
                <a:ea typeface="Times New Roman" panose="02020603050405020304" pitchFamily="18" charset="0"/>
                <a:cs typeface="Arial" panose="020B0604020202020204" pitchFamily="34" charset="0"/>
              </a:rPr>
              <a:t>       </a:t>
            </a:r>
            <a:r>
              <a:rPr lang="es-ES_tradnl" sz="2800" spc="15" dirty="0">
                <a:latin typeface="Arial" panose="020B0604020202020204" pitchFamily="34" charset="0"/>
                <a:ea typeface="Times New Roman" panose="02020603050405020304" pitchFamily="18" charset="0"/>
                <a:cs typeface="Arial" panose="020B0604020202020204" pitchFamily="34" charset="0"/>
              </a:rPr>
              <a:t>Hemos dicho ya que los fabricantes de papel, lo sirven cortado en </a:t>
            </a:r>
            <a:r>
              <a:rPr lang="es-ES_tradnl" sz="2800" spc="20" dirty="0">
                <a:latin typeface="Arial" panose="020B0604020202020204" pitchFamily="34" charset="0"/>
                <a:ea typeface="Times New Roman" panose="02020603050405020304" pitchFamily="18" charset="0"/>
                <a:cs typeface="Arial" panose="020B0604020202020204" pitchFamily="34" charset="0"/>
              </a:rPr>
              <a:t>hojas. La medida de estas hojas es lo que se llama </a:t>
            </a:r>
            <a:r>
              <a:rPr lang="es-ES_tradnl" sz="2800" i="1" spc="20" dirty="0">
                <a:latin typeface="Arial" panose="020B0604020202020204" pitchFamily="34" charset="0"/>
                <a:ea typeface="Times New Roman" panose="02020603050405020304" pitchFamily="18" charset="0"/>
                <a:cs typeface="Arial" panose="020B0604020202020204" pitchFamily="34" charset="0"/>
              </a:rPr>
              <a:t>«formato», </a:t>
            </a:r>
            <a:r>
              <a:rPr lang="es-ES_tradnl" sz="2800" spc="20" dirty="0">
                <a:latin typeface="Arial" panose="020B0604020202020204" pitchFamily="34" charset="0"/>
                <a:ea typeface="Times New Roman" panose="02020603050405020304" pitchFamily="18" charset="0"/>
                <a:cs typeface="Arial" panose="020B0604020202020204" pitchFamily="34" charset="0"/>
              </a:rPr>
              <a:t>debiendo </a:t>
            </a:r>
            <a:r>
              <a:rPr lang="es-ES_tradnl" sz="2800" spc="10" dirty="0">
                <a:solidFill>
                  <a:srgbClr val="000000"/>
                </a:solidFill>
                <a:latin typeface="Arial" panose="020B0604020202020204" pitchFamily="34" charset="0"/>
                <a:ea typeface="Times New Roman" panose="02020603050405020304" pitchFamily="18" charset="0"/>
                <a:cs typeface="Arial" panose="020B0604020202020204" pitchFamily="34" charset="0"/>
              </a:rPr>
              <a:t>destacar como más corrientes: </a:t>
            </a:r>
            <a:endParaRPr lang="es-MX" sz="2800" dirty="0">
              <a:latin typeface="Arial" panose="020B0604020202020204" pitchFamily="34" charset="0"/>
              <a:ea typeface="Times New Roman" panose="02020603050405020304" pitchFamily="18" charset="0"/>
              <a:cs typeface="Arial" panose="020B0604020202020204" pitchFamily="34" charset="0"/>
            </a:endParaRPr>
          </a:p>
          <a:p>
            <a:pPr marL="8890" algn="ctr"/>
            <a:endParaRPr lang="en-US" sz="2800" spc="10" dirty="0" smtClean="0">
              <a:solidFill>
                <a:srgbClr val="000000"/>
              </a:solidFill>
              <a:latin typeface="Arial" panose="020B0604020202020204" pitchFamily="34" charset="0"/>
              <a:ea typeface="Times New Roman" panose="02020603050405020304" pitchFamily="18" charset="0"/>
              <a:cs typeface="Arial" panose="020B0604020202020204" pitchFamily="34" charset="0"/>
            </a:endParaRPr>
          </a:p>
          <a:p>
            <a:pPr marL="8890" algn="ctr"/>
            <a:r>
              <a:rPr lang="en-US" sz="2800" spc="10" dirty="0" smtClean="0">
                <a:solidFill>
                  <a:srgbClr val="000000"/>
                </a:solidFill>
                <a:latin typeface="Arial" panose="020B0604020202020204" pitchFamily="34" charset="0"/>
                <a:ea typeface="Times New Roman" panose="02020603050405020304" pitchFamily="18" charset="0"/>
                <a:cs typeface="Arial" panose="020B0604020202020204" pitchFamily="34" charset="0"/>
              </a:rPr>
              <a:t>50 </a:t>
            </a:r>
            <a:r>
              <a:rPr lang="en-US" sz="2800" spc="10" dirty="0">
                <a:solidFill>
                  <a:srgbClr val="000000"/>
                </a:solidFill>
                <a:latin typeface="Arial" panose="020B0604020202020204" pitchFamily="34" charset="0"/>
                <a:ea typeface="Times New Roman" panose="02020603050405020304" pitchFamily="18" charset="0"/>
                <a:cs typeface="Arial" panose="020B0604020202020204" pitchFamily="34" charset="0"/>
              </a:rPr>
              <a:t>X 65 cms.</a:t>
            </a:r>
            <a:endParaRPr lang="es-MX" sz="2800" dirty="0">
              <a:latin typeface="Arial" panose="020B0604020202020204" pitchFamily="34" charset="0"/>
              <a:ea typeface="Times New Roman" panose="02020603050405020304" pitchFamily="18" charset="0"/>
              <a:cs typeface="Arial" panose="020B0604020202020204" pitchFamily="34" charset="0"/>
            </a:endParaRPr>
          </a:p>
          <a:p>
            <a:pPr marL="8890" algn="ctr"/>
            <a:r>
              <a:rPr lang="en-US" sz="2800" spc="10" dirty="0">
                <a:solidFill>
                  <a:srgbClr val="000000"/>
                </a:solidFill>
                <a:latin typeface="Arial" panose="020B0604020202020204" pitchFamily="34" charset="0"/>
                <a:ea typeface="Times New Roman" panose="02020603050405020304" pitchFamily="18" charset="0"/>
                <a:cs typeface="Arial" panose="020B0604020202020204" pitchFamily="34" charset="0"/>
              </a:rPr>
              <a:t>52 X 70 cms.</a:t>
            </a:r>
            <a:endParaRPr lang="es-MX" sz="2800" dirty="0">
              <a:latin typeface="Arial" panose="020B0604020202020204" pitchFamily="34" charset="0"/>
              <a:ea typeface="Times New Roman" panose="02020603050405020304" pitchFamily="18" charset="0"/>
              <a:cs typeface="Arial" panose="020B0604020202020204" pitchFamily="34" charset="0"/>
            </a:endParaRPr>
          </a:p>
          <a:p>
            <a:pPr marL="8890" algn="ctr"/>
            <a:r>
              <a:rPr lang="en-US" sz="2800" spc="10" dirty="0">
                <a:solidFill>
                  <a:srgbClr val="000000"/>
                </a:solidFill>
                <a:latin typeface="Arial" panose="020B0604020202020204" pitchFamily="34" charset="0"/>
                <a:ea typeface="Times New Roman" panose="02020603050405020304" pitchFamily="18" charset="0"/>
                <a:cs typeface="Arial" panose="020B0604020202020204" pitchFamily="34" charset="0"/>
              </a:rPr>
              <a:t>56 X 88 cms.</a:t>
            </a:r>
            <a:endParaRPr lang="es-MX" sz="2800" dirty="0">
              <a:latin typeface="Arial" panose="020B0604020202020204" pitchFamily="34" charset="0"/>
              <a:ea typeface="Times New Roman" panose="02020603050405020304" pitchFamily="18" charset="0"/>
              <a:cs typeface="Arial" panose="020B0604020202020204" pitchFamily="34" charset="0"/>
            </a:endParaRPr>
          </a:p>
          <a:p>
            <a:pPr marL="8890" algn="ctr"/>
            <a:r>
              <a:rPr lang="en-US" sz="2800" spc="10" dirty="0">
                <a:solidFill>
                  <a:srgbClr val="000000"/>
                </a:solidFill>
                <a:latin typeface="Arial" panose="020B0604020202020204" pitchFamily="34" charset="0"/>
                <a:ea typeface="Times New Roman" panose="02020603050405020304" pitchFamily="18" charset="0"/>
                <a:cs typeface="Arial" panose="020B0604020202020204" pitchFamily="34" charset="0"/>
              </a:rPr>
              <a:t>64 X 88 cms.</a:t>
            </a:r>
            <a:endParaRPr lang="es-MX" sz="2800" dirty="0">
              <a:latin typeface="Arial" panose="020B0604020202020204" pitchFamily="34" charset="0"/>
              <a:ea typeface="Times New Roman" panose="02020603050405020304" pitchFamily="18" charset="0"/>
              <a:cs typeface="Arial" panose="020B0604020202020204" pitchFamily="34" charset="0"/>
            </a:endParaRPr>
          </a:p>
          <a:p>
            <a:pPr marL="8890" algn="ctr"/>
            <a:r>
              <a:rPr lang="en-US" sz="2800" spc="10" dirty="0">
                <a:solidFill>
                  <a:srgbClr val="000000"/>
                </a:solidFill>
                <a:latin typeface="Arial" panose="020B0604020202020204" pitchFamily="34" charset="0"/>
                <a:ea typeface="Times New Roman" panose="02020603050405020304" pitchFamily="18" charset="0"/>
                <a:cs typeface="Arial" panose="020B0604020202020204" pitchFamily="34" charset="0"/>
              </a:rPr>
              <a:t>65 X 90 cms.</a:t>
            </a:r>
            <a:endParaRPr lang="es-MX" sz="2800" dirty="0">
              <a:latin typeface="Arial" panose="020B0604020202020204" pitchFamily="34" charset="0"/>
              <a:ea typeface="Times New Roman" panose="02020603050405020304" pitchFamily="18" charset="0"/>
              <a:cs typeface="Arial" panose="020B0604020202020204" pitchFamily="34" charset="0"/>
            </a:endParaRPr>
          </a:p>
          <a:p>
            <a:pPr marL="8890" algn="ctr"/>
            <a:r>
              <a:rPr lang="en-US" sz="2800" spc="10" dirty="0">
                <a:solidFill>
                  <a:srgbClr val="000000"/>
                </a:solidFill>
                <a:latin typeface="Arial" panose="020B0604020202020204" pitchFamily="34" charset="0"/>
                <a:ea typeface="Times New Roman" panose="02020603050405020304" pitchFamily="18" charset="0"/>
                <a:cs typeface="Arial" panose="020B0604020202020204" pitchFamily="34" charset="0"/>
              </a:rPr>
              <a:t>70 X 100 cms.</a:t>
            </a:r>
            <a:endParaRPr lang="es-MX" sz="2800" dirty="0">
              <a:latin typeface="Arial" panose="020B0604020202020204" pitchFamily="34" charset="0"/>
              <a:ea typeface="Times New Roman" panose="02020603050405020304" pitchFamily="18" charset="0"/>
              <a:cs typeface="Arial" panose="020B0604020202020204" pitchFamily="34" charset="0"/>
            </a:endParaRPr>
          </a:p>
          <a:p>
            <a:pPr marL="8890" algn="ctr"/>
            <a:r>
              <a:rPr lang="en-US" sz="2800" dirty="0">
                <a:latin typeface="Arial" panose="020B0604020202020204" pitchFamily="34" charset="0"/>
                <a:ea typeface="Times New Roman" panose="02020603050405020304" pitchFamily="18" charset="0"/>
                <a:cs typeface="Arial" panose="020B0604020202020204" pitchFamily="34" charset="0"/>
              </a:rPr>
              <a:t> </a:t>
            </a:r>
            <a:endParaRPr lang="es-MX" sz="2800" dirty="0">
              <a:latin typeface="Arial" panose="020B0604020202020204" pitchFamily="34" charset="0"/>
              <a:ea typeface="Times New Roman" panose="02020603050405020304" pitchFamily="18" charset="0"/>
              <a:cs typeface="Arial" panose="020B0604020202020204" pitchFamily="34" charset="0"/>
            </a:endParaRPr>
          </a:p>
          <a:p>
            <a:pPr marR="3175" indent="274320" algn="just"/>
            <a:r>
              <a:rPr lang="es-ES" dirty="0">
                <a:latin typeface="Arial" panose="020B0604020202020204" pitchFamily="34" charset="0"/>
                <a:ea typeface="Times New Roman" panose="02020603050405020304" pitchFamily="18" charset="0"/>
              </a:rPr>
              <a:t> </a:t>
            </a:r>
            <a:endParaRPr lang="es-MX" sz="12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354241374"/>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688</TotalTime>
  <Words>983</Words>
  <Application>Microsoft Office PowerPoint</Application>
  <PresentationFormat>Personalizado</PresentationFormat>
  <Paragraphs>105</Paragraphs>
  <Slides>17</Slides>
  <Notes>0</Notes>
  <HiddenSlides>0</HiddenSlides>
  <MMClips>0</MMClips>
  <ScaleCrop>false</ScaleCrop>
  <HeadingPairs>
    <vt:vector size="4" baseType="variant">
      <vt:variant>
        <vt:lpstr>Tema</vt:lpstr>
      </vt:variant>
      <vt:variant>
        <vt:i4>1</vt:i4>
      </vt:variant>
      <vt:variant>
        <vt:lpstr>Títulos de diapositiva</vt:lpstr>
      </vt:variant>
      <vt:variant>
        <vt:i4>17</vt:i4>
      </vt:variant>
    </vt:vector>
  </HeadingPairs>
  <TitlesOfParts>
    <vt:vector size="18" baseType="lpstr">
      <vt:lpstr>Tema de Office</vt:lpstr>
      <vt:lpstr>Presentación de PowerPoint</vt:lpstr>
      <vt:lpstr>Presentación de PowerPoint</vt:lpstr>
      <vt:lpstr>Breve idea sobre la fabricación  del papel: Su invención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webdesign1</dc:creator>
  <cp:lastModifiedBy>Usuario</cp:lastModifiedBy>
  <cp:revision>78</cp:revision>
  <dcterms:created xsi:type="dcterms:W3CDTF">2014-07-09T15:06:15Z</dcterms:created>
  <dcterms:modified xsi:type="dcterms:W3CDTF">2016-05-16T18:53:45Z</dcterms:modified>
</cp:coreProperties>
</file>