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8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oj.us.es/galba/DIGITAL/CUATRIMESTRE_II/IMAGEN-PAGINA/2elementos1a.ht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preciaciondelarte-ugto.blogspot.mx/2009/04/la-linea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Expresión Gráfica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Líneas 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L.D.G. Nathaly Alfaro Flores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Enero – Junio 2016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fr-F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Líneas </a:t>
            </a:r>
            <a:br>
              <a:rPr lang="es-MX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 algn="ctr">
              <a:lnSpc>
                <a:spcPct val="90000"/>
              </a:lnSpc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sz="5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n-US" sz="5100" dirty="0" smtClean="0"/>
              <a:t>The different types of lines used in the study design and its meaning of each</a:t>
            </a:r>
            <a:endParaRPr lang="fr-FR" sz="51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0000"/>
              </a:lnSpc>
              <a:buNone/>
            </a:pPr>
            <a:endParaRPr lang="fr-FR" sz="51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sz="5100" dirty="0" err="1" smtClean="0"/>
              <a:t>lines</a:t>
            </a:r>
            <a:endParaRPr lang="es-MX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atelierayd.files.wordpress.com/2013/08/linea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7" name="6 Rectángulo redondeado"/>
          <p:cNvSpPr/>
          <p:nvPr/>
        </p:nvSpPr>
        <p:spPr>
          <a:xfrm>
            <a:off x="1187624" y="1556792"/>
            <a:ext cx="7128792" cy="4032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"/>
          <p:cNvSpPr/>
          <p:nvPr/>
        </p:nvSpPr>
        <p:spPr>
          <a:xfrm>
            <a:off x="1475656" y="1402898"/>
            <a:ext cx="65344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dirty="0" smtClean="0">
                <a:latin typeface="Arial" pitchFamily="34" charset="0"/>
                <a:cs typeface="Arial" pitchFamily="34" charset="0"/>
              </a:rPr>
              <a:t>_________________________</a:t>
            </a:r>
          </a:p>
          <a:p>
            <a:pPr algn="ctr"/>
            <a:r>
              <a:rPr lang="es-MX" sz="36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MX" sz="3600" b="1" dirty="0" smtClean="0">
                <a:latin typeface="Arial" pitchFamily="34" charset="0"/>
                <a:cs typeface="Arial" pitchFamily="34" charset="0"/>
              </a:rPr>
              <a:t>línea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 puede definirse como una sucesión ininterrumpida de puntos. En tanto más unidos se hallen más concreción proporcionan a la línea.</a:t>
            </a:r>
          </a:p>
          <a:p>
            <a:pPr algn="ctr"/>
            <a:r>
              <a:rPr lang="es-MX" sz="3600" dirty="0" smtClean="0">
                <a:latin typeface="Arial" pitchFamily="34" charset="0"/>
                <a:cs typeface="Arial" pitchFamily="34" charset="0"/>
              </a:rPr>
              <a:t>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s://atelierayd.files.wordpress.com/2013/08/linea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9" name="8 Rectángulo redondeado"/>
          <p:cNvSpPr/>
          <p:nvPr/>
        </p:nvSpPr>
        <p:spPr>
          <a:xfrm>
            <a:off x="683568" y="1628800"/>
            <a:ext cx="7848872" cy="4824536"/>
          </a:xfrm>
          <a:prstGeom prst="roundRect">
            <a:avLst/>
          </a:prstGeom>
          <a:solidFill>
            <a:srgbClr val="FFFF00"/>
          </a:solidFill>
          <a:ln w="76200"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1187624" y="2348880"/>
            <a:ext cx="69847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/>
              <a:t>Las principales </a:t>
            </a:r>
            <a:r>
              <a:rPr lang="es-MX" sz="2400" b="1" dirty="0" smtClean="0"/>
              <a:t>funciones plásticas</a:t>
            </a:r>
            <a:r>
              <a:rPr lang="es-MX" sz="2400" dirty="0" smtClean="0"/>
              <a:t> de la línea son: </a:t>
            </a:r>
            <a:br>
              <a:rPr lang="es-MX" sz="2400" dirty="0" smtClean="0"/>
            </a:br>
            <a:r>
              <a:rPr lang="es-MX" sz="2400" dirty="0" smtClean="0"/>
              <a:t>- Crear sentidos (vectores) direccionales, trazados básicos para organizar la composición.</a:t>
            </a:r>
            <a:br>
              <a:rPr lang="es-MX" sz="2400" dirty="0" smtClean="0"/>
            </a:br>
            <a:r>
              <a:rPr lang="es-MX" sz="2400" dirty="0" smtClean="0"/>
              <a:t>- Aportar profundidad a la composición, sobre todo en representaciones planas y perspectivas</a:t>
            </a:r>
            <a:br>
              <a:rPr lang="es-MX" sz="2400" dirty="0" smtClean="0"/>
            </a:br>
            <a:r>
              <a:rPr lang="es-MX" sz="2400" dirty="0" smtClean="0"/>
              <a:t>- Separar planos y organizar el espacio.</a:t>
            </a:r>
            <a:br>
              <a:rPr lang="es-MX" sz="2400" dirty="0" smtClean="0"/>
            </a:br>
            <a:r>
              <a:rPr lang="es-MX" sz="2400" dirty="0" smtClean="0"/>
              <a:t>- Dar volumen a los objetos bidimensionales.</a:t>
            </a:r>
            <a:br>
              <a:rPr lang="es-MX" sz="2400" dirty="0" smtClean="0"/>
            </a:br>
            <a:r>
              <a:rPr lang="es-MX" sz="2400" dirty="0" smtClean="0"/>
              <a:t>- Representar tanto la forma como la estructura de un objeto.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51 Conector recto"/>
          <p:cNvCxnSpPr/>
          <p:nvPr/>
        </p:nvCxnSpPr>
        <p:spPr>
          <a:xfrm>
            <a:off x="971600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>
            <a:off x="827584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683568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539552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>
            <a:off x="395536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/>
          <p:nvPr/>
        </p:nvCxnSpPr>
        <p:spPr>
          <a:xfrm>
            <a:off x="251520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/>
          <p:nvPr/>
        </p:nvCxnSpPr>
        <p:spPr>
          <a:xfrm>
            <a:off x="2699792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/>
          <p:nvPr/>
        </p:nvCxnSpPr>
        <p:spPr>
          <a:xfrm>
            <a:off x="2555776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>
            <a:off x="2411760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>
            <a:off x="2267744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"/>
          <p:cNvCxnSpPr/>
          <p:nvPr/>
        </p:nvCxnSpPr>
        <p:spPr>
          <a:xfrm>
            <a:off x="2123728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>
            <a:off x="1979712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>
            <a:off x="1835696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>
            <a:off x="1691680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>
            <a:off x="1547664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>
            <a:off x="1403648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1259632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/>
          <p:nvPr/>
        </p:nvCxnSpPr>
        <p:spPr>
          <a:xfrm>
            <a:off x="1115616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Rectángulo redondeado"/>
          <p:cNvSpPr/>
          <p:nvPr/>
        </p:nvSpPr>
        <p:spPr>
          <a:xfrm>
            <a:off x="0" y="2348880"/>
            <a:ext cx="4283968" cy="504056"/>
          </a:xfrm>
          <a:prstGeom prst="roundRect">
            <a:avLst/>
          </a:prstGeom>
          <a:solidFill>
            <a:srgbClr val="FFC000"/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Flecha derecha"/>
          <p:cNvSpPr/>
          <p:nvPr/>
        </p:nvSpPr>
        <p:spPr>
          <a:xfrm rot="10800000">
            <a:off x="3059832" y="764704"/>
            <a:ext cx="6084168" cy="1296144"/>
          </a:xfrm>
          <a:prstGeom prst="rightArrow">
            <a:avLst/>
          </a:prstGeom>
          <a:solidFill>
            <a:srgbClr val="00B050"/>
          </a:solidFill>
          <a:ln w="571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35496" y="242262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b="1" u="sng" dirty="0" smtClean="0"/>
              <a:t>RECTA: </a:t>
            </a:r>
            <a:r>
              <a:rPr lang="es-MX" b="1" dirty="0" smtClean="0"/>
              <a:t>tienen uniformidad, continuidad. </a:t>
            </a:r>
            <a:br>
              <a:rPr lang="es-MX" b="1" dirty="0" smtClean="0"/>
            </a:br>
            <a:endParaRPr lang="es-MX" b="1" dirty="0"/>
          </a:p>
        </p:txBody>
      </p:sp>
      <p:sp>
        <p:nvSpPr>
          <p:cNvPr id="9" name="8 Rectángulo"/>
          <p:cNvSpPr/>
          <p:nvPr/>
        </p:nvSpPr>
        <p:spPr>
          <a:xfrm>
            <a:off x="3995936" y="908720"/>
            <a:ext cx="48585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Tipos de LINEAS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7" name="16 Conector recto"/>
          <p:cNvCxnSpPr/>
          <p:nvPr/>
        </p:nvCxnSpPr>
        <p:spPr>
          <a:xfrm>
            <a:off x="4644008" y="3356992"/>
            <a:ext cx="424847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4427984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>
            <a:off x="4644008" y="3573016"/>
            <a:ext cx="424847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4644008" y="3789040"/>
            <a:ext cx="424847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>
            <a:off x="4644008" y="4005064"/>
            <a:ext cx="424847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4644008" y="4221088"/>
            <a:ext cx="424847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>
            <a:off x="4644008" y="4437112"/>
            <a:ext cx="424847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644008" y="4653136"/>
            <a:ext cx="424847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4644008" y="4869160"/>
            <a:ext cx="424847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4572000" y="34290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u="sng" dirty="0" smtClean="0"/>
              <a:t>Horizontal: 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Define el camino hacia el punto mas corto. </a:t>
            </a:r>
            <a:br>
              <a:rPr lang="es-MX" dirty="0" smtClean="0"/>
            </a:br>
            <a:r>
              <a:rPr lang="es-MX" b="1" dirty="0" smtClean="0"/>
              <a:t>Significado: </a:t>
            </a:r>
            <a:r>
              <a:rPr lang="es-MX" dirty="0" smtClean="0"/>
              <a:t>Vida, apoyo, seguridad, espiritualidad y equilibrio. </a:t>
            </a:r>
            <a:br>
              <a:rPr lang="es-MX" dirty="0" smtClean="0"/>
            </a:br>
            <a:endParaRPr lang="es-MX" dirty="0"/>
          </a:p>
        </p:txBody>
      </p:sp>
      <p:cxnSp>
        <p:nvCxnSpPr>
          <p:cNvPr id="29" name="28 Conector recto"/>
          <p:cNvCxnSpPr/>
          <p:nvPr/>
        </p:nvCxnSpPr>
        <p:spPr>
          <a:xfrm>
            <a:off x="4283968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>
            <a:off x="4139952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>
            <a:off x="3995936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3851920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>
            <a:off x="3707904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>
            <a:off x="3563888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3419872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>
            <a:off x="3275856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>
            <a:off x="3131840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2987824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>
            <a:off x="2843808" y="4725144"/>
            <a:ext cx="0" cy="1656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72008" y="494116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u="sng" dirty="0" smtClean="0"/>
              <a:t>Vertical: 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sugiere elevación; movimiento ascendiente </a:t>
            </a:r>
            <a:br>
              <a:rPr lang="es-MX" dirty="0" smtClean="0"/>
            </a:br>
            <a:r>
              <a:rPr lang="es-MX" b="1" dirty="0" smtClean="0"/>
              <a:t>Significado: </a:t>
            </a:r>
            <a:r>
              <a:rPr lang="es-MX" dirty="0" smtClean="0"/>
              <a:t>Elegancia, fuerza, quietud, serenidad, ascendencia.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6498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://png.clipart.me/graphics/thumbs/257/abstract-retro-styled-layout-with-wavy-lines-in-a-cmyk-color-scheme-this-vector-image-is-fully-editable_257367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492896"/>
            <a:ext cx="1944216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4" name="Picture 6" descr="http://www.arredemo.es/wp-content/uploads/2013/05/cp_545_softer-profile-spira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4581128"/>
            <a:ext cx="2697598" cy="22768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11 Rectángulo redondeado"/>
          <p:cNvSpPr/>
          <p:nvPr/>
        </p:nvSpPr>
        <p:spPr>
          <a:xfrm>
            <a:off x="251520" y="1124744"/>
            <a:ext cx="4283968" cy="504056"/>
          </a:xfrm>
          <a:prstGeom prst="roundRect">
            <a:avLst/>
          </a:prstGeom>
          <a:solidFill>
            <a:srgbClr val="FFC000"/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"/>
          <p:cNvSpPr/>
          <p:nvPr/>
        </p:nvSpPr>
        <p:spPr>
          <a:xfrm rot="2224751">
            <a:off x="4805643" y="767861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u="sng" dirty="0" smtClean="0"/>
              <a:t>Inclinada: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Parece que esta a punto de caer.</a:t>
            </a:r>
            <a:br>
              <a:rPr lang="es-MX" dirty="0" smtClean="0"/>
            </a:br>
            <a:r>
              <a:rPr lang="es-MX" b="1" dirty="0" smtClean="0"/>
              <a:t>Significado:</a:t>
            </a:r>
            <a:r>
              <a:rPr lang="es-MX" dirty="0" smtClean="0"/>
              <a:t> Caída, inestabilidad, inseguridad, tensión, desequilibrio.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83568" y="2852936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b="1" u="sng" dirty="0" smtClean="0"/>
              <a:t>Ondulada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b="1" dirty="0" smtClean="0"/>
              <a:t>Significado:</a:t>
            </a:r>
            <a:r>
              <a:rPr lang="es-MX" dirty="0" smtClean="0"/>
              <a:t> Dinamismo, movimiento y suavidad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b="1" u="sng" dirty="0" smtClean="0"/>
              <a:t>Espira</a:t>
            </a:r>
            <a:r>
              <a:rPr lang="es-MX" dirty="0" smtClean="0"/>
              <a:t>l</a:t>
            </a:r>
            <a:br>
              <a:rPr lang="es-MX" dirty="0" smtClean="0"/>
            </a:br>
            <a:endParaRPr lang="es-MX" dirty="0"/>
          </a:p>
        </p:txBody>
      </p:sp>
      <p:cxnSp>
        <p:nvCxnSpPr>
          <p:cNvPr id="9" name="8 Conector recto"/>
          <p:cNvCxnSpPr/>
          <p:nvPr/>
        </p:nvCxnSpPr>
        <p:spPr>
          <a:xfrm>
            <a:off x="5292080" y="620688"/>
            <a:ext cx="3384376" cy="2592288"/>
          </a:xfrm>
          <a:prstGeom prst="line">
            <a:avLst/>
          </a:prstGeom>
          <a:ln w="4762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Rectángulo"/>
          <p:cNvSpPr/>
          <p:nvPr/>
        </p:nvSpPr>
        <p:spPr>
          <a:xfrm>
            <a:off x="179512" y="10527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b="1" u="sng" dirty="0" smtClean="0"/>
              <a:t>CURVA:</a:t>
            </a:r>
            <a:r>
              <a:rPr lang="es-MX" b="1" dirty="0" smtClean="0"/>
              <a:t> Tienen forma de onda, la mas libre y dinámica de todas. </a:t>
            </a:r>
          </a:p>
        </p:txBody>
      </p:sp>
      <p:sp>
        <p:nvSpPr>
          <p:cNvPr id="7170" name="AutoShape 2" descr="data:image/png;base64,iVBORw0KGgoAAAANSUhEUgAAAOEAAADhCAMAAAAJbSJIAAAAh1BMVEX/////dgD/dQD/eQD/fAD/vpH/egD/ggD/+fP/6tv/8uj/u4z//fn/sHf/fgD/7+P/z6//3cb/nEz/oFb/0rT/t4X/s33/693/wpj/2L7/+vX/pWH/yKP/qmv/5tT/hQD/l0H/38n/jyv/kzf/ixz/mUb/n1T/kjP/qGf/bwD/iRT/xp7/y6iuzuLoAAAE5ElEQVR4nO2dbXeCOBCFHV4EQRAEERRQBK0r/P/ft7Rnu9vtVgtd0jS383y09pybk8AkMzfjbMYwDMMwDMMwDMMwDMMwDCMSZ1FlQRDEYWnLljI1yzLYXA70D5q/72BGuQq808uoDmvPzOOspzOLpv9gv5Kt7f+zCq5+PxQ/MrP3o7HjI5EpRdVkhMlNI+2WxPemqmpo/62KpmQX73Uiq4idh1+7UPJNgqZlF6z7d8lTuvj8q09UitczNfGlf/LW3ePJe2VFa8FypqYqdNLOwfBAcNFUChqO2Ye8Uz5KckCZKDnTU/5B/mY78p8WKkUMu/jCdNjkTa/kR7Gjq2wJgrGpkC1BMI6iMX84JaWyJQgmpli2BMG4NGBvpzRrkq1ANPOjbAWCKcmVLUEwKVWyJQim1mUrEIxNkWwJggkokC1BMBGpdP79Ajs6ypYgmIA62RIEs0ZfpLZyibax5PDnihN6uN/CJzBcCmVLEIxlyVYgmIo2siUIxoPPXxg32QoEk8GnEQsC8Ck8ZH6SrUAwoUpVtS+RwL9JD+jh3tHQ96QxfApqAx8rzuhHw5mFHg1n8Lnu5RBToh22XnQ8XrxcxdD56RyW7ovtVjcM/dl8my6/RdaEWM2jv67cA9E8aqsX+5+TJT4Z+fcIm4w93fcuxrVGfvLvumJn0XknWtSkZPfybKuNQbT/IEVVkDXM0PlTqD88W2Tn/plrP0715+QrNcTd7T+zuNj4RNH9qndMagXR5ZGsN3vT0mz66TMfVmoS1aoA7ZyMIs+qMDCj/uEzvM9MCzu9/hZh07FLG+2vOzSnzRBPRkTKhcWZEwZ5l5UDhacqOvtHoZQp/EvE8CPEn0P859B7sJvF4DiXrUA08GbUBXxNNYd/lUak1iF4PPqTbAWCCeGrxvjWBv8gW4FgKviLC/iLFN5/g29tuGrgNdUlfLiPSbXSzFjY1q88+Lb+Wlcv2z0KR1O3GdEwWvjTPfwi5aum6rNHD/cz46H7BgD8THAHHyvwS061IVuBaAzVTCZjGWRGVRr8lm4O/Ajxm9bhv2lmawXtbOPI4RuELOfoF936SUTPJfYHxPuH/OUiy13P8xIzHtse9icRUfNB9dAJ0/3bXvZkbdTdo7tE0ds7CqvMjKyXXvaRG1Rbx7adMk764aq7O9ieNdLPnpumrhc1z1eFqCny6p3DJqzJUnetrsyj/roa10l3xzrdkq60RdNZlOX28bNW6XN1H8ZhZIrdPPkCCfweaObD74Hw+zNt4Vtoz3z4dw3+df8CvpSTwGfJ8Ufowa/SCL7TewO/qdHPshUIZgW/p8ngvRsbeNN7jX5PcUkX2RIEE1IrW4JgNvAXoht074YDXzPGdzJeNfSjE7yTsYR3MqbwyVJ854ZyzaTGsoC/LvwbDMXgd01/QUL/cd9QBOBPvzv4n+fBt0zj295/gaEYv+OZC//brQv4S9Gz85hcYnBWMOOxoqHdlnatRZqKFY6WjkO+VhY6+aaaHeA8qj875jvpjeikbtbRo8OjZ9Fpa42MRMX1+Tct0fXOK6RyGyJ9r/wxeXUkWsfvLCdO5vYfk1FkELmq6tIP5nY1uywMszh3i9p4/r2McwpUl7K7vfXmLoZRex3Q6F6xyzDuuiCrFugmKYZhGIZhGIZhGIZhGIZhGIZhGIZhGIbB5U/D3zjmKPz0L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0992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323528" y="198884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u="sng" dirty="0" smtClean="0"/>
              <a:t>QUEBRADA:</a:t>
            </a:r>
            <a:r>
              <a:rPr lang="es-MX" dirty="0" smtClean="0"/>
              <a:t> formada por segmentos de rectas concatenados.</a:t>
            </a:r>
            <a:br>
              <a:rPr lang="es-MX" dirty="0" smtClean="0"/>
            </a:br>
            <a:r>
              <a:rPr lang="es-MX" b="1" dirty="0" smtClean="0"/>
              <a:t>Significado:</a:t>
            </a:r>
            <a:r>
              <a:rPr lang="es-MX" dirty="0" smtClean="0"/>
              <a:t> Ruptura, peligro y capricho.</a:t>
            </a: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3419872" y="42210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u="sng" dirty="0" smtClean="0"/>
              <a:t>MIXTA:</a:t>
            </a:r>
            <a:r>
              <a:rPr lang="es-MX" dirty="0" smtClean="0"/>
              <a:t> Combinación de rectas y curvas.</a:t>
            </a:r>
            <a:br>
              <a:rPr lang="es-MX" dirty="0" smtClean="0"/>
            </a:br>
            <a:r>
              <a:rPr lang="es-MX" b="1" dirty="0" smtClean="0"/>
              <a:t>Significado:</a:t>
            </a:r>
            <a:r>
              <a:rPr lang="es-MX" dirty="0" smtClean="0"/>
              <a:t> Cambios bruscos y capricho.</a:t>
            </a:r>
            <a:endParaRPr lang="es-MX" dirty="0"/>
          </a:p>
        </p:txBody>
      </p:sp>
      <p:pic>
        <p:nvPicPr>
          <p:cNvPr id="6146" name="Picture 2" descr="http://2.bp.blogspot.com/_tGFQUfYMoDM/TDZrFYGsvjI/AAAAAAAAALM/mRVsFFuTmn0/s320/Dibuj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268760"/>
            <a:ext cx="2448272" cy="23564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8" name="Picture 4" descr="http://3.bp.blogspot.com/-okzzHvXWa1c/Ujml7uT2zlI/AAAAAAAAAD8/K8sXiWGHuPg/s1600/linea0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861048"/>
            <a:ext cx="3090712" cy="20553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70829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971600" y="2420888"/>
            <a:ext cx="74888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s-MX" dirty="0" smtClean="0">
                <a:hlinkClick r:id="rId3"/>
              </a:rPr>
              <a:t>http://www.aloj.us.es/galba/DIGITAL/CUATRIMESTRE_II/IMAGEN-PAGINA/2elementos1a.htm</a:t>
            </a:r>
            <a:endParaRPr lang="es-MX" dirty="0" smtClean="0"/>
          </a:p>
          <a:p>
            <a:pPr fontAlgn="ctr"/>
            <a:endParaRPr lang="es-MX" dirty="0" smtClean="0"/>
          </a:p>
          <a:p>
            <a:pPr fontAlgn="ctr"/>
            <a:r>
              <a:rPr lang="es-MX" dirty="0" smtClean="0">
                <a:hlinkClick r:id="rId4"/>
              </a:rPr>
              <a:t>http://apreciaciondelarte-ugto.blogspot.mx/2009/04/la-linea.html</a:t>
            </a:r>
            <a:endParaRPr lang="es-MX" dirty="0" smtClean="0"/>
          </a:p>
          <a:p>
            <a:pPr fontAlgn="ctr"/>
            <a:endParaRPr lang="es-MX" dirty="0" smtClean="0"/>
          </a:p>
          <a:p>
            <a:pPr fontAlgn="ctr"/>
            <a:endParaRPr lang="es-MX" dirty="0" smtClean="0"/>
          </a:p>
          <a:p>
            <a:pPr fontAlgn="ctr"/>
            <a:endParaRPr lang="es-MX" dirty="0" smtClean="0"/>
          </a:p>
          <a:p>
            <a:pPr fontAlgn="ctr"/>
            <a:endParaRPr lang="es-MX" dirty="0" smtClean="0"/>
          </a:p>
          <a:p>
            <a:r>
              <a:rPr lang="es-MX" dirty="0" smtClean="0"/>
              <a:t/>
            </a:r>
            <a:br>
              <a:rPr lang="es-MX" dirty="0" smtClean="0"/>
            </a:br>
            <a:endParaRPr lang="es-MX" dirty="0" smtClean="0"/>
          </a:p>
          <a:p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58997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91</Words>
  <Application>Microsoft Office PowerPoint</Application>
  <PresentationFormat>Presentación en pantalla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Tema: Líneas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Usuario</cp:lastModifiedBy>
  <cp:revision>14</cp:revision>
  <dcterms:created xsi:type="dcterms:W3CDTF">2014-07-09T15:06:15Z</dcterms:created>
  <dcterms:modified xsi:type="dcterms:W3CDTF">2016-05-16T17:13:58Z</dcterms:modified>
</cp:coreProperties>
</file>