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5" r:id="rId6"/>
    <p:sldId id="262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12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13/08/2015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608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13/08/2015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709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13/08/2015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051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13/08/2015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644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13/08/2015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41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13/08/2015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495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13/08/2015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658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13/08/2015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494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13/08/2015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297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13/08/2015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088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t>13/08/2015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719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69BDE-CB26-4B65-B82A-5268310915C2}" type="datetimeFigureOut">
              <a:rPr lang="es-MX" smtClean="0"/>
              <a:t>13/08/2015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AB1CC-A6BD-48EA-A6AF-248DBC5C6F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487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images.google.com.mx/imgres?imgurl=http://www.citron.de/images/PIC_SFM151.jpg&amp;imgrefurl=http://www.citron.de/english/Monitor_E.html&amp;h=1485&amp;w=1470&amp;sz=174&amp;hl=es&amp;start=1&amp;tbnid=eg54vLUqJAGQmM:&amp;tbnh=150&amp;tbnw=148&amp;prev=/images?q=MONITOR&amp;svnum=10&amp;hl=es&amp;lr=" TargetMode="External"/><Relationship Id="rId7" Type="http://schemas.openxmlformats.org/officeDocument/2006/relationships/hyperlink" Target="http://images.google.com.mx/imgres?imgurl=http://www.photoshop-designs.net/imagenes/altavoz.jpg&amp;imgrefurl=http://imaginariums.blogtotal.es/category/746/1106&amp;h=251&amp;w=178&amp;sz=11&amp;hl=es&amp;start=2&amp;tbnid=I6dJuXKk083IdM:&amp;tbnh=111&amp;tbnw=79&amp;prev=/images?q=ALTAVOZ&amp;svnum=10&amp;hl=es&amp;lr=&amp;sa=X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images.google.com.mx/imgres?imgurl=http://www.pdm.com.co/images/Humor/impresora.jpeg&amp;imgrefurl=http://www.pdm.com.co/Humor.htm&amp;h=466&amp;w=500&amp;sz=21&amp;hl=es&amp;start=3&amp;tbnid=RZsAOrUuNJDHHM:&amp;tbnh=121&amp;tbnw=130&amp;prev=/images?q=IMPRESORA&amp;svnum=10&amp;hl=es&amp;lr=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images.google.com.mx/imgres?imgurl=http://www.uem.mz/chess/imagens/aspect14.jpg&amp;imgrefurl=http://www.uem.mz/chess/aspect14.htm&amp;h=254&amp;w=315&amp;sz=11&amp;hl=es&amp;start=2&amp;tbnid=xJowWDjiiMRH5M:&amp;tbnh=94&amp;tbnw=117&amp;prev=/images?q=TECLADO&amp;svnum=10&amp;hl=es&amp;lr=" TargetMode="External"/><Relationship Id="rId7" Type="http://schemas.openxmlformats.org/officeDocument/2006/relationships/hyperlink" Target="http://images.google.com.mx/imgres?imgurl=http://teleformacion.edu.aytolacoruna.es/ESCANER/document/img/epson_perfection1200.jpg&amp;imgrefurl=http://teleformacion.edu.aytolacoruna.es/ESCANER/&amp;h=152&amp;w=250&amp;sz=5&amp;hl=es&amp;start=6&amp;tbnid=NJw-mwatJNAreM:&amp;tbnh=67&amp;tbnw=111&amp;prev=/images?q=ESCANER&amp;svnum=10&amp;hl=es&amp;lr=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images.google.com.mx/imgres?imgurl=http://www.laptopdesk.net/pressphotos/mouse-small.jpg&amp;imgrefurl=http://www.laptopdesk.net/press-photosf.html&amp;h=163&amp;w=261&amp;sz=7&amp;hl=es&amp;start=4&amp;tbnid=F0jIgYwTLL98ZM:&amp;tbnh=70&amp;tbnw=112&amp;prev=/images?q=MOUSE&amp;svnum=10&amp;hl=es&amp;lr=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hyperlink" Target="http://images.google.com.mx/imgres?imgurl=http://www.photura.com/computadoras_files/KLIP_MIC_COMPU_ch.jpg&amp;imgrefurl=http://www.photura.com/?id=compacces&amp;h=160&amp;w=62&amp;sz=2&amp;hl=es&amp;start=7&amp;tbnid=Eb-0GbdIFvAHHM:&amp;tbnh=98&amp;tbnw=38&amp;prev=/images?q=MICROFONO+PARA+COMPUTADORAS&amp;svnum=10&amp;hl=es&amp;lr=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mx/imgres?imgurl=http://www.elise.com.pe/webclass/web/elise/imgprod/51.jpg&amp;imgrefurl=http://www.elise.com.pe/produc_02_1.php?cp=51&amp;serv=2&amp;PHPSESSID=77e55b82820c37ac0ba4939c04e2fc7e&amp;h=188&amp;w=246&amp;sz=9&amp;hl=es&amp;start=2&amp;tbnid=zKgN17-SDFlxlM:&amp;tbnh=84&amp;tbnw=110&amp;prev=/images?q=SISTEMA+DE+ALIMENTACION+INTERRUMPIDA&amp;svnum=10&amp;hl=es&amp;lr=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9912" y="0"/>
            <a:ext cx="536408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MX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Área Académica</a:t>
            </a:r>
            <a:r>
              <a:rPr lang="es-MX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INFORMÁTICA</a:t>
            </a:r>
            <a:endParaRPr lang="es-MX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</a:t>
            </a:r>
            <a:r>
              <a:rPr lang="es-MX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INTERNET</a:t>
            </a:r>
            <a:endParaRPr lang="es-MX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Mta. 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s-MX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 C. Rita Maricristi Arroyo Vargas</a:t>
            </a:r>
            <a:br>
              <a:rPr lang="es-MX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MX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Periodo: JULIO-DICIEMBRE 2015</a:t>
            </a:r>
            <a:endParaRPr lang="es-MX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6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19256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s-MX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HARDWARE</a:t>
            </a:r>
            <a:r>
              <a:rPr lang="es-MX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MX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fr-FR" dirty="0"/>
          </a:p>
          <a:p>
            <a:pPr marL="0" indent="0" algn="ctr">
              <a:lnSpc>
                <a:spcPct val="90000"/>
              </a:lnSpc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Abstract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ctr">
              <a:lnSpc>
                <a:spcPct val="90000"/>
              </a:lnSpc>
              <a:buNone/>
            </a:pP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dirty="0" smtClean="0"/>
              <a:t>Computer </a:t>
            </a:r>
            <a:r>
              <a:rPr lang="en-US" dirty="0"/>
              <a:t>hardware </a:t>
            </a:r>
            <a:r>
              <a:rPr lang="en-US" dirty="0" smtClean="0"/>
              <a:t>is </a:t>
            </a:r>
            <a:r>
              <a:rPr lang="en-US" dirty="0"/>
              <a:t>the collection of physical elements that constitutes a computer system. Computer hardware is the physical parts or components of a computer, such as the monitor, mouse, keyboard, computer data storage, hard disk drive (HDD), system unit (graphic cards, sound cards, memory, motherboard </a:t>
            </a:r>
            <a:r>
              <a:rPr lang="en-US"/>
              <a:t>and </a:t>
            </a:r>
            <a:r>
              <a:rPr lang="en-US" smtClean="0"/>
              <a:t>chips).</a:t>
            </a:r>
            <a:endParaRPr lang="fr-FR" dirty="0"/>
          </a:p>
          <a:p>
            <a:pPr marL="0" indent="0"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Keywords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es-MX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s-MX" dirty="0" smtClean="0"/>
          </a:p>
          <a:p>
            <a:r>
              <a:rPr lang="es-MX" dirty="0" smtClean="0"/>
              <a:t>Hardware</a:t>
            </a:r>
          </a:p>
          <a:p>
            <a:r>
              <a:rPr lang="es-MX" dirty="0" smtClean="0"/>
              <a:t>CPU</a:t>
            </a:r>
            <a:endParaRPr lang="es-MX" dirty="0" smtClean="0"/>
          </a:p>
          <a:p>
            <a:r>
              <a:rPr lang="es-MX" dirty="0" smtClean="0"/>
              <a:t>Periféricos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5453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/>
          <a:lstStyle/>
          <a:p>
            <a:r>
              <a:rPr lang="es-MX" dirty="0" smtClean="0">
                <a:solidFill>
                  <a:srgbClr val="800000"/>
                </a:solidFill>
              </a:rPr>
              <a:t>HARDWARE</a:t>
            </a:r>
            <a:endParaRPr lang="es-MX" dirty="0">
              <a:solidFill>
                <a:srgbClr val="8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MX" sz="2800" dirty="0" smtClean="0">
                <a:latin typeface="Arial"/>
                <a:cs typeface="Arial"/>
              </a:rPr>
              <a:t>Partes físicas y  tangibles de la compuatadora.</a:t>
            </a:r>
            <a:endParaRPr lang="es-MX" sz="2800" dirty="0">
              <a:latin typeface="Arial"/>
              <a:cs typeface="Arial"/>
            </a:endParaRPr>
          </a:p>
        </p:txBody>
      </p:sp>
      <p:pic>
        <p:nvPicPr>
          <p:cNvPr id="27" name="Imagen 26" descr="I7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60849"/>
            <a:ext cx="4339514" cy="3210756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5759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76672"/>
            <a:ext cx="5688632" cy="1080120"/>
          </a:xfrm>
        </p:spPr>
        <p:txBody>
          <a:bodyPr>
            <a:normAutofit/>
          </a:bodyPr>
          <a:lstStyle/>
          <a:p>
            <a:pPr algn="l"/>
            <a:r>
              <a:rPr lang="es-MX" dirty="0" smtClean="0">
                <a:solidFill>
                  <a:srgbClr val="800000"/>
                </a:solidFill>
              </a:rPr>
              <a:t> </a:t>
            </a:r>
            <a:r>
              <a:rPr lang="es-MX" dirty="0" smtClean="0">
                <a:solidFill>
                  <a:srgbClr val="800000"/>
                </a:solidFill>
              </a:rPr>
              <a:t>CPU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600200"/>
            <a:ext cx="5544616" cy="44210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(Unidad Central de Proceso) Denominado también como el “cerebro” de la computadora cuyas funciones principales son: controlar y supervisar el buen funcionamiento del equipo de computo , controlar el envió y recepción de datos desde las unidades periféricas hasta la  unidad de control, así como las operaciones aritméticas y lógicas que sean necesarias.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40" y="1484784"/>
            <a:ext cx="3240360" cy="345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76672"/>
            <a:ext cx="5688632" cy="1080120"/>
          </a:xfrm>
        </p:spPr>
        <p:txBody>
          <a:bodyPr>
            <a:normAutofit fontScale="90000"/>
          </a:bodyPr>
          <a:lstStyle/>
          <a:p>
            <a:pPr algn="l"/>
            <a:r>
              <a:rPr lang="es-MX" dirty="0" smtClean="0">
                <a:solidFill>
                  <a:srgbClr val="800000"/>
                </a:solidFill>
              </a:rPr>
              <a:t> </a:t>
            </a:r>
            <a:r>
              <a:rPr lang="es-ES" dirty="0">
                <a:solidFill>
                  <a:srgbClr val="800000"/>
                </a:solidFill>
              </a:rPr>
              <a:t>P</a:t>
            </a:r>
            <a:r>
              <a:rPr lang="es-ES" dirty="0" smtClean="0">
                <a:solidFill>
                  <a:srgbClr val="800000"/>
                </a:solidFill>
              </a:rPr>
              <a:t>eriféricos de salida </a:t>
            </a:r>
            <a:r>
              <a:rPr lang="es-ES" dirty="0">
                <a:latin typeface="Consolas" charset="0"/>
              </a:rPr>
              <a:t/>
            </a:r>
            <a:br>
              <a:rPr lang="es-ES" dirty="0">
                <a:latin typeface="Consolas" charset="0"/>
              </a:rPr>
            </a:br>
            <a:endParaRPr lang="es-MX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460432" cy="4525963"/>
          </a:xfrm>
        </p:spPr>
        <p:txBody>
          <a:bodyPr/>
          <a:lstStyle/>
          <a:p>
            <a:pPr lvl="1">
              <a:buFontTx/>
              <a:buChar char="•"/>
            </a:pPr>
            <a:r>
              <a:rPr lang="es-ES" dirty="0" smtClean="0">
                <a:latin typeface="Corbel" charset="0"/>
              </a:rPr>
              <a:t> </a:t>
            </a:r>
            <a:r>
              <a:rPr lang="es-ES" dirty="0">
                <a:latin typeface="Arial"/>
                <a:cs typeface="Arial"/>
              </a:rPr>
              <a:t>M</a:t>
            </a:r>
            <a:r>
              <a:rPr lang="es-ES" dirty="0" smtClean="0">
                <a:latin typeface="Arial"/>
                <a:cs typeface="Arial"/>
              </a:rPr>
              <a:t>uestran </a:t>
            </a:r>
            <a:r>
              <a:rPr lang="es-ES" dirty="0">
                <a:latin typeface="Arial"/>
                <a:cs typeface="Arial"/>
              </a:rPr>
              <a:t>al usuario el resultado de las operaciones realizadas por el PC. En este grupo podemos encontrar: monitor, </a:t>
            </a:r>
            <a:r>
              <a:rPr lang="es-ES" dirty="0" smtClean="0">
                <a:latin typeface="Arial"/>
                <a:cs typeface="Arial"/>
              </a:rPr>
              <a:t>impresoras, </a:t>
            </a:r>
            <a:r>
              <a:rPr lang="es-ES" dirty="0">
                <a:latin typeface="Arial"/>
                <a:cs typeface="Arial"/>
              </a:rPr>
              <a:t>altavoces, </a:t>
            </a:r>
            <a:r>
              <a:rPr lang="es-ES" dirty="0" smtClean="0">
                <a:latin typeface="Arial"/>
                <a:cs typeface="Arial"/>
              </a:rPr>
              <a:t>plotters, etc</a:t>
            </a:r>
            <a:r>
              <a:rPr lang="es-ES" dirty="0">
                <a:latin typeface="Arial"/>
                <a:cs typeface="Arial"/>
              </a:rPr>
              <a:t>. </a:t>
            </a:r>
          </a:p>
          <a:p>
            <a:endParaRPr lang="es-ES" dirty="0">
              <a:latin typeface="Corbel" charset="0"/>
            </a:endParaRPr>
          </a:p>
        </p:txBody>
      </p:sp>
      <p:pic>
        <p:nvPicPr>
          <p:cNvPr id="8" name="Picture 5" descr="PIC_SFM15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81128"/>
            <a:ext cx="1367607" cy="141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impresor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65104"/>
            <a:ext cx="1368152" cy="147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ltavoz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34792" y="4542672"/>
            <a:ext cx="1147226" cy="136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26686"/>
            <a:ext cx="57241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0"/>
              </a:spcBef>
            </a:pPr>
            <a:r>
              <a:rPr lang="es-ES" sz="4400" dirty="0">
                <a:solidFill>
                  <a:srgbClr val="800000"/>
                </a:solidFill>
                <a:latin typeface="+mj-lt"/>
              </a:rPr>
              <a:t>Periféricos de entrada 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-26561" y="1412776"/>
            <a:ext cx="8229600" cy="4525963"/>
          </a:xfrm>
        </p:spPr>
        <p:txBody>
          <a:bodyPr/>
          <a:lstStyle/>
          <a:p>
            <a:pPr lvl="1">
              <a:buFontTx/>
              <a:buChar char="•"/>
            </a:pPr>
            <a:r>
              <a:rPr lang="es-ES" dirty="0">
                <a:latin typeface="Arial"/>
                <a:cs typeface="Arial"/>
              </a:rPr>
              <a:t>Son los que permiten que el usuario aporte información exterior. Entre ellos podemos encontrar: teclado, ratón (mouse), </a:t>
            </a:r>
            <a:r>
              <a:rPr lang="es-ES" dirty="0" smtClean="0">
                <a:latin typeface="Arial"/>
                <a:cs typeface="Arial"/>
              </a:rPr>
              <a:t>escáner, </a:t>
            </a:r>
            <a:r>
              <a:rPr lang="es-ES" dirty="0">
                <a:latin typeface="Arial"/>
                <a:cs typeface="Arial"/>
              </a:rPr>
              <a:t>SAI (Sistema de Alimentación Ininterrumpida), micrófono, etc. </a:t>
            </a:r>
          </a:p>
          <a:p>
            <a:endParaRPr lang="es-ES" dirty="0">
              <a:latin typeface="Corbel" charset="0"/>
            </a:endParaRPr>
          </a:p>
        </p:txBody>
      </p:sp>
      <p:pic>
        <p:nvPicPr>
          <p:cNvPr id="8" name="Picture 7" descr="aspect1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1401762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mouse-smal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84984"/>
            <a:ext cx="1354138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epson_perfection1200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81128"/>
            <a:ext cx="1201737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KLIP_MIC_COMPU_ch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365104"/>
            <a:ext cx="722312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4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08520" y="332656"/>
            <a:ext cx="6660232" cy="1008112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>
                <a:solidFill>
                  <a:srgbClr val="800000"/>
                </a:solidFill>
                <a:cs typeface="Arial"/>
              </a:rPr>
              <a:t>Periféricos de </a:t>
            </a:r>
            <a:r>
              <a:rPr lang="es-ES" dirty="0" smtClean="0">
                <a:solidFill>
                  <a:srgbClr val="800000"/>
                </a:solidFill>
                <a:cs typeface="Arial"/>
              </a:rPr>
              <a:t>entrada/salida </a:t>
            </a:r>
            <a:r>
              <a:rPr lang="es-ES" dirty="0">
                <a:latin typeface="Consolas" charset="0"/>
              </a:rPr>
              <a:t/>
            </a:r>
            <a:br>
              <a:rPr lang="es-ES" dirty="0">
                <a:latin typeface="Consolas" charset="0"/>
              </a:rPr>
            </a:br>
            <a:endParaRPr lang="es-MX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-396552" y="1412776"/>
            <a:ext cx="8712968" cy="4525963"/>
          </a:xfrm>
        </p:spPr>
        <p:txBody>
          <a:bodyPr/>
          <a:lstStyle/>
          <a:p>
            <a:pPr lvl="1">
              <a:buFontTx/>
              <a:buChar char="•"/>
            </a:pPr>
            <a:r>
              <a:rPr lang="es-ES" dirty="0">
                <a:latin typeface="Arial"/>
                <a:cs typeface="Arial"/>
              </a:rPr>
              <a:t>D</a:t>
            </a:r>
            <a:r>
              <a:rPr lang="es-ES" dirty="0" smtClean="0">
                <a:latin typeface="Arial"/>
                <a:cs typeface="Arial"/>
              </a:rPr>
              <a:t>ispositivos </a:t>
            </a:r>
            <a:r>
              <a:rPr lang="es-ES" dirty="0">
                <a:latin typeface="Arial"/>
                <a:cs typeface="Arial"/>
              </a:rPr>
              <a:t>que pueden </a:t>
            </a:r>
            <a:r>
              <a:rPr lang="es-ES" dirty="0" smtClean="0">
                <a:latin typeface="Arial"/>
                <a:cs typeface="Arial"/>
              </a:rPr>
              <a:t>emitir y recibir información del CPU </a:t>
            </a:r>
            <a:r>
              <a:rPr lang="es-ES" dirty="0">
                <a:latin typeface="Arial"/>
                <a:cs typeface="Arial"/>
              </a:rPr>
              <a:t>y al usuario. Aquí se encuentran: módem (Modulador/Demodulador)</a:t>
            </a:r>
            <a:r>
              <a:rPr lang="es-ES" dirty="0" smtClean="0">
                <a:latin typeface="Arial"/>
                <a:cs typeface="Arial"/>
              </a:rPr>
              <a:t>, monitor táctil, pantallas, diademas, etc</a:t>
            </a:r>
            <a:r>
              <a:rPr lang="es-ES" dirty="0">
                <a:latin typeface="Arial"/>
                <a:cs typeface="Arial"/>
              </a:rPr>
              <a:t>.</a:t>
            </a:r>
            <a:endParaRPr lang="es-ES" dirty="0">
              <a:latin typeface="Corbel" charset="0"/>
            </a:endParaRPr>
          </a:p>
        </p:txBody>
      </p:sp>
      <p:pic>
        <p:nvPicPr>
          <p:cNvPr id="8" name="Picture 13" descr="5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1800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82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08520" y="260648"/>
            <a:ext cx="8136904" cy="1296144"/>
          </a:xfrm>
        </p:spPr>
        <p:txBody>
          <a:bodyPr>
            <a:normAutofit/>
          </a:bodyPr>
          <a:lstStyle/>
          <a:p>
            <a:pPr algn="l"/>
            <a:r>
              <a:rPr lang="es-ES" sz="3200" dirty="0" smtClean="0">
                <a:solidFill>
                  <a:srgbClr val="800000"/>
                </a:solidFill>
                <a:latin typeface="Arial"/>
                <a:cs typeface="Arial"/>
              </a:rPr>
              <a:t> Periféricos de </a:t>
            </a:r>
            <a:r>
              <a:rPr lang="es-ES" sz="3200" dirty="0">
                <a:solidFill>
                  <a:srgbClr val="800000"/>
                </a:solidFill>
                <a:latin typeface="Arial"/>
                <a:cs typeface="Arial"/>
              </a:rPr>
              <a:t>almacenamiento </a:t>
            </a:r>
            <a:r>
              <a:rPr lang="es-ES" sz="3200" dirty="0" smtClean="0">
                <a:solidFill>
                  <a:srgbClr val="800000"/>
                </a:solidFill>
                <a:latin typeface="Arial"/>
                <a:cs typeface="Arial"/>
              </a:rPr>
              <a:t/>
            </a:r>
            <a:br>
              <a:rPr lang="es-ES" sz="3200" dirty="0" smtClean="0">
                <a:solidFill>
                  <a:srgbClr val="800000"/>
                </a:solidFill>
                <a:latin typeface="Arial"/>
                <a:cs typeface="Arial"/>
              </a:rPr>
            </a:br>
            <a:r>
              <a:rPr lang="es-ES" sz="3200" dirty="0" smtClean="0">
                <a:solidFill>
                  <a:srgbClr val="800000"/>
                </a:solidFill>
                <a:latin typeface="Arial"/>
                <a:cs typeface="Arial"/>
              </a:rPr>
              <a:t> secundario </a:t>
            </a:r>
            <a:endParaRPr lang="es-MX" sz="32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878" y="1772816"/>
            <a:ext cx="8712968" cy="4525963"/>
          </a:xfrm>
        </p:spPr>
        <p:txBody>
          <a:bodyPr/>
          <a:lstStyle/>
          <a:p>
            <a:pPr fontAlgn="t"/>
            <a:r>
              <a:rPr lang="es-ES" sz="2800" dirty="0">
                <a:latin typeface="Arial"/>
                <a:cs typeface="Arial"/>
              </a:rPr>
              <a:t>D</a:t>
            </a:r>
            <a:r>
              <a:rPr lang="es-ES" sz="2800" dirty="0" smtClean="0">
                <a:latin typeface="Arial"/>
                <a:cs typeface="Arial"/>
              </a:rPr>
              <a:t>ispositivos </a:t>
            </a:r>
            <a:r>
              <a:rPr lang="es-ES" sz="2800" dirty="0">
                <a:latin typeface="Arial"/>
                <a:cs typeface="Arial"/>
              </a:rPr>
              <a:t>que pueden </a:t>
            </a:r>
            <a:r>
              <a:rPr lang="es-ES" sz="2800" dirty="0" smtClean="0">
                <a:latin typeface="Arial"/>
                <a:cs typeface="Arial"/>
              </a:rPr>
              <a:t>almacenar información de manera temporal o permanente del CPU </a:t>
            </a:r>
            <a:r>
              <a:rPr lang="es-ES" sz="2800" dirty="0">
                <a:latin typeface="Arial"/>
                <a:cs typeface="Arial"/>
              </a:rPr>
              <a:t>y al </a:t>
            </a:r>
            <a:r>
              <a:rPr lang="es-ES" sz="2800" dirty="0" smtClean="0">
                <a:latin typeface="Arial"/>
                <a:cs typeface="Arial"/>
              </a:rPr>
              <a:t>usuario ejemplos: </a:t>
            </a:r>
            <a:r>
              <a:rPr lang="hr-HR" sz="2800" dirty="0" smtClean="0">
                <a:latin typeface="Arial"/>
                <a:cs typeface="Arial"/>
              </a:rPr>
              <a:t>discos duros, cd, dvd, blue ray, pendrive, USB, etc.</a:t>
            </a:r>
          </a:p>
          <a:p>
            <a:pPr lvl="1">
              <a:buFontTx/>
              <a:buChar char="•"/>
            </a:pPr>
            <a:endParaRPr lang="es-ES" dirty="0">
              <a:latin typeface="Corbe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645024"/>
            <a:ext cx="1343028" cy="13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4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19256" cy="1143000"/>
          </a:xfrm>
        </p:spPr>
        <p:txBody>
          <a:bodyPr>
            <a:normAutofit/>
          </a:bodyPr>
          <a:lstStyle/>
          <a:p>
            <a:pPr algn="l"/>
            <a:r>
              <a:rPr lang="es-MX" dirty="0" smtClean="0">
                <a:solidFill>
                  <a:srgbClr val="800000"/>
                </a:solidFill>
              </a:rPr>
              <a:t>REFERENCIAS</a:t>
            </a:r>
            <a:endParaRPr lang="es-MX" dirty="0">
              <a:solidFill>
                <a:srgbClr val="800000"/>
              </a:solidFill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MX" dirty="0" err="1" smtClean="0"/>
              <a:t>Tizn@do</a:t>
            </a:r>
            <a:r>
              <a:rPr lang="es-MX" dirty="0" smtClean="0"/>
              <a:t>, Informática para Bachillerato</a:t>
            </a:r>
          </a:p>
          <a:p>
            <a:pPr marL="0" indent="0">
              <a:buNone/>
            </a:pPr>
            <a:r>
              <a:rPr lang="es-MX" dirty="0" smtClean="0"/>
              <a:t> </a:t>
            </a:r>
            <a:r>
              <a:rPr lang="es-MX" dirty="0"/>
              <a:t>Editorial: MC GRAW </a:t>
            </a:r>
            <a:r>
              <a:rPr lang="es-MX" dirty="0" smtClean="0"/>
              <a:t>HILL</a:t>
            </a:r>
          </a:p>
        </p:txBody>
      </p:sp>
    </p:spTree>
    <p:extLst>
      <p:ext uri="{BB962C8B-B14F-4D97-AF65-F5344CB8AC3E}">
        <p14:creationId xmlns:p14="http://schemas.microsoft.com/office/powerpoint/2010/main" val="121021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301</Words>
  <Application>Microsoft Office PowerPoint</Application>
  <PresentationFormat>Presentación en pantalla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Tema: HARDWARE  </vt:lpstr>
      <vt:lpstr>HARDWARE</vt:lpstr>
      <vt:lpstr> CPU</vt:lpstr>
      <vt:lpstr> Periféricos de salida  </vt:lpstr>
      <vt:lpstr>Presentación de PowerPoint</vt:lpstr>
      <vt:lpstr>Periféricos de entrada/salida  </vt:lpstr>
      <vt:lpstr> Periféricos de almacenamiento   secundario </vt:lpstr>
      <vt:lpstr>REFERENCIAS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webdesign1</dc:creator>
  <cp:lastModifiedBy>Alumno</cp:lastModifiedBy>
  <cp:revision>25</cp:revision>
  <dcterms:created xsi:type="dcterms:W3CDTF">2014-07-09T15:06:15Z</dcterms:created>
  <dcterms:modified xsi:type="dcterms:W3CDTF">2015-08-13T16:00:52Z</dcterms:modified>
</cp:coreProperties>
</file>