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.es/aulasenior/saavedrafajardo/trabajos/vanguardias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teespana.com/surrealismo.htm" TargetMode="External"/><Relationship Id="rId5" Type="http://schemas.openxmlformats.org/officeDocument/2006/relationships/hyperlink" Target="http://www.artepinturaygenios.com/2011/01/cubismo.html" TargetMode="External"/><Relationship Id="rId4" Type="http://schemas.openxmlformats.org/officeDocument/2006/relationships/hyperlink" Target="http://www.arteespana.com/expresionismo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Arte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Vanguardias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L.D.G. Nathaly Alfaro Flores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 – 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851920" y="5818038"/>
            <a:ext cx="5109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Edward </a:t>
            </a:r>
            <a:r>
              <a:rPr lang="es-ES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Munch</a:t>
            </a:r>
            <a:endParaRPr lang="es-MX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849486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estímulo más importante lo encuentra </a:t>
            </a:r>
            <a:r>
              <a:rPr lang="es-ES" dirty="0" err="1"/>
              <a:t>Munch</a:t>
            </a:r>
            <a:r>
              <a:rPr lang="es-ES" dirty="0"/>
              <a:t> en las imágenes simplificadas de las obras de </a:t>
            </a:r>
            <a:r>
              <a:rPr lang="es-ES" dirty="0" err="1"/>
              <a:t>Gaugain</a:t>
            </a:r>
            <a:r>
              <a:rPr lang="es-ES" dirty="0"/>
              <a:t>, que le servirán para transmitir la angustia y la soledad. Vivió angustiado, tuvo problemas psíquicos y esos sentimientos son los que volcará en su pintura</a:t>
            </a:r>
            <a:r>
              <a:rPr lang="es-ES" dirty="0" smtClean="0"/>
              <a:t>.</a:t>
            </a:r>
          </a:p>
          <a:p>
            <a:r>
              <a:rPr lang="es-ES" dirty="0"/>
              <a:t>Le obsesiona la impotencia del ser humano ante la muerte y la identifica con la mujer. Tiene una visión negativa de la vida, de la indefensión, de la soledad humana y del sexo.</a:t>
            </a:r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29" y="3601127"/>
            <a:ext cx="2415673" cy="30598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977" y="3601127"/>
            <a:ext cx="2466975" cy="1857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18232"/>
            <a:ext cx="2895600" cy="365125"/>
          </a:xfrm>
        </p:spPr>
        <p:txBody>
          <a:bodyPr/>
          <a:lstStyle/>
          <a:p>
            <a:r>
              <a:rPr lang="es-MX" smtClean="0"/>
              <a:t>Material Didáctico por L.D.G. Nathaly Alfaro Flores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86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457" y="4008115"/>
            <a:ext cx="200025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789040"/>
            <a:ext cx="1819275" cy="2505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984" y="4176437"/>
            <a:ext cx="2124075" cy="2152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686" y="1772816"/>
            <a:ext cx="2686050" cy="1704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CuadroTexto"/>
          <p:cNvSpPr txBox="1"/>
          <p:nvPr/>
        </p:nvSpPr>
        <p:spPr>
          <a:xfrm>
            <a:off x="395536" y="1484784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cubismo es una tendencia artística aparecida en París hacia 1906-1907, que reduce la naturaleza a las formas </a:t>
            </a:r>
            <a:r>
              <a:rPr lang="es-ES" dirty="0" smtClean="0"/>
              <a:t>geométricas.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/>
              <a:t>"</a:t>
            </a:r>
            <a:r>
              <a:rPr lang="es-MX" i="1" dirty="0"/>
              <a:t>collages</a:t>
            </a:r>
            <a:r>
              <a:rPr lang="es-MX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862049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2420888"/>
            <a:ext cx="640168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hlinkClick r:id="rId3"/>
              </a:rPr>
              <a:t>www.um.es/aulasenior/saavedrafajardo/trabajos/</a:t>
            </a:r>
            <a:r>
              <a:rPr lang="es-MX" b="1" dirty="0" smtClean="0">
                <a:hlinkClick r:id="rId3"/>
              </a:rPr>
              <a:t>vanguardias</a:t>
            </a:r>
            <a:r>
              <a:rPr lang="es-MX" dirty="0" smtClean="0">
                <a:hlinkClick r:id="rId3"/>
              </a:rPr>
              <a:t>.pdf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>
                <a:hlinkClick r:id="rId4"/>
              </a:rPr>
              <a:t>www.arteespana.com/</a:t>
            </a:r>
            <a:r>
              <a:rPr lang="es-MX" b="1" dirty="0" smtClean="0">
                <a:hlinkClick r:id="rId4"/>
              </a:rPr>
              <a:t>expresionismo</a:t>
            </a:r>
            <a:r>
              <a:rPr lang="es-MX" dirty="0" smtClean="0">
                <a:hlinkClick r:id="rId4"/>
              </a:rPr>
              <a:t>.htm</a:t>
            </a:r>
            <a:endParaRPr lang="es-MX" dirty="0" smtClean="0"/>
          </a:p>
          <a:p>
            <a:endParaRPr lang="es-MX" dirty="0" smtClean="0"/>
          </a:p>
          <a:p>
            <a:pPr fontAlgn="ctr"/>
            <a:r>
              <a:rPr lang="es-MX" dirty="0" smtClean="0">
                <a:hlinkClick r:id="rId5"/>
              </a:rPr>
              <a:t>www.artepinturaygenios.com/2011/01/</a:t>
            </a:r>
            <a:r>
              <a:rPr lang="es-MX" b="1" dirty="0" smtClean="0">
                <a:hlinkClick r:id="rId5"/>
              </a:rPr>
              <a:t>cubismo</a:t>
            </a:r>
            <a:r>
              <a:rPr lang="es-MX" dirty="0" smtClean="0">
                <a:hlinkClick r:id="rId5"/>
              </a:rPr>
              <a:t>.html</a:t>
            </a:r>
            <a:endParaRPr lang="es-MX" dirty="0" smtClean="0"/>
          </a:p>
          <a:p>
            <a:pPr fontAlgn="ctr"/>
            <a:endParaRPr lang="es-MX" dirty="0" smtClean="0"/>
          </a:p>
          <a:p>
            <a:pPr fontAlgn="ctr"/>
            <a:r>
              <a:rPr lang="es-MX" dirty="0" smtClean="0">
                <a:hlinkClick r:id="rId6"/>
              </a:rPr>
              <a:t>www.arteespana.com/</a:t>
            </a:r>
            <a:r>
              <a:rPr lang="es-MX" b="1" dirty="0" smtClean="0">
                <a:hlinkClick r:id="rId6"/>
              </a:rPr>
              <a:t>surrealismo</a:t>
            </a:r>
            <a:r>
              <a:rPr lang="es-MX" dirty="0" smtClean="0">
                <a:hlinkClick r:id="rId6"/>
              </a:rPr>
              <a:t>.htm</a:t>
            </a:r>
            <a:endParaRPr lang="es-MX" dirty="0" smtClean="0"/>
          </a:p>
          <a:p>
            <a:pPr fontAlgn="ctr"/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89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dirty="0" err="1" smtClean="0"/>
              <a:t>Vanguards</a:t>
            </a:r>
            <a:r>
              <a:rPr lang="es-MX" dirty="0" smtClean="0"/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n-US" sz="5100" dirty="0" smtClean="0"/>
              <a:t>Artistic and literary movements and trends of renewing character that emerged in the early twentieth century.</a:t>
            </a:r>
            <a:endParaRPr lang="fr-FR" sz="5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5100" dirty="0" err="1" smtClean="0"/>
              <a:t>cubism</a:t>
            </a:r>
            <a:r>
              <a:rPr lang="es-MX" sz="5100" dirty="0" smtClean="0"/>
              <a:t> , </a:t>
            </a:r>
            <a:r>
              <a:rPr lang="es-MX" sz="5100" dirty="0" err="1" smtClean="0"/>
              <a:t>expressionism</a:t>
            </a:r>
            <a:r>
              <a:rPr lang="es-MX" sz="5100" dirty="0" smtClean="0"/>
              <a:t> , </a:t>
            </a:r>
          </a:p>
          <a:p>
            <a:pPr>
              <a:lnSpc>
                <a:spcPct val="90000"/>
              </a:lnSpc>
              <a:buNone/>
            </a:pPr>
            <a:r>
              <a:rPr lang="es-MX" sz="5100" dirty="0" err="1" smtClean="0"/>
              <a:t>surrealism</a:t>
            </a:r>
            <a:r>
              <a:rPr lang="es-MX" sz="5100" dirty="0" smtClean="0"/>
              <a:t>, </a:t>
            </a:r>
            <a:r>
              <a:rPr lang="es-MX" sz="5100" dirty="0" err="1" smtClean="0"/>
              <a:t>fauvism</a:t>
            </a:r>
            <a:endParaRPr lang="es-MX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766536" y="1916832"/>
            <a:ext cx="78269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VANGUARDIAS</a:t>
            </a:r>
            <a:endParaRPr lang="es-ES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4077072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Conjunto de Tendencias</a:t>
            </a:r>
          </a:p>
          <a:p>
            <a:pPr algn="ctr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Unión de palabras francesas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Avant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(adelante) +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garde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(guardia)</a:t>
            </a:r>
          </a:p>
          <a:p>
            <a:pPr algn="ctr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Innovación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1424704"/>
            <a:ext cx="8136904" cy="15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arquitectura de principios del siglo XX rechazó las tendencias historicistas de la centuria anterior y asumió las transformaciones de un nuevo mundo caracterizado por el desarrollo técnico e industrial. El culto a la máquina marcó el signo de lo que se ha llamado Arquitectura del Movimiento Moderno.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046663"/>
            <a:ext cx="2600325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114" y="4046664"/>
            <a:ext cx="2245426" cy="1830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63"/>
            <a:ext cx="2667000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55679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Broadway" pitchFamily="82" charset="0"/>
              </a:rPr>
              <a:t>Henry Moore.</a:t>
            </a:r>
            <a:endParaRPr lang="es-MX" sz="2800" b="1" dirty="0">
              <a:latin typeface="Broadway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95936" y="1556792"/>
            <a:ext cx="42484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/>
              <a:t>Escultor </a:t>
            </a:r>
            <a:r>
              <a:rPr lang="es-MX" dirty="0" smtClean="0"/>
              <a:t>británico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Premio Internacional de Escultura de la Bienal de Venecia, recibido en 1948, lo proyectó a nivel </a:t>
            </a:r>
            <a:r>
              <a:rPr lang="es-ES" dirty="0" smtClean="0"/>
              <a:t>internacional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piedra en los inicios y el bronce después fueron sus materiales preferidos. Es considerado uno de los escultores más importantes del siglo XX y una de las principales figuras artísticas del Reino Unido contemporáneo.</a:t>
            </a:r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54277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95" y="2123786"/>
            <a:ext cx="1314968" cy="2212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2649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42040"/>
            <a:ext cx="31683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S</a:t>
            </a:r>
            <a:r>
              <a:rPr lang="es-ES" dirty="0" smtClean="0"/>
              <a:t>erie </a:t>
            </a:r>
            <a:r>
              <a:rPr lang="es-ES" dirty="0"/>
              <a:t>de movimientos </a:t>
            </a:r>
            <a:r>
              <a:rPr lang="es-ES" dirty="0" smtClean="0"/>
              <a:t>artísticos </a:t>
            </a:r>
            <a:r>
              <a:rPr lang="es-ES" dirty="0"/>
              <a:t>que nace a principios del siglo xx, se buscaba la </a:t>
            </a:r>
            <a:r>
              <a:rPr lang="es-ES" dirty="0" smtClean="0"/>
              <a:t>innovación </a:t>
            </a:r>
            <a:r>
              <a:rPr lang="es-ES" dirty="0"/>
              <a:t>en toda producción </a:t>
            </a:r>
            <a:r>
              <a:rPr lang="es-ES" dirty="0" smtClean="0"/>
              <a:t>artística.</a:t>
            </a:r>
          </a:p>
          <a:p>
            <a:endParaRPr lang="es-ES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S</a:t>
            </a:r>
            <a:r>
              <a:rPr lang="es-ES" dirty="0" smtClean="0"/>
              <a:t>u característica </a:t>
            </a:r>
            <a:r>
              <a:rPr lang="es-ES" dirty="0"/>
              <a:t>principal es: la libertad de expresión, modificando o </a:t>
            </a:r>
            <a:r>
              <a:rPr lang="es-ES" dirty="0" smtClean="0"/>
              <a:t>distorsionando </a:t>
            </a:r>
            <a:r>
              <a:rPr lang="es-ES" dirty="0"/>
              <a:t>objetos o conceptos a plasmar, abordando temas </a:t>
            </a:r>
            <a:r>
              <a:rPr lang="es-ES" dirty="0" smtClean="0"/>
              <a:t>tabú </a:t>
            </a:r>
            <a:r>
              <a:rPr lang="es-ES" dirty="0"/>
              <a:t>y rompiendo los </a:t>
            </a:r>
            <a:r>
              <a:rPr lang="es-ES" dirty="0" smtClean="0"/>
              <a:t>parámetros </a:t>
            </a:r>
            <a:r>
              <a:rPr lang="es-ES" dirty="0"/>
              <a:t>de lo creativo quedando fuera lo racional, </a:t>
            </a:r>
            <a:r>
              <a:rPr lang="es-ES" dirty="0" smtClean="0"/>
              <a:t>en contra </a:t>
            </a:r>
            <a:r>
              <a:rPr lang="es-ES" dirty="0"/>
              <a:t>del modernismo.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240940"/>
            <a:ext cx="4089400" cy="50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2099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58988"/>
            <a:ext cx="2324100" cy="1971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048" y="4170386"/>
            <a:ext cx="2286000" cy="1647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123" y="3751287"/>
            <a:ext cx="1838325" cy="2486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24" y="1039888"/>
            <a:ext cx="1914525" cy="2390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CuadroTexto"/>
          <p:cNvSpPr txBox="1"/>
          <p:nvPr/>
        </p:nvSpPr>
        <p:spPr>
          <a:xfrm>
            <a:off x="467544" y="1951087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i="1" dirty="0" err="1"/>
              <a:t>F</a:t>
            </a:r>
            <a:r>
              <a:rPr lang="es-MX" i="1" dirty="0" err="1" smtClean="0"/>
              <a:t>auves</a:t>
            </a:r>
            <a:r>
              <a:rPr lang="es-MX" dirty="0"/>
              <a:t> </a:t>
            </a:r>
            <a:r>
              <a:rPr lang="es-MX" dirty="0" smtClean="0"/>
              <a:t> (</a:t>
            </a:r>
            <a:r>
              <a:rPr lang="es-MX" dirty="0"/>
              <a:t>fieras</a:t>
            </a:r>
            <a:r>
              <a:rPr lang="es-MX" dirty="0" smtClean="0"/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El nombre del movimiento se debe a Louis </a:t>
            </a:r>
            <a:r>
              <a:rPr lang="es-ES" dirty="0" err="1" smtClean="0"/>
              <a:t>Vauxcelles</a:t>
            </a: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</a:t>
            </a:r>
            <a:r>
              <a:rPr lang="es-ES" dirty="0" smtClean="0"/>
              <a:t>mpleo </a:t>
            </a:r>
            <a:r>
              <a:rPr lang="es-ES" dirty="0"/>
              <a:t>agresivo de los colores puros </a:t>
            </a: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Caracterizado por se sentimental y estético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Une el Arte con la vida cotidiana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Gusto por el Arte Africano</a:t>
            </a:r>
          </a:p>
        </p:txBody>
      </p:sp>
    </p:spTree>
    <p:extLst>
      <p:ext uri="{BB962C8B-B14F-4D97-AF65-F5344CB8AC3E}">
        <p14:creationId xmlns:p14="http://schemas.microsoft.com/office/powerpoint/2010/main" val="347082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1016277"/>
            <a:ext cx="552150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Pintor francés, máximo representante del fauvismo</a:t>
            </a:r>
            <a:r>
              <a:rPr lang="es-ES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Sus características era utilizar el gesto </a:t>
            </a:r>
            <a:r>
              <a:rPr lang="es-ES" dirty="0"/>
              <a:t>espontáneo y color puro, su obra daba las pautas de un estilo nuevo, lleno de vigor expresivo y que se negaba a ser una mera imitación de la </a:t>
            </a:r>
            <a:r>
              <a:rPr lang="es-ES" dirty="0" smtClean="0"/>
              <a:t>naturaleza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Sus obras son las conocidas como </a:t>
            </a:r>
            <a:r>
              <a:rPr lang="es-ES" i="1" dirty="0" err="1"/>
              <a:t>protofauvistas</a:t>
            </a:r>
            <a:r>
              <a:rPr lang="es-ES" dirty="0"/>
              <a:t>, por la riqueza de su colorido y el grueso empaste; son fundamentalmente paisajes. </a:t>
            </a:r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72" y="1023716"/>
            <a:ext cx="2526686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5 CuadroTexto"/>
          <p:cNvSpPr txBox="1"/>
          <p:nvPr/>
        </p:nvSpPr>
        <p:spPr>
          <a:xfrm>
            <a:off x="6191672" y="3256256"/>
            <a:ext cx="3924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Lujo, calma y </a:t>
            </a:r>
            <a:r>
              <a:rPr lang="es-ES" sz="1400" dirty="0" err="1" smtClean="0"/>
              <a:t>voluptuosidadcx</a:t>
            </a:r>
            <a:endParaRPr lang="es-MX" sz="14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7" y="3714884"/>
            <a:ext cx="2370533" cy="19173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344" y="4254202"/>
            <a:ext cx="2605693" cy="17166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8 Rectángulo"/>
          <p:cNvSpPr/>
          <p:nvPr/>
        </p:nvSpPr>
        <p:spPr>
          <a:xfrm>
            <a:off x="3239344" y="611653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smtClean="0"/>
              <a:t>La Danza</a:t>
            </a:r>
            <a:endParaRPr lang="es-MX" sz="1400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64" y="4254202"/>
            <a:ext cx="1952625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6416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7537"/>
            <a:ext cx="6480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una corriente artística que busca la expresión de los sentimientos y las emociones del autor más que la representación de la realidad objetiva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 obra de arte expresionista presenta una escena dramática, una tragedia interior. </a:t>
            </a:r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dirty="0"/>
              <a:t> El primitivismo de las esculturas y máscaras de África y Oceanía también supuso para los artistas una gran fuente de inspiración.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022" y="4307672"/>
            <a:ext cx="1529328" cy="1924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977" y="4296753"/>
            <a:ext cx="1593407" cy="20076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52992"/>
            <a:ext cx="2033764" cy="20337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96208" y="6880299"/>
            <a:ext cx="2895600" cy="365125"/>
          </a:xfrm>
        </p:spPr>
        <p:txBody>
          <a:bodyPr/>
          <a:lstStyle/>
          <a:p>
            <a:r>
              <a:rPr lang="es-MX" smtClean="0"/>
              <a:t>Material Didáctico por L.D.G. Nathaly Alfaro Flores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4625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461</Words>
  <Application>Microsoft Office PowerPoint</Application>
  <PresentationFormat>Presentación en pantalla 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Tema:  Vanguards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</cp:lastModifiedBy>
  <cp:revision>9</cp:revision>
  <dcterms:created xsi:type="dcterms:W3CDTF">2014-07-09T15:06:15Z</dcterms:created>
  <dcterms:modified xsi:type="dcterms:W3CDTF">2016-05-16T17:08:08Z</dcterms:modified>
</cp:coreProperties>
</file>