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9" r:id="rId4"/>
    <p:sldId id="260" r:id="rId5"/>
    <p:sldId id="261" r:id="rId6"/>
    <p:sldId id="262" r:id="rId7"/>
    <p:sldId id="263" r:id="rId8"/>
    <p:sldId id="264" r:id="rId9"/>
    <p:sldId id="265" r:id="rId10"/>
    <p:sldId id="266" r:id="rId11"/>
    <p:sldId id="268" r:id="rId12"/>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89EA34-9D62-4870-AC4A-AACABB6A1D08}" type="datetimeFigureOut">
              <a:rPr lang="es-MX" smtClean="0"/>
              <a:t>16/08/2015</a:t>
            </a:fld>
            <a:endParaRPr lang="es-MX"/>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622788-ABA0-444A-801B-A01615FC41C4}" type="slidenum">
              <a:rPr lang="es-MX" smtClean="0"/>
              <a:t>‹Nº›</a:t>
            </a:fld>
            <a:endParaRPr lang="es-MX"/>
          </a:p>
        </p:txBody>
      </p:sp>
    </p:spTree>
    <p:extLst>
      <p:ext uri="{BB962C8B-B14F-4D97-AF65-F5344CB8AC3E}">
        <p14:creationId xmlns:p14="http://schemas.microsoft.com/office/powerpoint/2010/main" val="10032625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A5622788-ABA0-444A-801B-A01615FC41C4}" type="slidenum">
              <a:rPr lang="es-MX" smtClean="0"/>
              <a:t>8</a:t>
            </a:fld>
            <a:endParaRPr lang="es-MX"/>
          </a:p>
        </p:txBody>
      </p:sp>
    </p:spTree>
    <p:extLst>
      <p:ext uri="{BB962C8B-B14F-4D97-AF65-F5344CB8AC3E}">
        <p14:creationId xmlns:p14="http://schemas.microsoft.com/office/powerpoint/2010/main" val="30732357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A5622788-ABA0-444A-801B-A01615FC41C4}" type="slidenum">
              <a:rPr lang="es-MX" smtClean="0"/>
              <a:t>9</a:t>
            </a:fld>
            <a:endParaRPr lang="es-MX"/>
          </a:p>
        </p:txBody>
      </p:sp>
    </p:spTree>
    <p:extLst>
      <p:ext uri="{BB962C8B-B14F-4D97-AF65-F5344CB8AC3E}">
        <p14:creationId xmlns:p14="http://schemas.microsoft.com/office/powerpoint/2010/main" val="17955677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A5622788-ABA0-444A-801B-A01615FC41C4}" type="slidenum">
              <a:rPr lang="es-MX" smtClean="0"/>
              <a:t>10</a:t>
            </a:fld>
            <a:endParaRPr lang="es-MX"/>
          </a:p>
        </p:txBody>
      </p:sp>
    </p:spTree>
    <p:extLst>
      <p:ext uri="{BB962C8B-B14F-4D97-AF65-F5344CB8AC3E}">
        <p14:creationId xmlns:p14="http://schemas.microsoft.com/office/powerpoint/2010/main" val="32880430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A5622788-ABA0-444A-801B-A01615FC41C4}" type="slidenum">
              <a:rPr lang="es-MX" smtClean="0"/>
              <a:t>11</a:t>
            </a:fld>
            <a:endParaRPr lang="es-MX"/>
          </a:p>
        </p:txBody>
      </p:sp>
    </p:spTree>
    <p:extLst>
      <p:ext uri="{BB962C8B-B14F-4D97-AF65-F5344CB8AC3E}">
        <p14:creationId xmlns:p14="http://schemas.microsoft.com/office/powerpoint/2010/main" val="32880430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D0069BDE-CB26-4B65-B82A-5268310915C2}" type="datetimeFigureOut">
              <a:rPr lang="es-MX" smtClean="0"/>
              <a:t>16/08/2015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87AB1CC-A6BD-48EA-A6AF-248DBC5C6F99}" type="slidenum">
              <a:rPr lang="es-MX" smtClean="0"/>
              <a:t>‹Nº›</a:t>
            </a:fld>
            <a:endParaRPr lang="es-MX"/>
          </a:p>
        </p:txBody>
      </p:sp>
    </p:spTree>
    <p:extLst>
      <p:ext uri="{BB962C8B-B14F-4D97-AF65-F5344CB8AC3E}">
        <p14:creationId xmlns:p14="http://schemas.microsoft.com/office/powerpoint/2010/main" val="3066083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D0069BDE-CB26-4B65-B82A-5268310915C2}" type="datetimeFigureOut">
              <a:rPr lang="es-MX" smtClean="0"/>
              <a:t>16/08/2015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87AB1CC-A6BD-48EA-A6AF-248DBC5C6F99}" type="slidenum">
              <a:rPr lang="es-MX" smtClean="0"/>
              <a:t>‹Nº›</a:t>
            </a:fld>
            <a:endParaRPr lang="es-MX"/>
          </a:p>
        </p:txBody>
      </p:sp>
    </p:spTree>
    <p:extLst>
      <p:ext uri="{BB962C8B-B14F-4D97-AF65-F5344CB8AC3E}">
        <p14:creationId xmlns:p14="http://schemas.microsoft.com/office/powerpoint/2010/main" val="4187091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D0069BDE-CB26-4B65-B82A-5268310915C2}" type="datetimeFigureOut">
              <a:rPr lang="es-MX" smtClean="0"/>
              <a:t>16/08/2015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87AB1CC-A6BD-48EA-A6AF-248DBC5C6F99}" type="slidenum">
              <a:rPr lang="es-MX" smtClean="0"/>
              <a:t>‹Nº›</a:t>
            </a:fld>
            <a:endParaRPr lang="es-MX"/>
          </a:p>
        </p:txBody>
      </p:sp>
    </p:spTree>
    <p:extLst>
      <p:ext uri="{BB962C8B-B14F-4D97-AF65-F5344CB8AC3E}">
        <p14:creationId xmlns:p14="http://schemas.microsoft.com/office/powerpoint/2010/main" val="2550512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D0069BDE-CB26-4B65-B82A-5268310915C2}" type="datetimeFigureOut">
              <a:rPr lang="es-MX" smtClean="0"/>
              <a:t>16/08/2015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87AB1CC-A6BD-48EA-A6AF-248DBC5C6F99}" type="slidenum">
              <a:rPr lang="es-MX" smtClean="0"/>
              <a:t>‹Nº›</a:t>
            </a:fld>
            <a:endParaRPr lang="es-MX"/>
          </a:p>
        </p:txBody>
      </p:sp>
    </p:spTree>
    <p:extLst>
      <p:ext uri="{BB962C8B-B14F-4D97-AF65-F5344CB8AC3E}">
        <p14:creationId xmlns:p14="http://schemas.microsoft.com/office/powerpoint/2010/main" val="218644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D0069BDE-CB26-4B65-B82A-5268310915C2}" type="datetimeFigureOut">
              <a:rPr lang="es-MX" smtClean="0"/>
              <a:t>16/08/2015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87AB1CC-A6BD-48EA-A6AF-248DBC5C6F99}" type="slidenum">
              <a:rPr lang="es-MX" smtClean="0"/>
              <a:t>‹Nº›</a:t>
            </a:fld>
            <a:endParaRPr lang="es-MX"/>
          </a:p>
        </p:txBody>
      </p:sp>
    </p:spTree>
    <p:extLst>
      <p:ext uri="{BB962C8B-B14F-4D97-AF65-F5344CB8AC3E}">
        <p14:creationId xmlns:p14="http://schemas.microsoft.com/office/powerpoint/2010/main" val="1286413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D0069BDE-CB26-4B65-B82A-5268310915C2}" type="datetimeFigureOut">
              <a:rPr lang="es-MX" smtClean="0"/>
              <a:t>16/08/2015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187AB1CC-A6BD-48EA-A6AF-248DBC5C6F99}" type="slidenum">
              <a:rPr lang="es-MX" smtClean="0"/>
              <a:t>‹Nº›</a:t>
            </a:fld>
            <a:endParaRPr lang="es-MX"/>
          </a:p>
        </p:txBody>
      </p:sp>
    </p:spTree>
    <p:extLst>
      <p:ext uri="{BB962C8B-B14F-4D97-AF65-F5344CB8AC3E}">
        <p14:creationId xmlns:p14="http://schemas.microsoft.com/office/powerpoint/2010/main" val="894951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D0069BDE-CB26-4B65-B82A-5268310915C2}" type="datetimeFigureOut">
              <a:rPr lang="es-MX" smtClean="0"/>
              <a:t>16/08/2015</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187AB1CC-A6BD-48EA-A6AF-248DBC5C6F99}" type="slidenum">
              <a:rPr lang="es-MX" smtClean="0"/>
              <a:t>‹Nº›</a:t>
            </a:fld>
            <a:endParaRPr lang="es-MX"/>
          </a:p>
        </p:txBody>
      </p:sp>
    </p:spTree>
    <p:extLst>
      <p:ext uri="{BB962C8B-B14F-4D97-AF65-F5344CB8AC3E}">
        <p14:creationId xmlns:p14="http://schemas.microsoft.com/office/powerpoint/2010/main" val="28965838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D0069BDE-CB26-4B65-B82A-5268310915C2}" type="datetimeFigureOut">
              <a:rPr lang="es-MX" smtClean="0"/>
              <a:t>16/08/2015</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187AB1CC-A6BD-48EA-A6AF-248DBC5C6F99}" type="slidenum">
              <a:rPr lang="es-MX" smtClean="0"/>
              <a:t>‹Nº›</a:t>
            </a:fld>
            <a:endParaRPr lang="es-MX"/>
          </a:p>
        </p:txBody>
      </p:sp>
    </p:spTree>
    <p:extLst>
      <p:ext uri="{BB962C8B-B14F-4D97-AF65-F5344CB8AC3E}">
        <p14:creationId xmlns:p14="http://schemas.microsoft.com/office/powerpoint/2010/main" val="2494940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0069BDE-CB26-4B65-B82A-5268310915C2}" type="datetimeFigureOut">
              <a:rPr lang="es-MX" smtClean="0"/>
              <a:t>16/08/2015</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187AB1CC-A6BD-48EA-A6AF-248DBC5C6F99}" type="slidenum">
              <a:rPr lang="es-MX" smtClean="0"/>
              <a:t>‹Nº›</a:t>
            </a:fld>
            <a:endParaRPr lang="es-MX"/>
          </a:p>
        </p:txBody>
      </p:sp>
    </p:spTree>
    <p:extLst>
      <p:ext uri="{BB962C8B-B14F-4D97-AF65-F5344CB8AC3E}">
        <p14:creationId xmlns:p14="http://schemas.microsoft.com/office/powerpoint/2010/main" val="4002970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0069BDE-CB26-4B65-B82A-5268310915C2}" type="datetimeFigureOut">
              <a:rPr lang="es-MX" smtClean="0"/>
              <a:t>16/08/2015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187AB1CC-A6BD-48EA-A6AF-248DBC5C6F99}" type="slidenum">
              <a:rPr lang="es-MX" smtClean="0"/>
              <a:t>‹Nº›</a:t>
            </a:fld>
            <a:endParaRPr lang="es-MX"/>
          </a:p>
        </p:txBody>
      </p:sp>
    </p:spTree>
    <p:extLst>
      <p:ext uri="{BB962C8B-B14F-4D97-AF65-F5344CB8AC3E}">
        <p14:creationId xmlns:p14="http://schemas.microsoft.com/office/powerpoint/2010/main" val="1500888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0069BDE-CB26-4B65-B82A-5268310915C2}" type="datetimeFigureOut">
              <a:rPr lang="es-MX" smtClean="0"/>
              <a:t>16/08/2015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187AB1CC-A6BD-48EA-A6AF-248DBC5C6F99}" type="slidenum">
              <a:rPr lang="es-MX" smtClean="0"/>
              <a:t>‹Nº›</a:t>
            </a:fld>
            <a:endParaRPr lang="es-MX"/>
          </a:p>
        </p:txBody>
      </p:sp>
    </p:spTree>
    <p:extLst>
      <p:ext uri="{BB962C8B-B14F-4D97-AF65-F5344CB8AC3E}">
        <p14:creationId xmlns:p14="http://schemas.microsoft.com/office/powerpoint/2010/main" val="3727196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069BDE-CB26-4B65-B82A-5268310915C2}" type="datetimeFigureOut">
              <a:rPr lang="es-MX" smtClean="0"/>
              <a:t>16/08/2015</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7AB1CC-A6BD-48EA-A6AF-248DBC5C6F99}" type="slidenum">
              <a:rPr lang="es-MX" smtClean="0"/>
              <a:t>‹Nº›</a:t>
            </a:fld>
            <a:endParaRPr lang="es-MX"/>
          </a:p>
        </p:txBody>
      </p:sp>
    </p:spTree>
    <p:extLst>
      <p:ext uri="{BB962C8B-B14F-4D97-AF65-F5344CB8AC3E}">
        <p14:creationId xmlns:p14="http://schemas.microsoft.com/office/powerpoint/2010/main" val="15548755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Rectángulo 1"/>
          <p:cNvSpPr/>
          <p:nvPr/>
        </p:nvSpPr>
        <p:spPr>
          <a:xfrm>
            <a:off x="3779912" y="0"/>
            <a:ext cx="5364088"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s-MX" dirty="0">
                <a:solidFill>
                  <a:schemeClr val="tx1"/>
                </a:solidFill>
                <a:effectLst>
                  <a:outerShdw blurRad="38100" dist="38100" dir="2700000" algn="tl">
                    <a:srgbClr val="000000">
                      <a:alpha val="43137"/>
                    </a:srgbClr>
                  </a:outerShdw>
                </a:effectLst>
                <a:latin typeface="Arial" pitchFamily="34" charset="0"/>
                <a:cs typeface="Arial" pitchFamily="34" charset="0"/>
              </a:rPr>
              <a:t>Área Académica</a:t>
            </a:r>
            <a:r>
              <a:rPr lang="es-MX"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MATEMÁTICAS</a:t>
            </a:r>
          </a:p>
          <a:p>
            <a:pPr lvl="1" algn="ctr"/>
            <a:r>
              <a:rPr lang="es-MX"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ÁLGEBRA</a:t>
            </a:r>
            <a:endParaRPr lang="es-MX"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lvl="1"/>
            <a: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t/>
            </a:r>
            <a:b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br>
            <a: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t/>
            </a:r>
            <a:b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br>
            <a:r>
              <a:rPr lang="es-MX" dirty="0">
                <a:solidFill>
                  <a:schemeClr val="tx1"/>
                </a:solidFill>
                <a:effectLst>
                  <a:outerShdw blurRad="38100" dist="38100" dir="2700000" algn="tl">
                    <a:srgbClr val="000000">
                      <a:alpha val="43137"/>
                    </a:srgbClr>
                  </a:outerShdw>
                </a:effectLst>
                <a:latin typeface="Arial" pitchFamily="34" charset="0"/>
                <a:cs typeface="Arial" pitchFamily="34" charset="0"/>
              </a:rPr>
              <a:t>Tema</a:t>
            </a:r>
            <a:r>
              <a:rPr lang="es-MX"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s-MX" dirty="0" smtClean="0">
                <a:solidFill>
                  <a:schemeClr val="tx1"/>
                </a:solidFill>
                <a:effectLst>
                  <a:outerShdw blurRad="38100" dist="38100" dir="2700000" algn="tl">
                    <a:srgbClr val="000000">
                      <a:alpha val="43137"/>
                    </a:srgbClr>
                  </a:outerShdw>
                </a:effectLst>
                <a:latin typeface="Arial" pitchFamily="34" charset="0"/>
                <a:cs typeface="Arial" pitchFamily="34" charset="0"/>
              </a:rPr>
              <a:t>PRODUCTOS NOTABLES</a:t>
            </a:r>
            <a:endParaRPr lang="es-MX" sz="20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lvl="1"/>
            <a: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t/>
            </a:r>
            <a:b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br>
            <a:r>
              <a:rPr lang="es-MX" dirty="0">
                <a:solidFill>
                  <a:schemeClr val="tx1"/>
                </a:solidFill>
                <a:effectLst>
                  <a:outerShdw blurRad="38100" dist="38100" dir="2700000" algn="tl">
                    <a:srgbClr val="000000">
                      <a:alpha val="43137"/>
                    </a:srgbClr>
                  </a:outerShdw>
                </a:effectLst>
                <a:latin typeface="Arial" pitchFamily="34" charset="0"/>
                <a:cs typeface="Arial" pitchFamily="34" charset="0"/>
              </a:rPr>
              <a:t>Profesor</a:t>
            </a:r>
            <a:r>
              <a:rPr lang="es-MX"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JOSÉ RAMÓN AQUINO ALFARO</a:t>
            </a:r>
            <a: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t/>
            </a:r>
            <a:b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br>
            <a: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t/>
            </a:r>
            <a:b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br>
            <a:r>
              <a:rPr lang="es-MX" dirty="0">
                <a:solidFill>
                  <a:schemeClr val="tx1"/>
                </a:solidFill>
                <a:effectLst>
                  <a:outerShdw blurRad="38100" dist="38100" dir="2700000" algn="tl">
                    <a:srgbClr val="000000">
                      <a:alpha val="43137"/>
                    </a:srgbClr>
                  </a:outerShdw>
                </a:effectLst>
                <a:latin typeface="Arial" pitchFamily="34" charset="0"/>
                <a:cs typeface="Arial" pitchFamily="34" charset="0"/>
              </a:rPr>
              <a:t>Periodo</a:t>
            </a:r>
            <a:r>
              <a:rPr lang="es-MX"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s-MX" dirty="0" smtClean="0">
                <a:solidFill>
                  <a:schemeClr val="tx1"/>
                </a:solidFill>
                <a:effectLst>
                  <a:outerShdw blurRad="38100" dist="38100" dir="2700000" algn="tl">
                    <a:srgbClr val="000000">
                      <a:alpha val="43137"/>
                    </a:srgbClr>
                  </a:outerShdw>
                </a:effectLst>
                <a:latin typeface="Arial" pitchFamily="34" charset="0"/>
                <a:cs typeface="Arial" pitchFamily="34" charset="0"/>
              </a:rPr>
              <a:t>JULIO-DICIEMBRE </a:t>
            </a:r>
            <a:r>
              <a:rPr lang="es-MX" dirty="0" smtClean="0">
                <a:solidFill>
                  <a:schemeClr val="tx1"/>
                </a:solidFill>
                <a:effectLst>
                  <a:outerShdw blurRad="38100" dist="38100" dir="2700000" algn="tl">
                    <a:srgbClr val="000000">
                      <a:alpha val="43137"/>
                    </a:srgbClr>
                  </a:outerShdw>
                </a:effectLst>
                <a:latin typeface="Arial" pitchFamily="34" charset="0"/>
                <a:cs typeface="Arial" pitchFamily="34" charset="0"/>
              </a:rPr>
              <a:t>2015</a:t>
            </a:r>
            <a:endPar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extLst>
      <p:ext uri="{BB962C8B-B14F-4D97-AF65-F5344CB8AC3E}">
        <p14:creationId xmlns:p14="http://schemas.microsoft.com/office/powerpoint/2010/main" val="9592615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1" name="Marcador de contenido 2"/>
              <p:cNvSpPr>
                <a:spLocks noGrp="1"/>
              </p:cNvSpPr>
              <p:nvPr>
                <p:ph idx="1"/>
              </p:nvPr>
            </p:nvSpPr>
            <p:spPr>
              <a:xfrm>
                <a:off x="179512" y="1340768"/>
                <a:ext cx="8596668" cy="3880773"/>
              </a:xfrm>
            </p:spPr>
            <p:txBody>
              <a:bodyPr>
                <a:normAutofit/>
              </a:bodyPr>
              <a:lstStyle/>
              <a:p>
                <a:pPr marL="0" indent="0">
                  <a:buNone/>
                </a:pPr>
                <a:r>
                  <a:rPr lang="es-MX" sz="2800" dirty="0"/>
                  <a:t>Para fortalecer la comprensión del tema, sugiero resolver los siguientes ejercicios:</a:t>
                </a:r>
              </a:p>
              <a:p>
                <a:pPr marL="0" indent="0">
                  <a:buNone/>
                </a:pPr>
                <a14:m>
                  <m:oMathPara xmlns:m="http://schemas.openxmlformats.org/officeDocument/2006/math">
                    <m:oMathParaPr>
                      <m:jc m:val="centerGroup"/>
                    </m:oMathParaPr>
                    <m:oMath xmlns:m="http://schemas.openxmlformats.org/officeDocument/2006/math">
                      <m:sSup>
                        <m:sSupPr>
                          <m:ctrlPr>
                            <a:rPr lang="es-MX" sz="2800" i="1"/>
                          </m:ctrlPr>
                        </m:sSupPr>
                        <m:e>
                          <m:d>
                            <m:dPr>
                              <m:ctrlPr>
                                <a:rPr lang="es-MX" sz="2800" i="1"/>
                              </m:ctrlPr>
                            </m:dPr>
                            <m:e>
                              <m:sSup>
                                <m:sSupPr>
                                  <m:ctrlPr>
                                    <a:rPr lang="es-MX" sz="2800" i="1"/>
                                  </m:ctrlPr>
                                </m:sSupPr>
                                <m:e>
                                  <m:r>
                                    <a:rPr lang="es-MX" sz="2800" i="1"/>
                                    <m:t>7</m:t>
                                  </m:r>
                                  <m:r>
                                    <a:rPr lang="es-MX" sz="2800" i="1"/>
                                    <m:t>𝑥</m:t>
                                  </m:r>
                                </m:e>
                                <m:sup>
                                  <m:r>
                                    <a:rPr lang="es-MX" sz="2800" i="1"/>
                                    <m:t>3</m:t>
                                  </m:r>
                                </m:sup>
                              </m:sSup>
                              <m:r>
                                <a:rPr lang="es-MX" sz="2800" i="1"/>
                                <m:t>−4</m:t>
                              </m:r>
                              <m:r>
                                <a:rPr lang="es-MX" sz="2800" i="1"/>
                                <m:t>𝑎𝑦</m:t>
                              </m:r>
                            </m:e>
                          </m:d>
                        </m:e>
                        <m:sup>
                          <m:r>
                            <a:rPr lang="es-MX" sz="2800" i="1"/>
                            <m:t>2</m:t>
                          </m:r>
                        </m:sup>
                      </m:sSup>
                      <m:r>
                        <a:rPr lang="es-MX" sz="2800" i="1"/>
                        <m:t> </m:t>
                      </m:r>
                    </m:oMath>
                  </m:oMathPara>
                </a14:m>
                <a:endParaRPr lang="es-MX" sz="2800" dirty="0"/>
              </a:p>
              <a:p>
                <a:pPr marL="0" indent="0">
                  <a:buNone/>
                </a:pPr>
                <a14:m>
                  <m:oMathPara xmlns:m="http://schemas.openxmlformats.org/officeDocument/2006/math">
                    <m:oMathParaPr>
                      <m:jc m:val="centerGroup"/>
                    </m:oMathParaPr>
                    <m:oMath xmlns:m="http://schemas.openxmlformats.org/officeDocument/2006/math">
                      <m:sSup>
                        <m:sSupPr>
                          <m:ctrlPr>
                            <a:rPr lang="es-MX" sz="2800" i="1"/>
                          </m:ctrlPr>
                        </m:sSupPr>
                        <m:e>
                          <m:d>
                            <m:dPr>
                              <m:ctrlPr>
                                <a:rPr lang="es-MX" sz="2800" i="1"/>
                              </m:ctrlPr>
                            </m:dPr>
                            <m:e>
                              <m:sSup>
                                <m:sSupPr>
                                  <m:ctrlPr>
                                    <a:rPr lang="es-MX" sz="2800" i="1"/>
                                  </m:ctrlPr>
                                </m:sSupPr>
                                <m:e>
                                  <m:r>
                                    <a:rPr lang="es-MX" sz="2800" i="1"/>
                                    <m:t>2</m:t>
                                  </m:r>
                                  <m:r>
                                    <a:rPr lang="es-MX" sz="2800" i="1"/>
                                    <m:t>𝑥</m:t>
                                  </m:r>
                                </m:e>
                                <m:sup>
                                  <m:r>
                                    <a:rPr lang="es-MX" sz="2800" i="1"/>
                                    <m:t>2</m:t>
                                  </m:r>
                                </m:sup>
                              </m:sSup>
                              <m:r>
                                <a:rPr lang="es-MX" sz="2800" i="1"/>
                                <m:t>+5</m:t>
                              </m:r>
                              <m:r>
                                <a:rPr lang="es-MX" sz="2800" i="1"/>
                                <m:t>𝑦</m:t>
                              </m:r>
                            </m:e>
                          </m:d>
                        </m:e>
                        <m:sup>
                          <m:r>
                            <a:rPr lang="es-MX" sz="2800" i="1"/>
                            <m:t>3</m:t>
                          </m:r>
                        </m:sup>
                      </m:sSup>
                      <m:r>
                        <a:rPr lang="es-MX" sz="2800" i="1"/>
                        <m:t> </m:t>
                      </m:r>
                    </m:oMath>
                  </m:oMathPara>
                </a14:m>
                <a:endParaRPr lang="es-MX" sz="2800" dirty="0"/>
              </a:p>
              <a:p>
                <a:pPr marL="0" indent="0">
                  <a:buNone/>
                </a:pPr>
                <a14:m>
                  <m:oMathPara xmlns:m="http://schemas.openxmlformats.org/officeDocument/2006/math">
                    <m:oMathParaPr>
                      <m:jc m:val="centerGroup"/>
                    </m:oMathParaPr>
                    <m:oMath xmlns:m="http://schemas.openxmlformats.org/officeDocument/2006/math">
                      <m:d>
                        <m:dPr>
                          <m:ctrlPr>
                            <a:rPr lang="es-MX" sz="2800" i="1"/>
                          </m:ctrlPr>
                        </m:dPr>
                        <m:e>
                          <m:r>
                            <a:rPr lang="es-MX" sz="2800" i="1"/>
                            <m:t>6</m:t>
                          </m:r>
                          <m:r>
                            <a:rPr lang="es-MX" sz="2800" i="1"/>
                            <m:t>𝑎</m:t>
                          </m:r>
                          <m:r>
                            <a:rPr lang="es-MX" sz="2800" i="1"/>
                            <m:t>+10</m:t>
                          </m:r>
                          <m:r>
                            <a:rPr lang="es-MX" sz="2800" i="1"/>
                            <m:t>𝑏</m:t>
                          </m:r>
                        </m:e>
                      </m:d>
                      <m:d>
                        <m:dPr>
                          <m:ctrlPr>
                            <a:rPr lang="es-MX" sz="2800" i="1"/>
                          </m:ctrlPr>
                        </m:dPr>
                        <m:e>
                          <m:r>
                            <a:rPr lang="es-MX" sz="2800" i="1"/>
                            <m:t>6</m:t>
                          </m:r>
                          <m:r>
                            <a:rPr lang="es-MX" sz="2800" i="1"/>
                            <m:t>𝑎</m:t>
                          </m:r>
                          <m:r>
                            <a:rPr lang="es-MX" sz="2800" i="1"/>
                            <m:t>−10</m:t>
                          </m:r>
                          <m:r>
                            <a:rPr lang="es-MX" sz="2800" i="1"/>
                            <m:t>𝑏</m:t>
                          </m:r>
                        </m:e>
                      </m:d>
                    </m:oMath>
                  </m:oMathPara>
                </a14:m>
                <a:endParaRPr lang="es-MX" sz="2800" dirty="0"/>
              </a:p>
              <a:p>
                <a:pPr marL="0" indent="0">
                  <a:buNone/>
                </a:pPr>
                <a14:m>
                  <m:oMathPara xmlns:m="http://schemas.openxmlformats.org/officeDocument/2006/math">
                    <m:oMathParaPr>
                      <m:jc m:val="centerGroup"/>
                    </m:oMathParaPr>
                    <m:oMath xmlns:m="http://schemas.openxmlformats.org/officeDocument/2006/math">
                      <m:d>
                        <m:dPr>
                          <m:ctrlPr>
                            <a:rPr lang="es-MX" sz="2800" i="1"/>
                          </m:ctrlPr>
                        </m:dPr>
                        <m:e>
                          <m:r>
                            <a:rPr lang="es-MX" sz="2800" i="1"/>
                            <m:t>𝑎</m:t>
                          </m:r>
                          <m:r>
                            <a:rPr lang="es-MX" sz="2800" i="1"/>
                            <m:t>+11</m:t>
                          </m:r>
                        </m:e>
                      </m:d>
                      <m:d>
                        <m:dPr>
                          <m:ctrlPr>
                            <a:rPr lang="es-MX" sz="2800" i="1"/>
                          </m:ctrlPr>
                        </m:dPr>
                        <m:e>
                          <m:r>
                            <a:rPr lang="es-MX" sz="2800" i="1"/>
                            <m:t>𝑎</m:t>
                          </m:r>
                          <m:r>
                            <a:rPr lang="es-MX" sz="2800" i="1"/>
                            <m:t>−9</m:t>
                          </m:r>
                        </m:e>
                      </m:d>
                    </m:oMath>
                  </m:oMathPara>
                </a14:m>
                <a:endParaRPr lang="es-MX" sz="2800" dirty="0"/>
              </a:p>
            </p:txBody>
          </p:sp>
        </mc:Choice>
        <mc:Fallback>
          <p:sp>
            <p:nvSpPr>
              <p:cNvPr id="21" name="Marcador de contenido 2"/>
              <p:cNvSpPr>
                <a:spLocks noGrp="1" noRot="1" noChangeAspect="1" noMove="1" noResize="1" noEditPoints="1" noAdjustHandles="1" noChangeArrowheads="1" noChangeShapeType="1" noTextEdit="1"/>
              </p:cNvSpPr>
              <p:nvPr>
                <p:ph idx="1"/>
              </p:nvPr>
            </p:nvSpPr>
            <p:spPr>
              <a:xfrm>
                <a:off x="179512" y="1340768"/>
                <a:ext cx="8596668" cy="3880773"/>
              </a:xfrm>
              <a:blipFill rotWithShape="1">
                <a:blip r:embed="rId4"/>
                <a:stretch>
                  <a:fillRect l="-1417" t="-1413" r="-283"/>
                </a:stretch>
              </a:blipFill>
            </p:spPr>
            <p:txBody>
              <a:bodyPr/>
              <a:lstStyle/>
              <a:p>
                <a:r>
                  <a:rPr lang="es-MX">
                    <a:noFill/>
                  </a:rPr>
                  <a:t> </a:t>
                </a:r>
              </a:p>
            </p:txBody>
          </p:sp>
        </mc:Fallback>
      </mc:AlternateContent>
    </p:spTree>
    <p:extLst>
      <p:ext uri="{BB962C8B-B14F-4D97-AF65-F5344CB8AC3E}">
        <p14:creationId xmlns:p14="http://schemas.microsoft.com/office/powerpoint/2010/main" val="14705970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
        <p:cNvGrpSpPr/>
        <p:nvPr/>
      </p:nvGrpSpPr>
      <p:grpSpPr>
        <a:xfrm>
          <a:off x="0" y="0"/>
          <a:ext cx="0" cy="0"/>
          <a:chOff x="0" y="0"/>
          <a:chExt cx="0" cy="0"/>
        </a:xfrm>
      </p:grpSpPr>
      <p:sp>
        <p:nvSpPr>
          <p:cNvPr id="20" name="Título 1"/>
          <p:cNvSpPr>
            <a:spLocks noGrp="1"/>
          </p:cNvSpPr>
          <p:nvPr>
            <p:ph type="title"/>
          </p:nvPr>
        </p:nvSpPr>
        <p:spPr>
          <a:xfrm>
            <a:off x="677334" y="609600"/>
            <a:ext cx="8596668" cy="1320800"/>
          </a:xfrm>
        </p:spPr>
        <p:txBody>
          <a:bodyPr/>
          <a:lstStyle/>
          <a:p>
            <a:r>
              <a:rPr lang="es-MX" dirty="0" smtClean="0"/>
              <a:t>BIBLIOGRAFÍA</a:t>
            </a:r>
            <a:endParaRPr lang="es-MX" dirty="0"/>
          </a:p>
        </p:txBody>
      </p:sp>
      <p:sp>
        <p:nvSpPr>
          <p:cNvPr id="21" name="Marcador de contenido 2"/>
          <p:cNvSpPr>
            <a:spLocks noGrp="1"/>
          </p:cNvSpPr>
          <p:nvPr>
            <p:ph idx="1"/>
          </p:nvPr>
        </p:nvSpPr>
        <p:spPr>
          <a:xfrm>
            <a:off x="515481" y="2132856"/>
            <a:ext cx="8596668" cy="3880773"/>
          </a:xfrm>
        </p:spPr>
        <p:txBody>
          <a:bodyPr>
            <a:normAutofit/>
          </a:bodyPr>
          <a:lstStyle/>
          <a:p>
            <a:r>
              <a:rPr lang="es-MX" sz="2800" dirty="0"/>
              <a:t>ÁLGEBRA ELEMENTAL, </a:t>
            </a:r>
            <a:r>
              <a:rPr lang="es-MX" sz="2800" dirty="0" err="1"/>
              <a:t>Baldor</a:t>
            </a:r>
            <a:r>
              <a:rPr lang="es-MX" sz="2800" dirty="0"/>
              <a:t>, Aurelio, Cultural mexicana editorial, Madrid2008</a:t>
            </a:r>
            <a:endParaRPr lang="es-MX" sz="2800" dirty="0"/>
          </a:p>
        </p:txBody>
      </p:sp>
    </p:spTree>
    <p:extLst>
      <p:ext uri="{BB962C8B-B14F-4D97-AF65-F5344CB8AC3E}">
        <p14:creationId xmlns:p14="http://schemas.microsoft.com/office/powerpoint/2010/main" val="35667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1824"/>
            <a:ext cx="8219256" cy="1143000"/>
          </a:xfrm>
        </p:spPr>
        <p:txBody>
          <a:bodyPr>
            <a:normAutofit fontScale="90000"/>
          </a:bodyPr>
          <a:lstStyle/>
          <a:p>
            <a:r>
              <a:rPr lang="fr-FR" b="1" u="sng" dirty="0">
                <a:effectLst>
                  <a:outerShdw blurRad="38100" dist="38100" dir="2700000" algn="tl">
                    <a:srgbClr val="000000">
                      <a:alpha val="43137"/>
                    </a:srgbClr>
                  </a:outerShdw>
                </a:effectLst>
                <a:latin typeface="Arial" pitchFamily="34" charset="0"/>
                <a:cs typeface="Arial" pitchFamily="34" charset="0"/>
              </a:rPr>
              <a:t/>
            </a:r>
            <a:br>
              <a:rPr lang="fr-FR" b="1" u="sng" dirty="0">
                <a:effectLst>
                  <a:outerShdw blurRad="38100" dist="38100" dir="2700000" algn="tl">
                    <a:srgbClr val="000000">
                      <a:alpha val="43137"/>
                    </a:srgbClr>
                  </a:outerShdw>
                </a:effectLst>
                <a:latin typeface="Arial" pitchFamily="34" charset="0"/>
                <a:cs typeface="Arial" pitchFamily="34" charset="0"/>
              </a:rPr>
            </a:br>
            <a:r>
              <a:rPr lang="fr-FR" b="1" u="sng" dirty="0">
                <a:effectLst>
                  <a:outerShdw blurRad="38100" dist="38100" dir="2700000" algn="tl">
                    <a:srgbClr val="000000">
                      <a:alpha val="43137"/>
                    </a:srgbClr>
                  </a:outerShdw>
                </a:effectLst>
                <a:latin typeface="Arial" pitchFamily="34" charset="0"/>
                <a:cs typeface="Arial" pitchFamily="34" charset="0"/>
              </a:rPr>
              <a:t>Tema: </a:t>
            </a:r>
            <a:r>
              <a:rPr lang="es-MX" dirty="0" smtClean="0"/>
              <a:t>PRODUCTOS NOTABLES</a:t>
            </a:r>
            <a:endParaRPr lang="es-MX" dirty="0"/>
          </a:p>
        </p:txBody>
      </p:sp>
      <p:sp>
        <p:nvSpPr>
          <p:cNvPr id="3" name="2 Marcador de contenido"/>
          <p:cNvSpPr>
            <a:spLocks noGrp="1"/>
          </p:cNvSpPr>
          <p:nvPr>
            <p:ph idx="1"/>
          </p:nvPr>
        </p:nvSpPr>
        <p:spPr>
          <a:xfrm>
            <a:off x="457200" y="1988840"/>
            <a:ext cx="8686800" cy="4137323"/>
          </a:xfrm>
        </p:spPr>
        <p:txBody>
          <a:bodyPr>
            <a:normAutofit/>
          </a:bodyPr>
          <a:lstStyle/>
          <a:p>
            <a:pPr>
              <a:lnSpc>
                <a:spcPct val="90000"/>
              </a:lnSpc>
              <a:buNone/>
            </a:pPr>
            <a:endParaRPr lang="fr-FR" dirty="0"/>
          </a:p>
          <a:p>
            <a:pPr algn="just"/>
            <a:r>
              <a:rPr lang="en-US" sz="3600" b="1" dirty="0">
                <a:effectLst>
                  <a:outerShdw blurRad="38100" dist="38100" dir="2700000" algn="tl">
                    <a:srgbClr val="000000">
                      <a:alpha val="43137"/>
                    </a:srgbClr>
                  </a:outerShdw>
                </a:effectLst>
                <a:latin typeface="Arial" pitchFamily="34" charset="0"/>
                <a:cs typeface="Arial" pitchFamily="34" charset="0"/>
              </a:rPr>
              <a:t> </a:t>
            </a:r>
            <a:r>
              <a:rPr lang="en-US" b="1" dirty="0" smtClean="0">
                <a:latin typeface="Andalus" panose="02020603050405020304" pitchFamily="18" charset="-78"/>
                <a:cs typeface="Andalus" panose="02020603050405020304" pitchFamily="18" charset="-78"/>
              </a:rPr>
              <a:t>Abstract</a:t>
            </a:r>
            <a:r>
              <a:rPr lang="en-US" sz="3600" b="1" dirty="0" smtClean="0">
                <a:latin typeface="Arial" pitchFamily="34" charset="0"/>
                <a:cs typeface="Arial" pitchFamily="34" charset="0"/>
              </a:rPr>
              <a:t>: </a:t>
            </a:r>
          </a:p>
          <a:p>
            <a:pPr algn="just"/>
            <a:endParaRPr lang="en-US" sz="3600" b="1" dirty="0">
              <a:effectLst>
                <a:outerShdw blurRad="38100" dist="38100" dir="2700000" algn="tl">
                  <a:srgbClr val="000000">
                    <a:alpha val="43137"/>
                  </a:srgbClr>
                </a:outerShdw>
              </a:effectLst>
              <a:latin typeface="Arial" pitchFamily="34" charset="0"/>
              <a:cs typeface="Arial" pitchFamily="34" charset="0"/>
            </a:endParaRPr>
          </a:p>
          <a:p>
            <a:pPr algn="just"/>
            <a:endParaRPr lang="es-MX" dirty="0" smtClean="0">
              <a:latin typeface="Andalus" panose="02020603050405020304" pitchFamily="18" charset="-78"/>
              <a:cs typeface="Andalus" panose="02020603050405020304" pitchFamily="18" charset="-78"/>
            </a:endParaRPr>
          </a:p>
          <a:p>
            <a:pPr algn="just"/>
            <a:endParaRPr lang="es-MX" dirty="0">
              <a:latin typeface="Andalus" panose="02020603050405020304" pitchFamily="18" charset="-78"/>
              <a:cs typeface="Andalus" panose="02020603050405020304" pitchFamily="18" charset="-78"/>
            </a:endParaRPr>
          </a:p>
          <a:p>
            <a:pPr algn="just"/>
            <a:r>
              <a:rPr lang="es-MX" b="1" dirty="0" smtClean="0">
                <a:latin typeface="Andalus" panose="02020603050405020304" pitchFamily="18" charset="-78"/>
                <a:cs typeface="Andalus" panose="02020603050405020304" pitchFamily="18" charset="-78"/>
              </a:rPr>
              <a:t>Key </a:t>
            </a:r>
            <a:r>
              <a:rPr lang="es-MX" b="1" dirty="0" err="1">
                <a:latin typeface="Andalus" panose="02020603050405020304" pitchFamily="18" charset="-78"/>
                <a:cs typeface="Andalus" panose="02020603050405020304" pitchFamily="18" charset="-78"/>
              </a:rPr>
              <a:t>words</a:t>
            </a:r>
            <a:r>
              <a:rPr lang="es-MX" b="1" dirty="0" smtClean="0">
                <a:latin typeface="Andalus" panose="02020603050405020304" pitchFamily="18" charset="-78"/>
                <a:cs typeface="Andalus" panose="02020603050405020304" pitchFamily="18" charset="-78"/>
              </a:rPr>
              <a:t>: </a:t>
            </a:r>
            <a:r>
              <a:rPr lang="en-US" dirty="0"/>
              <a:t>Notable products, binomial, square, cube, conjugate.</a:t>
            </a: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endParaRPr lang="es-MX" dirty="0"/>
          </a:p>
        </p:txBody>
      </p:sp>
      <p:sp>
        <p:nvSpPr>
          <p:cNvPr id="4" name="Rectangle 1"/>
          <p:cNvSpPr>
            <a:spLocks noChangeArrowheads="1"/>
          </p:cNvSpPr>
          <p:nvPr/>
        </p:nvSpPr>
        <p:spPr bwMode="auto">
          <a:xfrm>
            <a:off x="1043608" y="3212976"/>
            <a:ext cx="7910057" cy="147732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lvl="0" algn="just" eaLnBrk="0" fontAlgn="base" hangingPunct="0">
              <a:spcBef>
                <a:spcPct val="0"/>
              </a:spcBef>
              <a:spcAft>
                <a:spcPct val="0"/>
              </a:spcAft>
            </a:pPr>
            <a:r>
              <a:rPr lang="en-US" sz="3200" dirty="0"/>
              <a:t>This topic aims to show students the notable products concept as well as fixed rules for their solution.</a:t>
            </a:r>
            <a:endParaRPr kumimoji="0" lang="es-MX" altLang="es-MX" sz="3200" b="0" i="0" u="none" strike="noStrike" cap="none" normalizeH="0" baseline="0" dirty="0" smtClean="0">
              <a:ln>
                <a:noFill/>
              </a:ln>
              <a:effectLst/>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545321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4" name="Título 1"/>
          <p:cNvSpPr txBox="1">
            <a:spLocks/>
          </p:cNvSpPr>
          <p:nvPr/>
        </p:nvSpPr>
        <p:spPr>
          <a:xfrm>
            <a:off x="323528" y="476672"/>
            <a:ext cx="8596668" cy="1320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MX" dirty="0" smtClean="0"/>
              <a:t>OBJETIVO</a:t>
            </a:r>
            <a:endParaRPr lang="es-MX" dirty="0"/>
          </a:p>
        </p:txBody>
      </p:sp>
      <p:sp>
        <p:nvSpPr>
          <p:cNvPr id="5" name="Marcador de contenido 2"/>
          <p:cNvSpPr txBox="1">
            <a:spLocks/>
          </p:cNvSpPr>
          <p:nvPr/>
        </p:nvSpPr>
        <p:spPr>
          <a:xfrm>
            <a:off x="323528" y="2204864"/>
            <a:ext cx="8596668" cy="388077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s-MX" sz="2800" dirty="0"/>
              <a:t>Este tema pretende dar a  conocer a los estudiantes el concepto de productos notables, así como  las reglas fijas para su solución.</a:t>
            </a:r>
          </a:p>
          <a:p>
            <a:pPr algn="just"/>
            <a:endParaRPr lang="es-MX" sz="2800" dirty="0"/>
          </a:p>
        </p:txBody>
      </p:sp>
    </p:spTree>
    <p:extLst>
      <p:ext uri="{BB962C8B-B14F-4D97-AF65-F5344CB8AC3E}">
        <p14:creationId xmlns:p14="http://schemas.microsoft.com/office/powerpoint/2010/main" val="38575922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719263"/>
            <a:ext cx="8229600" cy="4137323"/>
          </a:xfrm>
        </p:spPr>
        <p:txBody>
          <a:bodyPr>
            <a:normAutofit fontScale="55000" lnSpcReduction="20000"/>
          </a:bodyPr>
          <a:lstStyle/>
          <a:p>
            <a:pPr marL="0" indent="0">
              <a:buNone/>
            </a:pPr>
            <a:r>
              <a:rPr lang="es-MX" sz="3800" dirty="0"/>
              <a:t>PRODUCTO NOTABLE:  Son productos que se resuelven por simple inspección, esto es, que siguen reglas fijas.</a:t>
            </a:r>
          </a:p>
          <a:p>
            <a:pPr marL="0" indent="0">
              <a:buNone/>
            </a:pPr>
            <a:r>
              <a:rPr lang="es-MX" sz="3800" dirty="0"/>
              <a:t>Los productos notables son:</a:t>
            </a:r>
          </a:p>
          <a:p>
            <a:r>
              <a:rPr lang="es-MX" sz="3800" dirty="0"/>
              <a:t>Binomio al cuadrado</a:t>
            </a:r>
          </a:p>
          <a:p>
            <a:r>
              <a:rPr lang="es-MX" sz="3800" dirty="0"/>
              <a:t>Binomio al cubo</a:t>
            </a:r>
          </a:p>
          <a:p>
            <a:r>
              <a:rPr lang="es-MX" sz="3800" dirty="0"/>
              <a:t>Binomios conjugados</a:t>
            </a:r>
          </a:p>
          <a:p>
            <a:r>
              <a:rPr lang="es-MX" sz="3800" dirty="0"/>
              <a:t>Binomios con termino común</a:t>
            </a:r>
          </a:p>
          <a:p>
            <a:pPr marL="0" indent="0">
              <a:buNone/>
            </a:pPr>
            <a:r>
              <a:rPr lang="es-MX" sz="3800" dirty="0"/>
              <a:t> </a:t>
            </a:r>
          </a:p>
          <a:p>
            <a:pPr marL="0" indent="0">
              <a:buNone/>
            </a:pPr>
            <a:r>
              <a:rPr lang="es-MX" sz="3800" dirty="0"/>
              <a:t>Un término algebraico está compuesto por uno o más símbolos no separados entre si por un signo + o -. Por ejemplo:</a:t>
            </a:r>
          </a:p>
          <a:p>
            <a:pPr marL="0" indent="0">
              <a:buNone/>
            </a:pPr>
            <a:r>
              <a:rPr lang="es-MX" sz="3800" dirty="0"/>
              <a:t>2x, 4ab</a:t>
            </a:r>
            <a:r>
              <a:rPr lang="es-MX" sz="3800" baseline="30000" dirty="0"/>
              <a:t>2</a:t>
            </a:r>
            <a:r>
              <a:rPr lang="es-MX" sz="3800" dirty="0"/>
              <a:t>, -5mnp, son términos algebraicos.</a:t>
            </a:r>
          </a:p>
          <a:p>
            <a:pPr>
              <a:lnSpc>
                <a:spcPct val="90000"/>
              </a:lnSpc>
              <a:buNone/>
            </a:pPr>
            <a:endParaRPr lang="fr-FR" dirty="0"/>
          </a:p>
          <a:p>
            <a:pPr marL="0" indent="0">
              <a:lnSpc>
                <a:spcPct val="90000"/>
              </a:lnSpc>
              <a:buNone/>
            </a:pPr>
            <a:r>
              <a:rPr lang="en-US" sz="3600" b="1" dirty="0">
                <a:effectLst>
                  <a:outerShdw blurRad="38100" dist="38100" dir="2700000" algn="tl">
                    <a:srgbClr val="000000">
                      <a:alpha val="43137"/>
                    </a:srgbClr>
                  </a:outerShdw>
                </a:effectLst>
                <a:latin typeface="Arial" pitchFamily="34" charset="0"/>
                <a:cs typeface="Arial" pitchFamily="34" charset="0"/>
              </a:rPr>
              <a:t> </a:t>
            </a: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endParaRPr lang="es-MX" dirty="0"/>
          </a:p>
        </p:txBody>
      </p:sp>
      <p:sp>
        <p:nvSpPr>
          <p:cNvPr id="12" name="Título 1"/>
          <p:cNvSpPr>
            <a:spLocks noGrp="1"/>
          </p:cNvSpPr>
          <p:nvPr>
            <p:ph type="title"/>
          </p:nvPr>
        </p:nvSpPr>
        <p:spPr>
          <a:xfrm>
            <a:off x="618176" y="637900"/>
            <a:ext cx="8596668" cy="1140101"/>
          </a:xfrm>
        </p:spPr>
        <p:txBody>
          <a:bodyPr>
            <a:normAutofit fontScale="90000"/>
          </a:bodyPr>
          <a:lstStyle/>
          <a:p>
            <a:r>
              <a:rPr lang="es-MX" dirty="0" smtClean="0"/>
              <a:t/>
            </a:r>
            <a:br>
              <a:rPr lang="es-MX" dirty="0" smtClean="0"/>
            </a:br>
            <a:r>
              <a:rPr lang="es-MX" b="1" dirty="0" smtClean="0">
                <a:solidFill>
                  <a:schemeClr val="bg2">
                    <a:lumMod val="25000"/>
                  </a:schemeClr>
                </a:solidFill>
                <a:latin typeface="Angsana New" panose="02020603050405020304" pitchFamily="18" charset="-34"/>
                <a:cs typeface="Angsana New" panose="02020603050405020304" pitchFamily="18" charset="-34"/>
              </a:rPr>
              <a:t>CONTENIDO </a:t>
            </a:r>
            <a:br>
              <a:rPr lang="es-MX" b="1" dirty="0" smtClean="0">
                <a:solidFill>
                  <a:schemeClr val="bg2">
                    <a:lumMod val="25000"/>
                  </a:schemeClr>
                </a:solidFill>
                <a:latin typeface="Angsana New" panose="02020603050405020304" pitchFamily="18" charset="-34"/>
                <a:cs typeface="Angsana New" panose="02020603050405020304" pitchFamily="18" charset="-34"/>
              </a:rPr>
            </a:br>
            <a:r>
              <a:rPr lang="es-MX" dirty="0" smtClean="0"/>
              <a:t/>
            </a:r>
            <a:br>
              <a:rPr lang="es-MX" dirty="0" smtClean="0"/>
            </a:br>
            <a:endParaRPr lang="es-MX" dirty="0"/>
          </a:p>
        </p:txBody>
      </p:sp>
      <p:sp>
        <p:nvSpPr>
          <p:cNvPr id="13" name="1 Título"/>
          <p:cNvSpPr txBox="1">
            <a:spLocks/>
          </p:cNvSpPr>
          <p:nvPr/>
        </p:nvSpPr>
        <p:spPr>
          <a:xfrm>
            <a:off x="457200" y="274638"/>
            <a:ext cx="7620000" cy="11430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s-MX" dirty="0"/>
          </a:p>
        </p:txBody>
      </p:sp>
      <p:sp>
        <p:nvSpPr>
          <p:cNvPr id="14" name="2 Marcador de contenido"/>
          <p:cNvSpPr txBox="1">
            <a:spLocks/>
          </p:cNvSpPr>
          <p:nvPr/>
        </p:nvSpPr>
        <p:spPr>
          <a:xfrm>
            <a:off x="-841420" y="1351758"/>
            <a:ext cx="8918620" cy="37103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es-MX" dirty="0"/>
          </a:p>
        </p:txBody>
      </p:sp>
      <p:sp>
        <p:nvSpPr>
          <p:cNvPr id="20" name="Rectangle 3"/>
          <p:cNvSpPr txBox="1">
            <a:spLocks noChangeArrowheads="1"/>
          </p:cNvSpPr>
          <p:nvPr/>
        </p:nvSpPr>
        <p:spPr>
          <a:xfrm>
            <a:off x="457200" y="1719263"/>
            <a:ext cx="8229600" cy="441166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Wingdings" panose="05000000000000000000" pitchFamily="2" charset="2"/>
              <a:buNone/>
            </a:pPr>
            <a:endParaRPr lang="es-MX" altLang="es-MX" sz="1800" dirty="0" smtClean="0">
              <a:latin typeface="Lucida Sans" panose="020B0602030504020204" pitchFamily="34" charset="0"/>
            </a:endParaRPr>
          </a:p>
          <a:p>
            <a:pPr>
              <a:buFont typeface="Wingdings" panose="05000000000000000000" pitchFamily="2" charset="2"/>
              <a:buNone/>
            </a:pPr>
            <a:endParaRPr lang="es-MX" altLang="es-MX" sz="1800" dirty="0" smtClean="0">
              <a:latin typeface="Lucida Sans" panose="020B0602030504020204" pitchFamily="34" charset="0"/>
            </a:endParaRPr>
          </a:p>
          <a:p>
            <a:pPr>
              <a:buFont typeface="Wingdings" panose="05000000000000000000" pitchFamily="2" charset="2"/>
              <a:buNone/>
            </a:pPr>
            <a:endParaRPr lang="es-ES" altLang="es-MX" dirty="0" smtClean="0">
              <a:latin typeface="Lucida Sans" panose="020B0602030504020204" pitchFamily="34" charset="0"/>
            </a:endParaRPr>
          </a:p>
        </p:txBody>
      </p:sp>
    </p:spTree>
    <p:extLst>
      <p:ext uri="{BB962C8B-B14F-4D97-AF65-F5344CB8AC3E}">
        <p14:creationId xmlns:p14="http://schemas.microsoft.com/office/powerpoint/2010/main" val="1210213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835819" y="470021"/>
            <a:ext cx="7543800" cy="1295400"/>
          </a:xfrm>
        </p:spPr>
        <p:txBody>
          <a:bodyPr>
            <a:normAutofit/>
          </a:bodyPr>
          <a:lstStyle/>
          <a:p>
            <a:pPr eaLnBrk="1" hangingPunct="1"/>
            <a:r>
              <a:rPr lang="es-MX" altLang="es-MX" dirty="0" smtClean="0">
                <a:solidFill>
                  <a:schemeClr val="bg2">
                    <a:lumMod val="25000"/>
                  </a:schemeClr>
                </a:solidFill>
                <a:latin typeface="Kokila" panose="020B0604020202020204" pitchFamily="34" charset="0"/>
                <a:cs typeface="Kokila" panose="020B0604020202020204" pitchFamily="34" charset="0"/>
              </a:rPr>
              <a:t>PRODUCTOS NOTABLES</a:t>
            </a:r>
            <a:endParaRPr lang="es-ES" altLang="es-MX" dirty="0" smtClean="0">
              <a:solidFill>
                <a:schemeClr val="bg2">
                  <a:lumMod val="25000"/>
                </a:schemeClr>
              </a:solidFill>
              <a:latin typeface="Kokila" panose="020B0604020202020204" pitchFamily="34" charset="0"/>
              <a:cs typeface="Kokila" panose="020B0604020202020204" pitchFamily="34" charset="0"/>
            </a:endParaRPr>
          </a:p>
        </p:txBody>
      </p:sp>
      <p:sp>
        <p:nvSpPr>
          <p:cNvPr id="6" name="Rectangle 3"/>
          <p:cNvSpPr txBox="1">
            <a:spLocks noChangeArrowheads="1"/>
          </p:cNvSpPr>
          <p:nvPr/>
        </p:nvSpPr>
        <p:spPr>
          <a:xfrm>
            <a:off x="492919" y="1916832"/>
            <a:ext cx="8229600" cy="441166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Wingdings" panose="05000000000000000000" pitchFamily="2" charset="2"/>
              <a:buNone/>
            </a:pPr>
            <a:endParaRPr lang="es-MX" altLang="es-MX" sz="2600" dirty="0" smtClean="0">
              <a:solidFill>
                <a:schemeClr val="tx2"/>
              </a:solidFill>
              <a:latin typeface="Engravers MT" panose="02090707080505020304" pitchFamily="18" charset="0"/>
            </a:endParaRPr>
          </a:p>
          <a:p>
            <a:pPr>
              <a:buFont typeface="Wingdings" panose="05000000000000000000" pitchFamily="2" charset="2"/>
              <a:buNone/>
            </a:pPr>
            <a:endParaRPr lang="es-ES" altLang="es-MX" sz="2600" dirty="0" smtClean="0">
              <a:solidFill>
                <a:schemeClr val="tx2"/>
              </a:solidFill>
              <a:latin typeface="Engravers MT" panose="02090707080505020304" pitchFamily="18" charset="0"/>
            </a:endParaRPr>
          </a:p>
        </p:txBody>
      </p:sp>
      <mc:AlternateContent xmlns:mc="http://schemas.openxmlformats.org/markup-compatibility/2006">
        <mc:Choice xmlns:a14="http://schemas.microsoft.com/office/drawing/2010/main" Requires="a14">
          <p:sp>
            <p:nvSpPr>
              <p:cNvPr id="2" name="1 Rectángulo"/>
              <p:cNvSpPr/>
              <p:nvPr/>
            </p:nvSpPr>
            <p:spPr>
              <a:xfrm>
                <a:off x="323243" y="1484784"/>
                <a:ext cx="8568952" cy="4309385"/>
              </a:xfrm>
              <a:prstGeom prst="rect">
                <a:avLst/>
              </a:prstGeom>
            </p:spPr>
            <p:txBody>
              <a:bodyPr wrap="square">
                <a:spAutoFit/>
              </a:bodyPr>
              <a:lstStyle/>
              <a:p>
                <a:r>
                  <a:rPr lang="es-MX" dirty="0" smtClean="0"/>
                  <a:t>A) Un</a:t>
                </a:r>
                <a:r>
                  <a:rPr lang="es-MX" i="1" dirty="0" smtClean="0"/>
                  <a:t> </a:t>
                </a:r>
                <a:r>
                  <a:rPr lang="es-MX" i="1" u="sng" dirty="0"/>
                  <a:t>binomio</a:t>
                </a:r>
                <a:r>
                  <a:rPr lang="es-MX" dirty="0"/>
                  <a:t> es una expresión algebraica compuesta por </a:t>
                </a:r>
                <a:r>
                  <a:rPr lang="es-MX" i="1" u="sng" dirty="0"/>
                  <a:t>dos</a:t>
                </a:r>
                <a:r>
                  <a:rPr lang="es-MX" dirty="0"/>
                  <a:t>  términos.</a:t>
                </a:r>
              </a:p>
              <a:p>
                <a:r>
                  <a:rPr lang="es-MX" dirty="0"/>
                  <a:t>Por ejemplo:  </a:t>
                </a:r>
              </a:p>
              <a:p>
                <a:r>
                  <a:rPr lang="es-MX" dirty="0"/>
                  <a:t>                  6x-3y;     x</a:t>
                </a:r>
                <a:r>
                  <a:rPr lang="es-MX" baseline="30000" dirty="0"/>
                  <a:t>3</a:t>
                </a:r>
                <a:r>
                  <a:rPr lang="es-MX" dirty="0"/>
                  <a:t>y+3ª,  5xy+3x</a:t>
                </a:r>
                <a:r>
                  <a:rPr lang="es-MX" baseline="30000" dirty="0"/>
                  <a:t>3</a:t>
                </a:r>
                <a:endParaRPr lang="es-MX" dirty="0"/>
              </a:p>
              <a:p>
                <a:r>
                  <a:rPr lang="es-MX" dirty="0"/>
                  <a:t>Los productos notables incluyen en su estructura binomios, los cuales se resuelven como se indica a continuación:</a:t>
                </a:r>
              </a:p>
              <a:p>
                <a:pPr lvl="0"/>
                <a:r>
                  <a:rPr lang="es-MX" dirty="0"/>
                  <a:t>Un binomio elevado al  cuadrado tiene la siguiente estructura: </a:t>
                </a:r>
              </a:p>
              <a:p>
                <a14:m>
                  <m:oMath xmlns:m="http://schemas.openxmlformats.org/officeDocument/2006/math">
                    <m:sSup>
                      <m:sSupPr>
                        <m:ctrlPr>
                          <a:rPr lang="es-MX" i="1"/>
                        </m:ctrlPr>
                      </m:sSupPr>
                      <m:e>
                        <m:r>
                          <a:rPr lang="es-MX" i="1"/>
                          <m:t>    1.        </m:t>
                        </m:r>
                        <m:d>
                          <m:dPr>
                            <m:ctrlPr>
                              <a:rPr lang="es-MX" i="1"/>
                            </m:ctrlPr>
                          </m:dPr>
                          <m:e>
                            <m:r>
                              <a:rPr lang="es-MX" i="1"/>
                              <m:t>𝑎</m:t>
                            </m:r>
                            <m:r>
                              <a:rPr lang="es-MX" i="1"/>
                              <m:t>+</m:t>
                            </m:r>
                            <m:r>
                              <a:rPr lang="es-MX" i="1"/>
                              <m:t>𝑏</m:t>
                            </m:r>
                          </m:e>
                        </m:d>
                      </m:e>
                      <m:sup>
                        <m:r>
                          <a:rPr lang="es-MX" i="1"/>
                          <m:t>2</m:t>
                        </m:r>
                      </m:sup>
                    </m:sSup>
                    <m:r>
                      <a:rPr lang="es-MX" i="1"/>
                      <m:t>=</m:t>
                    </m:r>
                    <m:sSup>
                      <m:sSupPr>
                        <m:ctrlPr>
                          <a:rPr lang="es-MX" i="1"/>
                        </m:ctrlPr>
                      </m:sSupPr>
                      <m:e>
                        <m:r>
                          <a:rPr lang="es-MX" i="1"/>
                          <m:t>𝑎</m:t>
                        </m:r>
                      </m:e>
                      <m:sup>
                        <m:r>
                          <a:rPr lang="es-MX" i="1"/>
                          <m:t>2</m:t>
                        </m:r>
                      </m:sup>
                    </m:sSup>
                    <m:r>
                      <a:rPr lang="es-MX" i="1"/>
                      <m:t>+2</m:t>
                    </m:r>
                    <m:r>
                      <a:rPr lang="es-MX" i="1"/>
                      <m:t>𝑎𝑏</m:t>
                    </m:r>
                    <m:r>
                      <a:rPr lang="es-MX" i="1"/>
                      <m:t>+</m:t>
                    </m:r>
                    <m:sSup>
                      <m:sSupPr>
                        <m:ctrlPr>
                          <a:rPr lang="es-MX" i="1"/>
                        </m:ctrlPr>
                      </m:sSupPr>
                      <m:e>
                        <m:r>
                          <a:rPr lang="es-MX" i="1"/>
                          <m:t>𝑏</m:t>
                        </m:r>
                      </m:e>
                      <m:sup>
                        <m:r>
                          <a:rPr lang="es-MX" i="1"/>
                          <m:t>2</m:t>
                        </m:r>
                      </m:sup>
                    </m:sSup>
                  </m:oMath>
                </a14:m>
                <a:r>
                  <a:rPr lang="es-MX" dirty="0"/>
                  <a:t> </a:t>
                </a:r>
              </a:p>
              <a:p>
                <a:r>
                  <a:rPr lang="es-MX" dirty="0"/>
                  <a:t> </a:t>
                </a:r>
              </a:p>
              <a:p>
                <a:pPr/>
                <a14:m>
                  <m:oMathPara xmlns:m="http://schemas.openxmlformats.org/officeDocument/2006/math">
                    <m:oMathParaPr>
                      <m:jc m:val="left"/>
                    </m:oMathParaPr>
                    <m:oMath xmlns:m="http://schemas.openxmlformats.org/officeDocument/2006/math">
                      <m:sSup>
                        <m:sSupPr>
                          <m:ctrlPr>
                            <a:rPr lang="es-MX" i="1"/>
                          </m:ctrlPr>
                        </m:sSupPr>
                        <m:e>
                          <m:r>
                            <a:rPr lang="es-MX" i="1"/>
                            <m:t>      2.        </m:t>
                          </m:r>
                          <m:d>
                            <m:dPr>
                              <m:ctrlPr>
                                <a:rPr lang="es-MX" i="1"/>
                              </m:ctrlPr>
                            </m:dPr>
                            <m:e>
                              <m:r>
                                <a:rPr lang="es-MX" i="1"/>
                                <m:t>𝑎</m:t>
                              </m:r>
                              <m:r>
                                <a:rPr lang="es-MX" i="1"/>
                                <m:t>−</m:t>
                              </m:r>
                              <m:r>
                                <a:rPr lang="es-MX" i="1"/>
                                <m:t>𝑏</m:t>
                              </m:r>
                            </m:e>
                          </m:d>
                        </m:e>
                        <m:sup>
                          <m:r>
                            <a:rPr lang="es-MX" i="1"/>
                            <m:t>2</m:t>
                          </m:r>
                        </m:sup>
                      </m:sSup>
                      <m:r>
                        <a:rPr lang="es-MX" i="1"/>
                        <m:t>=</m:t>
                      </m:r>
                      <m:sSup>
                        <m:sSupPr>
                          <m:ctrlPr>
                            <a:rPr lang="es-MX" i="1"/>
                          </m:ctrlPr>
                        </m:sSupPr>
                        <m:e>
                          <m:r>
                            <a:rPr lang="es-MX" i="1"/>
                            <m:t>𝑎</m:t>
                          </m:r>
                        </m:e>
                        <m:sup>
                          <m:r>
                            <a:rPr lang="es-MX" i="1"/>
                            <m:t>2</m:t>
                          </m:r>
                        </m:sup>
                      </m:sSup>
                      <m:r>
                        <a:rPr lang="es-MX" i="1"/>
                        <m:t>−2</m:t>
                      </m:r>
                      <m:r>
                        <a:rPr lang="es-MX" i="1"/>
                        <m:t>𝑎𝑏</m:t>
                      </m:r>
                      <m:r>
                        <a:rPr lang="es-MX" i="1"/>
                        <m:t>+</m:t>
                      </m:r>
                      <m:sSup>
                        <m:sSupPr>
                          <m:ctrlPr>
                            <a:rPr lang="es-MX" i="1"/>
                          </m:ctrlPr>
                        </m:sSupPr>
                        <m:e>
                          <m:r>
                            <a:rPr lang="es-MX" i="1"/>
                            <m:t>𝑏</m:t>
                          </m:r>
                        </m:e>
                        <m:sup>
                          <m:r>
                            <a:rPr lang="es-MX" i="1"/>
                            <m:t>2</m:t>
                          </m:r>
                        </m:sup>
                      </m:sSup>
                    </m:oMath>
                  </m:oMathPara>
                </a14:m>
                <a:endParaRPr lang="es-MX" dirty="0" smtClean="0"/>
              </a:p>
              <a:p>
                <a:r>
                  <a:rPr lang="es-MX" dirty="0"/>
                  <a:t>Su solución se estructura a partir de la siguiente regla: </a:t>
                </a:r>
              </a:p>
              <a:p>
                <a:r>
                  <a:rPr lang="es-MX" dirty="0"/>
                  <a:t>1. “El cuadrado de un binomio es igual al cuadrado del primer  término, más el doble producto del primer y segundo términos, más el cuadrado del segundo término”</a:t>
                </a:r>
              </a:p>
              <a:p>
                <a:r>
                  <a:rPr lang="es-MX" dirty="0"/>
                  <a:t>2. “El cuadrado de un binomio es igual al cuadrado del primer  término, menos el doble producto del primer y segundo términos, más el cuadrado del segundo término”</a:t>
                </a:r>
              </a:p>
              <a:p>
                <a:pPr/>
                <a:endParaRPr lang="es-MX" dirty="0"/>
              </a:p>
            </p:txBody>
          </p:sp>
        </mc:Choice>
        <mc:Fallback>
          <p:sp>
            <p:nvSpPr>
              <p:cNvPr id="2" name="1 Rectángulo"/>
              <p:cNvSpPr>
                <a:spLocks noRot="1" noChangeAspect="1" noMove="1" noResize="1" noEditPoints="1" noAdjustHandles="1" noChangeArrowheads="1" noChangeShapeType="1" noTextEdit="1"/>
              </p:cNvSpPr>
              <p:nvPr/>
            </p:nvSpPr>
            <p:spPr>
              <a:xfrm>
                <a:off x="323243" y="1484784"/>
                <a:ext cx="8568952" cy="4309385"/>
              </a:xfrm>
              <a:prstGeom prst="rect">
                <a:avLst/>
              </a:prstGeom>
              <a:blipFill rotWithShape="1">
                <a:blip r:embed="rId3"/>
                <a:stretch>
                  <a:fillRect l="-569" t="-708"/>
                </a:stretch>
              </a:blipFill>
            </p:spPr>
            <p:txBody>
              <a:bodyPr/>
              <a:lstStyle/>
              <a:p>
                <a:r>
                  <a:rPr lang="es-MX">
                    <a:noFill/>
                  </a:rPr>
                  <a:t> </a:t>
                </a:r>
              </a:p>
            </p:txBody>
          </p:sp>
        </mc:Fallback>
      </mc:AlternateContent>
    </p:spTree>
    <p:extLst>
      <p:ext uri="{BB962C8B-B14F-4D97-AF65-F5344CB8AC3E}">
        <p14:creationId xmlns:p14="http://schemas.microsoft.com/office/powerpoint/2010/main" val="36758324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51" name="Rectangle 3"/>
          <p:cNvSpPr txBox="1">
            <a:spLocks noChangeArrowheads="1"/>
          </p:cNvSpPr>
          <p:nvPr/>
        </p:nvSpPr>
        <p:spPr>
          <a:xfrm>
            <a:off x="457200" y="1719263"/>
            <a:ext cx="8229600" cy="441166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71500" indent="-571500">
              <a:buFont typeface="Wingdings" panose="05000000000000000000" pitchFamily="2" charset="2"/>
              <a:buNone/>
            </a:pPr>
            <a:endParaRPr lang="es-MX" altLang="es-MX" sz="2400" b="1" dirty="0" smtClean="0">
              <a:solidFill>
                <a:srgbClr val="009900"/>
              </a:solidFill>
              <a:latin typeface="Kokila" panose="020B0604020202020204" pitchFamily="34" charset="0"/>
              <a:cs typeface="Kokila" panose="020B0604020202020204" pitchFamily="34" charset="0"/>
            </a:endParaRPr>
          </a:p>
          <a:p>
            <a:pPr marL="571500" indent="-571500">
              <a:buFont typeface="Wingdings" panose="05000000000000000000" pitchFamily="2" charset="2"/>
              <a:buNone/>
            </a:pPr>
            <a:endParaRPr lang="es-ES" altLang="es-MX" sz="2400" b="1" dirty="0" smtClean="0">
              <a:solidFill>
                <a:srgbClr val="009900"/>
              </a:solidFill>
              <a:latin typeface="Bradley Hand ITC" panose="03070402050302030203" pitchFamily="66" charset="0"/>
            </a:endParaRPr>
          </a:p>
        </p:txBody>
      </p:sp>
      <mc:AlternateContent xmlns:mc="http://schemas.openxmlformats.org/markup-compatibility/2006">
        <mc:Choice xmlns:a14="http://schemas.microsoft.com/office/drawing/2010/main" Requires="a14">
          <p:sp>
            <p:nvSpPr>
              <p:cNvPr id="2" name="1 Rectángulo"/>
              <p:cNvSpPr/>
              <p:nvPr/>
            </p:nvSpPr>
            <p:spPr>
              <a:xfrm>
                <a:off x="457200" y="2636912"/>
                <a:ext cx="8075240" cy="1594026"/>
              </a:xfrm>
              <a:prstGeom prst="rect">
                <a:avLst/>
              </a:prstGeom>
            </p:spPr>
            <p:txBody>
              <a:bodyPr wrap="square">
                <a:spAutoFit/>
              </a:bodyPr>
              <a:lstStyle/>
              <a:p>
                <a:r>
                  <a:rPr lang="es-MX" dirty="0"/>
                  <a:t>Ejemplo:</a:t>
                </a:r>
              </a:p>
              <a:p>
                <a:r>
                  <a:rPr lang="es-MX" dirty="0"/>
                  <a:t> </a:t>
                </a:r>
                <a14:m>
                  <m:oMath xmlns:m="http://schemas.openxmlformats.org/officeDocument/2006/math">
                    <m:sSup>
                      <m:sSupPr>
                        <m:ctrlPr>
                          <a:rPr lang="es-MX" i="1"/>
                        </m:ctrlPr>
                      </m:sSupPr>
                      <m:e>
                        <m:r>
                          <a:rPr lang="es-MX" i="1"/>
                          <m:t>(5</m:t>
                        </m:r>
                        <m:sSup>
                          <m:sSupPr>
                            <m:ctrlPr>
                              <a:rPr lang="es-MX" i="1"/>
                            </m:ctrlPr>
                          </m:sSupPr>
                          <m:e>
                            <m:r>
                              <a:rPr lang="es-MX" i="1"/>
                              <m:t>𝑥</m:t>
                            </m:r>
                          </m:e>
                          <m:sup>
                            <m:r>
                              <a:rPr lang="es-MX" i="1"/>
                              <m:t>2</m:t>
                            </m:r>
                          </m:sup>
                        </m:sSup>
                        <m:r>
                          <a:rPr lang="es-MX" i="1"/>
                          <m:t>+6</m:t>
                        </m:r>
                        <m:r>
                          <a:rPr lang="es-MX" i="1"/>
                          <m:t>𝑦</m:t>
                        </m:r>
                        <m:r>
                          <a:rPr lang="es-MX" i="1"/>
                          <m:t>)</m:t>
                        </m:r>
                      </m:e>
                      <m:sup>
                        <m:r>
                          <a:rPr lang="es-MX" i="1"/>
                          <m:t>2</m:t>
                        </m:r>
                      </m:sup>
                    </m:sSup>
                    <m:r>
                      <a:rPr lang="es-MX" i="1"/>
                      <m:t>= </m:t>
                    </m:r>
                    <m:sSup>
                      <m:sSupPr>
                        <m:ctrlPr>
                          <a:rPr lang="es-MX" i="1"/>
                        </m:ctrlPr>
                      </m:sSupPr>
                      <m:e>
                        <m:sSup>
                          <m:sSupPr>
                            <m:ctrlPr>
                              <a:rPr lang="es-MX" i="1"/>
                            </m:ctrlPr>
                          </m:sSupPr>
                          <m:e>
                            <m:r>
                              <a:rPr lang="es-MX" i="1"/>
                              <m:t>(5</m:t>
                            </m:r>
                            <m:r>
                              <a:rPr lang="es-MX" i="1"/>
                              <m:t>𝑥</m:t>
                            </m:r>
                          </m:e>
                          <m:sup>
                            <m:r>
                              <a:rPr lang="es-MX" i="1"/>
                              <m:t>2</m:t>
                            </m:r>
                          </m:sup>
                        </m:sSup>
                        <m:r>
                          <a:rPr lang="es-MX" i="1"/>
                          <m:t>)</m:t>
                        </m:r>
                      </m:e>
                      <m:sup>
                        <m:r>
                          <a:rPr lang="es-MX" i="1"/>
                          <m:t>2</m:t>
                        </m:r>
                      </m:sup>
                    </m:sSup>
                    <m:r>
                      <a:rPr lang="es-MX" i="1"/>
                      <m:t>+2</m:t>
                    </m:r>
                    <m:d>
                      <m:dPr>
                        <m:ctrlPr>
                          <a:rPr lang="es-MX" i="1"/>
                        </m:ctrlPr>
                      </m:dPr>
                      <m:e>
                        <m:sSup>
                          <m:sSupPr>
                            <m:ctrlPr>
                              <a:rPr lang="es-MX" i="1"/>
                            </m:ctrlPr>
                          </m:sSupPr>
                          <m:e>
                            <m:r>
                              <a:rPr lang="es-MX" i="1"/>
                              <m:t>5</m:t>
                            </m:r>
                            <m:r>
                              <a:rPr lang="es-MX" i="1"/>
                              <m:t>𝑥</m:t>
                            </m:r>
                          </m:e>
                          <m:sup>
                            <m:r>
                              <a:rPr lang="es-MX" i="1"/>
                              <m:t>2</m:t>
                            </m:r>
                          </m:sup>
                        </m:sSup>
                        <m:r>
                          <a:rPr lang="es-MX" i="1"/>
                          <m:t>∗6</m:t>
                        </m:r>
                        <m:r>
                          <a:rPr lang="es-MX" i="1"/>
                          <m:t>𝑦</m:t>
                        </m:r>
                      </m:e>
                    </m:d>
                    <m:r>
                      <a:rPr lang="es-MX" i="1"/>
                      <m:t>+</m:t>
                    </m:r>
                    <m:sSup>
                      <m:sSupPr>
                        <m:ctrlPr>
                          <a:rPr lang="es-MX" i="1"/>
                        </m:ctrlPr>
                      </m:sSupPr>
                      <m:e>
                        <m:r>
                          <a:rPr lang="es-MX" i="1"/>
                          <m:t>(6</m:t>
                        </m:r>
                        <m:r>
                          <a:rPr lang="es-MX" i="1"/>
                          <m:t>𝑦</m:t>
                        </m:r>
                        <m:r>
                          <a:rPr lang="es-MX" i="1"/>
                          <m:t>)</m:t>
                        </m:r>
                      </m:e>
                      <m:sup>
                        <m:r>
                          <a:rPr lang="es-MX" i="1"/>
                          <m:t>2</m:t>
                        </m:r>
                      </m:sup>
                    </m:sSup>
                    <m:r>
                      <a:rPr lang="es-MX" i="1"/>
                      <m:t>=</m:t>
                    </m:r>
                    <m:sSup>
                      <m:sSupPr>
                        <m:ctrlPr>
                          <a:rPr lang="es-MX" i="1"/>
                        </m:ctrlPr>
                      </m:sSupPr>
                      <m:e>
                        <m:r>
                          <a:rPr lang="es-MX" i="1"/>
                          <m:t>25</m:t>
                        </m:r>
                        <m:r>
                          <a:rPr lang="es-MX" i="1"/>
                          <m:t>𝑥</m:t>
                        </m:r>
                      </m:e>
                      <m:sup>
                        <m:r>
                          <a:rPr lang="es-MX" i="1"/>
                          <m:t>4</m:t>
                        </m:r>
                      </m:sup>
                    </m:sSup>
                    <m:r>
                      <a:rPr lang="es-MX" i="1"/>
                      <m:t>+60</m:t>
                    </m:r>
                    <m:sSup>
                      <m:sSupPr>
                        <m:ctrlPr>
                          <a:rPr lang="es-MX" i="1"/>
                        </m:ctrlPr>
                      </m:sSupPr>
                      <m:e>
                        <m:r>
                          <a:rPr lang="es-MX" i="1"/>
                          <m:t>𝑥</m:t>
                        </m:r>
                      </m:e>
                      <m:sup>
                        <m:r>
                          <a:rPr lang="es-MX" i="1"/>
                          <m:t>2</m:t>
                        </m:r>
                      </m:sup>
                    </m:sSup>
                    <m:r>
                      <a:rPr lang="es-MX" i="1"/>
                      <m:t>𝑦</m:t>
                    </m:r>
                    <m:r>
                      <a:rPr lang="es-MX" i="1"/>
                      <m:t>+</m:t>
                    </m:r>
                    <m:sSup>
                      <m:sSupPr>
                        <m:ctrlPr>
                          <a:rPr lang="es-MX" i="1"/>
                        </m:ctrlPr>
                      </m:sSupPr>
                      <m:e>
                        <m:r>
                          <a:rPr lang="es-MX" i="1"/>
                          <m:t>36</m:t>
                        </m:r>
                        <m:r>
                          <a:rPr lang="es-MX" i="1"/>
                          <m:t>𝑦</m:t>
                        </m:r>
                      </m:e>
                      <m:sup>
                        <m:r>
                          <a:rPr lang="es-MX" i="1"/>
                          <m:t>2</m:t>
                        </m:r>
                      </m:sup>
                    </m:sSup>
                  </m:oMath>
                </a14:m>
                <a:endParaRPr lang="es-MX" dirty="0"/>
              </a:p>
              <a:p>
                <a:r>
                  <a:rPr lang="es-MX" dirty="0"/>
                  <a:t>  </a:t>
                </a:r>
              </a:p>
              <a:p>
                <a:r>
                  <a:rPr lang="es-MX" dirty="0"/>
                  <a:t> </a:t>
                </a:r>
                <a:r>
                  <a:rPr lang="es-MX" dirty="0" smtClean="0"/>
                  <a:t>Al </a:t>
                </a:r>
                <a:r>
                  <a:rPr lang="es-MX" dirty="0"/>
                  <a:t>resultado obtenido se le conoce como </a:t>
                </a:r>
                <a:r>
                  <a:rPr lang="es-MX" i="1" u="sng" dirty="0"/>
                  <a:t>Trinomio cuadrado perfecto</a:t>
                </a:r>
                <a:r>
                  <a:rPr lang="es-MX" dirty="0"/>
                  <a:t>.</a:t>
                </a:r>
              </a:p>
              <a:p>
                <a:r>
                  <a:rPr lang="es-MX" dirty="0"/>
                  <a:t> </a:t>
                </a:r>
              </a:p>
            </p:txBody>
          </p:sp>
        </mc:Choice>
        <mc:Fallback>
          <p:sp>
            <p:nvSpPr>
              <p:cNvPr id="2" name="1 Rectángulo"/>
              <p:cNvSpPr>
                <a:spLocks noRot="1" noChangeAspect="1" noMove="1" noResize="1" noEditPoints="1" noAdjustHandles="1" noChangeArrowheads="1" noChangeShapeType="1" noTextEdit="1"/>
              </p:cNvSpPr>
              <p:nvPr/>
            </p:nvSpPr>
            <p:spPr>
              <a:xfrm>
                <a:off x="457200" y="2636912"/>
                <a:ext cx="8075240" cy="1594026"/>
              </a:xfrm>
              <a:prstGeom prst="rect">
                <a:avLst/>
              </a:prstGeom>
              <a:blipFill rotWithShape="1">
                <a:blip r:embed="rId3"/>
                <a:stretch>
                  <a:fillRect l="-604" t="-1916"/>
                </a:stretch>
              </a:blipFill>
            </p:spPr>
            <p:txBody>
              <a:bodyPr/>
              <a:lstStyle/>
              <a:p>
                <a:r>
                  <a:rPr lang="es-MX">
                    <a:noFill/>
                  </a:rPr>
                  <a:t> </a:t>
                </a:r>
              </a:p>
            </p:txBody>
          </p:sp>
        </mc:Fallback>
      </mc:AlternateContent>
    </p:spTree>
    <p:extLst>
      <p:ext uri="{BB962C8B-B14F-4D97-AF65-F5344CB8AC3E}">
        <p14:creationId xmlns:p14="http://schemas.microsoft.com/office/powerpoint/2010/main" val="2081080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1 Rectángulo"/>
              <p:cNvSpPr/>
              <p:nvPr/>
            </p:nvSpPr>
            <p:spPr>
              <a:xfrm>
                <a:off x="251520" y="908720"/>
                <a:ext cx="8784975" cy="6157327"/>
              </a:xfrm>
              <a:prstGeom prst="rect">
                <a:avLst/>
              </a:prstGeom>
            </p:spPr>
            <p:txBody>
              <a:bodyPr wrap="square">
                <a:spAutoFit/>
              </a:bodyPr>
              <a:lstStyle/>
              <a:p>
                <a:pPr lvl="0"/>
                <a:r>
                  <a:rPr lang="es-MX" dirty="0" smtClean="0"/>
                  <a:t>B) Binomio </a:t>
                </a:r>
                <a:r>
                  <a:rPr lang="es-MX" dirty="0"/>
                  <a:t>elevado al cubo tiene la siguiente estructura:</a:t>
                </a:r>
              </a:p>
              <a:p>
                <a14:m>
                  <m:oMath xmlns:m="http://schemas.openxmlformats.org/officeDocument/2006/math">
                    <m:sSup>
                      <m:sSupPr>
                        <m:ctrlPr>
                          <a:rPr lang="es-MX" i="1"/>
                        </m:ctrlPr>
                      </m:sSupPr>
                      <m:e>
                        <m:r>
                          <a:rPr lang="es-MX" i="1"/>
                          <m:t>    1.        </m:t>
                        </m:r>
                        <m:d>
                          <m:dPr>
                            <m:ctrlPr>
                              <a:rPr lang="es-MX" i="1"/>
                            </m:ctrlPr>
                          </m:dPr>
                          <m:e>
                            <m:r>
                              <a:rPr lang="es-MX" i="1"/>
                              <m:t>𝑎</m:t>
                            </m:r>
                            <m:r>
                              <a:rPr lang="es-MX" i="1"/>
                              <m:t>+</m:t>
                            </m:r>
                            <m:r>
                              <a:rPr lang="es-MX" i="1"/>
                              <m:t>𝑏</m:t>
                            </m:r>
                          </m:e>
                        </m:d>
                      </m:e>
                      <m:sup>
                        <m:r>
                          <a:rPr lang="es-MX" i="1"/>
                          <m:t>3</m:t>
                        </m:r>
                      </m:sup>
                    </m:sSup>
                    <m:r>
                      <a:rPr lang="es-MX" i="1"/>
                      <m:t>=</m:t>
                    </m:r>
                    <m:sSup>
                      <m:sSupPr>
                        <m:ctrlPr>
                          <a:rPr lang="es-MX" i="1"/>
                        </m:ctrlPr>
                      </m:sSupPr>
                      <m:e>
                        <m:r>
                          <a:rPr lang="es-MX" i="1"/>
                          <m:t>𝑎</m:t>
                        </m:r>
                      </m:e>
                      <m:sup>
                        <m:r>
                          <a:rPr lang="es-MX" i="1"/>
                          <m:t>3</m:t>
                        </m:r>
                      </m:sup>
                    </m:sSup>
                    <m:r>
                      <a:rPr lang="es-MX" i="1"/>
                      <m:t>+3</m:t>
                    </m:r>
                    <m:sSup>
                      <m:sSupPr>
                        <m:ctrlPr>
                          <a:rPr lang="es-MX" i="1"/>
                        </m:ctrlPr>
                      </m:sSupPr>
                      <m:e>
                        <m:r>
                          <a:rPr lang="es-MX" i="1"/>
                          <m:t>𝑎</m:t>
                        </m:r>
                      </m:e>
                      <m:sup>
                        <m:r>
                          <a:rPr lang="es-MX" i="1"/>
                          <m:t>2</m:t>
                        </m:r>
                      </m:sup>
                    </m:sSup>
                    <m:r>
                      <a:rPr lang="es-MX" i="1"/>
                      <m:t>𝑏</m:t>
                    </m:r>
                    <m:r>
                      <a:rPr lang="es-MX" i="1"/>
                      <m:t>+3</m:t>
                    </m:r>
                    <m:r>
                      <a:rPr lang="es-MX" i="1"/>
                      <m:t>𝑎</m:t>
                    </m:r>
                    <m:sSup>
                      <m:sSupPr>
                        <m:ctrlPr>
                          <a:rPr lang="es-MX" i="1"/>
                        </m:ctrlPr>
                      </m:sSupPr>
                      <m:e>
                        <m:r>
                          <a:rPr lang="es-MX" i="1"/>
                          <m:t>𝑏</m:t>
                        </m:r>
                      </m:e>
                      <m:sup>
                        <m:r>
                          <a:rPr lang="es-MX" i="1"/>
                          <m:t>2</m:t>
                        </m:r>
                      </m:sup>
                    </m:sSup>
                    <m:sSup>
                      <m:sSupPr>
                        <m:ctrlPr>
                          <a:rPr lang="es-MX" i="1"/>
                        </m:ctrlPr>
                      </m:sSupPr>
                      <m:e>
                        <m:r>
                          <a:rPr lang="es-MX" i="1"/>
                          <m:t>+</m:t>
                        </m:r>
                        <m:r>
                          <a:rPr lang="es-MX" i="1"/>
                          <m:t>𝑏</m:t>
                        </m:r>
                      </m:e>
                      <m:sup>
                        <m:r>
                          <a:rPr lang="es-MX" i="1"/>
                          <m:t>3</m:t>
                        </m:r>
                      </m:sup>
                    </m:sSup>
                  </m:oMath>
                </a14:m>
                <a:r>
                  <a:rPr lang="es-MX" dirty="0"/>
                  <a:t> </a:t>
                </a:r>
              </a:p>
              <a:p>
                <a:r>
                  <a:rPr lang="es-MX" dirty="0"/>
                  <a:t> </a:t>
                </a:r>
              </a:p>
              <a:p>
                <a:r>
                  <a:rPr lang="es-MX" dirty="0"/>
                  <a:t> </a:t>
                </a:r>
              </a:p>
              <a:p>
                <a14:m>
                  <m:oMath xmlns:m="http://schemas.openxmlformats.org/officeDocument/2006/math">
                    <m:sSup>
                      <m:sSupPr>
                        <m:ctrlPr>
                          <a:rPr lang="es-MX" i="1"/>
                        </m:ctrlPr>
                      </m:sSupPr>
                      <m:e>
                        <m:r>
                          <a:rPr lang="es-MX" i="1"/>
                          <m:t>    2.        </m:t>
                        </m:r>
                        <m:d>
                          <m:dPr>
                            <m:ctrlPr>
                              <a:rPr lang="es-MX" i="1"/>
                            </m:ctrlPr>
                          </m:dPr>
                          <m:e>
                            <m:r>
                              <a:rPr lang="es-MX" i="1"/>
                              <m:t>𝑎</m:t>
                            </m:r>
                            <m:r>
                              <a:rPr lang="es-MX" i="1"/>
                              <m:t>−</m:t>
                            </m:r>
                            <m:r>
                              <a:rPr lang="es-MX" i="1"/>
                              <m:t>𝑏</m:t>
                            </m:r>
                          </m:e>
                        </m:d>
                      </m:e>
                      <m:sup>
                        <m:r>
                          <a:rPr lang="es-MX" i="1"/>
                          <m:t>3</m:t>
                        </m:r>
                      </m:sup>
                    </m:sSup>
                    <m:r>
                      <a:rPr lang="es-MX" i="1"/>
                      <m:t>=</m:t>
                    </m:r>
                    <m:sSup>
                      <m:sSupPr>
                        <m:ctrlPr>
                          <a:rPr lang="es-MX" i="1"/>
                        </m:ctrlPr>
                      </m:sSupPr>
                      <m:e>
                        <m:r>
                          <a:rPr lang="es-MX" i="1"/>
                          <m:t>𝑎</m:t>
                        </m:r>
                      </m:e>
                      <m:sup>
                        <m:r>
                          <a:rPr lang="es-MX" i="1"/>
                          <m:t>3</m:t>
                        </m:r>
                      </m:sup>
                    </m:sSup>
                    <m:r>
                      <a:rPr lang="es-MX" i="1"/>
                      <m:t>−3</m:t>
                    </m:r>
                    <m:sSup>
                      <m:sSupPr>
                        <m:ctrlPr>
                          <a:rPr lang="es-MX" i="1"/>
                        </m:ctrlPr>
                      </m:sSupPr>
                      <m:e>
                        <m:r>
                          <a:rPr lang="es-MX" i="1"/>
                          <m:t>𝑎</m:t>
                        </m:r>
                      </m:e>
                      <m:sup>
                        <m:r>
                          <a:rPr lang="es-MX" i="1"/>
                          <m:t>2</m:t>
                        </m:r>
                      </m:sup>
                    </m:sSup>
                    <m:r>
                      <a:rPr lang="es-MX" i="1"/>
                      <m:t>𝑏</m:t>
                    </m:r>
                    <m:r>
                      <a:rPr lang="es-MX" i="1"/>
                      <m:t>+3</m:t>
                    </m:r>
                    <m:r>
                      <a:rPr lang="es-MX" i="1"/>
                      <m:t>𝑎</m:t>
                    </m:r>
                    <m:sSup>
                      <m:sSupPr>
                        <m:ctrlPr>
                          <a:rPr lang="es-MX" i="1"/>
                        </m:ctrlPr>
                      </m:sSupPr>
                      <m:e>
                        <m:r>
                          <a:rPr lang="es-MX" i="1"/>
                          <m:t>𝑏</m:t>
                        </m:r>
                      </m:e>
                      <m:sup>
                        <m:r>
                          <a:rPr lang="es-MX" i="1"/>
                          <m:t>2</m:t>
                        </m:r>
                      </m:sup>
                    </m:sSup>
                    <m:sSup>
                      <m:sSupPr>
                        <m:ctrlPr>
                          <a:rPr lang="es-MX" i="1"/>
                        </m:ctrlPr>
                      </m:sSupPr>
                      <m:e>
                        <m:r>
                          <a:rPr lang="es-MX" i="1"/>
                          <m:t>−</m:t>
                        </m:r>
                        <m:r>
                          <a:rPr lang="es-MX" i="1"/>
                          <m:t>𝑏</m:t>
                        </m:r>
                      </m:e>
                      <m:sup>
                        <m:r>
                          <a:rPr lang="es-MX" i="1"/>
                          <m:t>3</m:t>
                        </m:r>
                      </m:sup>
                    </m:sSup>
                  </m:oMath>
                </a14:m>
                <a:r>
                  <a:rPr lang="es-MX" dirty="0"/>
                  <a:t> </a:t>
                </a:r>
              </a:p>
              <a:p>
                <a:r>
                  <a:rPr lang="es-MX" dirty="0"/>
                  <a:t> </a:t>
                </a:r>
              </a:p>
              <a:p>
                <a:r>
                  <a:rPr lang="es-MX" dirty="0"/>
                  <a:t>Su solución se estructura a partir de la siguiente regla: </a:t>
                </a:r>
              </a:p>
              <a:p>
                <a:r>
                  <a:rPr lang="es-MX" dirty="0"/>
                  <a:t>1. “El cubo de un binomio es igual al cubo del primer  término, más el triple del  producto del primer término al cuadrado por segundo término,  más el triple del  producto del primer término por segundo término al cuadrado, más el cubo del segundo término”</a:t>
                </a:r>
              </a:p>
              <a:p>
                <a:r>
                  <a:rPr lang="es-MX" dirty="0"/>
                  <a:t>2. “El cubo de un binomio es igual al cubo del primer  término, menos el triple del  producto del primer término al cuadrado por segundo término,  más el triple del  producto del primer término por segundo término al cuadrado, menos el cubo del segundo término</a:t>
                </a:r>
                <a:r>
                  <a:rPr lang="es-MX" dirty="0" smtClean="0"/>
                  <a:t>”</a:t>
                </a:r>
              </a:p>
              <a:p>
                <a:r>
                  <a:rPr lang="es-MX" dirty="0"/>
                  <a:t>Ejemplo:</a:t>
                </a:r>
              </a:p>
              <a:p>
                <a:r>
                  <a:rPr lang="es-MX" dirty="0"/>
                  <a:t> </a:t>
                </a:r>
              </a:p>
              <a:p>
                <a14:m>
                  <m:oMath xmlns:m="http://schemas.openxmlformats.org/officeDocument/2006/math">
                    <m:sSup>
                      <m:sSupPr>
                        <m:ctrlPr>
                          <a:rPr lang="es-MX" i="1"/>
                        </m:ctrlPr>
                      </m:sSupPr>
                      <m:e>
                        <m:r>
                          <a:rPr lang="es-MX" i="1"/>
                          <m:t>(2</m:t>
                        </m:r>
                        <m:sSup>
                          <m:sSupPr>
                            <m:ctrlPr>
                              <a:rPr lang="es-MX" i="1"/>
                            </m:ctrlPr>
                          </m:sSupPr>
                          <m:e>
                            <m:r>
                              <a:rPr lang="es-MX" i="1"/>
                              <m:t>𝑚</m:t>
                            </m:r>
                          </m:e>
                          <m:sup>
                            <m:r>
                              <a:rPr lang="es-MX" i="1"/>
                              <m:t>2</m:t>
                            </m:r>
                          </m:sup>
                        </m:sSup>
                        <m:r>
                          <a:rPr lang="es-MX" i="1"/>
                          <m:t>−3</m:t>
                        </m:r>
                        <m:sSup>
                          <m:sSupPr>
                            <m:ctrlPr>
                              <a:rPr lang="es-MX" i="1"/>
                            </m:ctrlPr>
                          </m:sSupPr>
                          <m:e>
                            <m:r>
                              <a:rPr lang="es-MX" i="1"/>
                              <m:t>𝑛</m:t>
                            </m:r>
                          </m:e>
                          <m:sup>
                            <m:r>
                              <a:rPr lang="es-MX" i="1"/>
                              <m:t>2</m:t>
                            </m:r>
                          </m:sup>
                        </m:sSup>
                        <m:r>
                          <a:rPr lang="es-MX" i="1"/>
                          <m:t>)</m:t>
                        </m:r>
                      </m:e>
                      <m:sup>
                        <m:r>
                          <a:rPr lang="es-MX" i="1"/>
                          <m:t>3</m:t>
                        </m:r>
                      </m:sup>
                    </m:sSup>
                    <m:r>
                      <a:rPr lang="es-MX" i="1"/>
                      <m:t>= </m:t>
                    </m:r>
                    <m:sSup>
                      <m:sSupPr>
                        <m:ctrlPr>
                          <a:rPr lang="es-MX" i="1"/>
                        </m:ctrlPr>
                      </m:sSupPr>
                      <m:e>
                        <m:r>
                          <a:rPr lang="es-MX" i="1"/>
                          <m:t>(</m:t>
                        </m:r>
                        <m:sSup>
                          <m:sSupPr>
                            <m:ctrlPr>
                              <a:rPr lang="es-MX" i="1"/>
                            </m:ctrlPr>
                          </m:sSupPr>
                          <m:e>
                            <m:r>
                              <a:rPr lang="es-MX" i="1"/>
                              <m:t>2</m:t>
                            </m:r>
                            <m:r>
                              <a:rPr lang="es-MX" i="1"/>
                              <m:t>𝑚</m:t>
                            </m:r>
                          </m:e>
                          <m:sup>
                            <m:r>
                              <a:rPr lang="es-MX" i="1"/>
                              <m:t>2</m:t>
                            </m:r>
                          </m:sup>
                        </m:sSup>
                        <m:r>
                          <a:rPr lang="es-MX" i="1"/>
                          <m:t>)</m:t>
                        </m:r>
                      </m:e>
                      <m:sup>
                        <m:r>
                          <a:rPr lang="es-MX" i="1"/>
                          <m:t>3</m:t>
                        </m:r>
                      </m:sup>
                    </m:sSup>
                    <m:r>
                      <a:rPr lang="es-MX" i="1"/>
                      <m:t>−3[</m:t>
                    </m:r>
                    <m:d>
                      <m:dPr>
                        <m:endChr m:val="]"/>
                        <m:ctrlPr>
                          <a:rPr lang="es-MX" i="1"/>
                        </m:ctrlPr>
                      </m:dPr>
                      <m:e>
                        <m:sSup>
                          <m:sSupPr>
                            <m:ctrlPr>
                              <a:rPr lang="es-MX" i="1"/>
                            </m:ctrlPr>
                          </m:sSupPr>
                          <m:e>
                            <m:r>
                              <a:rPr lang="es-MX" i="1"/>
                              <m:t>2</m:t>
                            </m:r>
                            <m:sSup>
                              <m:sSupPr>
                                <m:ctrlPr>
                                  <a:rPr lang="es-MX" i="1"/>
                                </m:ctrlPr>
                              </m:sSupPr>
                              <m:e>
                                <m:r>
                                  <a:rPr lang="es-MX" i="1"/>
                                  <m:t>𝑚</m:t>
                                </m:r>
                              </m:e>
                              <m:sup>
                                <m:r>
                                  <a:rPr lang="es-MX" i="1"/>
                                  <m:t>2</m:t>
                                </m:r>
                              </m:sup>
                            </m:sSup>
                            <m:r>
                              <a:rPr lang="es-MX" i="1"/>
                              <m:t>)</m:t>
                            </m:r>
                          </m:e>
                          <m:sup>
                            <m:r>
                              <a:rPr lang="es-MX" i="1"/>
                              <m:t>2</m:t>
                            </m:r>
                          </m:sup>
                        </m:sSup>
                        <m:r>
                          <a:rPr lang="es-MX" i="1"/>
                          <m:t>∗</m:t>
                        </m:r>
                        <m:d>
                          <m:dPr>
                            <m:ctrlPr>
                              <a:rPr lang="es-MX" i="1"/>
                            </m:ctrlPr>
                          </m:dPr>
                          <m:e>
                            <m:sSup>
                              <m:sSupPr>
                                <m:ctrlPr>
                                  <a:rPr lang="es-MX" i="1"/>
                                </m:ctrlPr>
                              </m:sSupPr>
                              <m:e>
                                <m:r>
                                  <a:rPr lang="es-MX" i="1"/>
                                  <m:t>3</m:t>
                                </m:r>
                                <m:r>
                                  <a:rPr lang="es-MX" i="1"/>
                                  <m:t>𝑛</m:t>
                                </m:r>
                              </m:e>
                              <m:sup>
                                <m:r>
                                  <a:rPr lang="es-MX" i="1"/>
                                  <m:t>2</m:t>
                                </m:r>
                              </m:sup>
                            </m:sSup>
                          </m:e>
                        </m:d>
                      </m:e>
                    </m:d>
                    <m:r>
                      <a:rPr lang="es-MX" i="1"/>
                      <m:t>+</m:t>
                    </m:r>
                  </m:oMath>
                </a14:m>
                <a:r>
                  <a:rPr lang="es-MX" dirty="0"/>
                  <a:t> </a:t>
                </a:r>
                <a14:m>
                  <m:oMath xmlns:m="http://schemas.openxmlformats.org/officeDocument/2006/math">
                    <m:r>
                      <a:rPr lang="es-MX" i="1"/>
                      <m:t>3[</m:t>
                    </m:r>
                    <m:d>
                      <m:dPr>
                        <m:endChr m:val="]"/>
                        <m:ctrlPr>
                          <a:rPr lang="es-MX" i="1"/>
                        </m:ctrlPr>
                      </m:dPr>
                      <m:e>
                        <m:r>
                          <a:rPr lang="es-MX" i="1"/>
                          <m:t>2</m:t>
                        </m:r>
                        <m:sSup>
                          <m:sSupPr>
                            <m:ctrlPr>
                              <a:rPr lang="es-MX" i="1"/>
                            </m:ctrlPr>
                          </m:sSupPr>
                          <m:e>
                            <m:r>
                              <a:rPr lang="es-MX" i="1"/>
                              <m:t>𝑚</m:t>
                            </m:r>
                          </m:e>
                          <m:sup>
                            <m:r>
                              <a:rPr lang="es-MX" i="1"/>
                              <m:t>2</m:t>
                            </m:r>
                          </m:sup>
                        </m:sSup>
                        <m:r>
                          <a:rPr lang="es-MX" i="1"/>
                          <m:t>)∗</m:t>
                        </m:r>
                        <m:sSup>
                          <m:sSupPr>
                            <m:ctrlPr>
                              <a:rPr lang="es-MX" i="1"/>
                            </m:ctrlPr>
                          </m:sSupPr>
                          <m:e>
                            <m:d>
                              <m:dPr>
                                <m:ctrlPr>
                                  <a:rPr lang="es-MX" i="1"/>
                                </m:ctrlPr>
                              </m:dPr>
                              <m:e>
                                <m:sSup>
                                  <m:sSupPr>
                                    <m:ctrlPr>
                                      <a:rPr lang="es-MX" i="1"/>
                                    </m:ctrlPr>
                                  </m:sSupPr>
                                  <m:e>
                                    <m:r>
                                      <a:rPr lang="es-MX" i="1"/>
                                      <m:t>3</m:t>
                                    </m:r>
                                    <m:r>
                                      <a:rPr lang="es-MX" i="1"/>
                                      <m:t>𝑛</m:t>
                                    </m:r>
                                  </m:e>
                                  <m:sup>
                                    <m:r>
                                      <a:rPr lang="es-MX" i="1"/>
                                      <m:t>2</m:t>
                                    </m:r>
                                  </m:sup>
                                </m:sSup>
                              </m:e>
                            </m:d>
                          </m:e>
                          <m:sup>
                            <m:r>
                              <a:rPr lang="es-MX" i="1"/>
                              <m:t>2</m:t>
                            </m:r>
                          </m:sup>
                        </m:sSup>
                      </m:e>
                    </m:d>
                    <m:r>
                      <a:rPr lang="es-MX" i="1"/>
                      <m:t>−</m:t>
                    </m:r>
                    <m:sSup>
                      <m:sSupPr>
                        <m:ctrlPr>
                          <a:rPr lang="es-MX" i="1"/>
                        </m:ctrlPr>
                      </m:sSupPr>
                      <m:e>
                        <m:r>
                          <a:rPr lang="es-MX" i="1"/>
                          <m:t>(</m:t>
                        </m:r>
                        <m:sSup>
                          <m:sSupPr>
                            <m:ctrlPr>
                              <a:rPr lang="es-MX" i="1"/>
                            </m:ctrlPr>
                          </m:sSupPr>
                          <m:e>
                            <m:r>
                              <a:rPr lang="es-MX" i="1"/>
                              <m:t>3</m:t>
                            </m:r>
                            <m:r>
                              <a:rPr lang="es-MX" i="1"/>
                              <m:t>𝑛</m:t>
                            </m:r>
                          </m:e>
                          <m:sup>
                            <m:r>
                              <a:rPr lang="es-MX" i="1"/>
                              <m:t>2</m:t>
                            </m:r>
                          </m:sup>
                        </m:sSup>
                        <m:r>
                          <a:rPr lang="es-MX" i="1"/>
                          <m:t>)</m:t>
                        </m:r>
                      </m:e>
                      <m:sup>
                        <m:r>
                          <a:rPr lang="es-MX" i="1"/>
                          <m:t>3</m:t>
                        </m:r>
                      </m:sup>
                    </m:sSup>
                  </m:oMath>
                </a14:m>
                <a:r>
                  <a:rPr lang="es-MX" dirty="0"/>
                  <a:t> =</a:t>
                </a:r>
              </a:p>
              <a:p>
                <a:r>
                  <a:rPr lang="es-MX" dirty="0"/>
                  <a:t>                          = </a:t>
                </a:r>
                <a14:m>
                  <m:oMath xmlns:m="http://schemas.openxmlformats.org/officeDocument/2006/math">
                    <m:sSup>
                      <m:sSupPr>
                        <m:ctrlPr>
                          <a:rPr lang="es-MX" i="1"/>
                        </m:ctrlPr>
                      </m:sSupPr>
                      <m:e>
                        <m:r>
                          <a:rPr lang="es-MX" i="1"/>
                          <m:t>8</m:t>
                        </m:r>
                        <m:r>
                          <a:rPr lang="es-MX" i="1"/>
                          <m:t>𝑚</m:t>
                        </m:r>
                      </m:e>
                      <m:sup>
                        <m:r>
                          <a:rPr lang="es-MX" i="1"/>
                          <m:t>6</m:t>
                        </m:r>
                      </m:sup>
                    </m:sSup>
                    <m:r>
                      <a:rPr lang="es-MX" i="1"/>
                      <m:t>−36</m:t>
                    </m:r>
                    <m:sSup>
                      <m:sSupPr>
                        <m:ctrlPr>
                          <a:rPr lang="es-MX" i="1"/>
                        </m:ctrlPr>
                      </m:sSupPr>
                      <m:e>
                        <m:r>
                          <a:rPr lang="es-MX" i="1"/>
                          <m:t>𝑚</m:t>
                        </m:r>
                      </m:e>
                      <m:sup>
                        <m:r>
                          <a:rPr lang="es-MX" i="1"/>
                          <m:t>4</m:t>
                        </m:r>
                      </m:sup>
                    </m:sSup>
                    <m:sSup>
                      <m:sSupPr>
                        <m:ctrlPr>
                          <a:rPr lang="es-MX" i="1"/>
                        </m:ctrlPr>
                      </m:sSupPr>
                      <m:e>
                        <m:r>
                          <a:rPr lang="es-MX" i="1"/>
                          <m:t>𝑛</m:t>
                        </m:r>
                      </m:e>
                      <m:sup>
                        <m:r>
                          <a:rPr lang="es-MX" i="1"/>
                          <m:t>2</m:t>
                        </m:r>
                      </m:sup>
                    </m:sSup>
                    <m:r>
                      <a:rPr lang="es-MX" i="1"/>
                      <m:t>+54</m:t>
                    </m:r>
                    <m:sSup>
                      <m:sSupPr>
                        <m:ctrlPr>
                          <a:rPr lang="es-MX" i="1"/>
                        </m:ctrlPr>
                      </m:sSupPr>
                      <m:e>
                        <m:r>
                          <a:rPr lang="es-MX" i="1"/>
                          <m:t>𝑚</m:t>
                        </m:r>
                      </m:e>
                      <m:sup>
                        <m:r>
                          <a:rPr lang="es-MX" i="1"/>
                          <m:t>2</m:t>
                        </m:r>
                      </m:sup>
                    </m:sSup>
                    <m:sSup>
                      <m:sSupPr>
                        <m:ctrlPr>
                          <a:rPr lang="es-MX" i="1"/>
                        </m:ctrlPr>
                      </m:sSupPr>
                      <m:e>
                        <m:r>
                          <a:rPr lang="es-MX" i="1"/>
                          <m:t>𝑛</m:t>
                        </m:r>
                      </m:e>
                      <m:sup>
                        <m:r>
                          <a:rPr lang="es-MX" i="1"/>
                          <m:t>4</m:t>
                        </m:r>
                      </m:sup>
                    </m:sSup>
                    <m:r>
                      <a:rPr lang="es-MX" i="1"/>
                      <m:t>−</m:t>
                    </m:r>
                    <m:sSup>
                      <m:sSupPr>
                        <m:ctrlPr>
                          <a:rPr lang="es-MX" i="1"/>
                        </m:ctrlPr>
                      </m:sSupPr>
                      <m:e>
                        <m:r>
                          <a:rPr lang="es-MX" i="1"/>
                          <m:t>27</m:t>
                        </m:r>
                        <m:r>
                          <a:rPr lang="es-MX" i="1"/>
                          <m:t>𝑛</m:t>
                        </m:r>
                      </m:e>
                      <m:sup>
                        <m:r>
                          <a:rPr lang="es-MX" i="1"/>
                          <m:t>6</m:t>
                        </m:r>
                      </m:sup>
                    </m:sSup>
                  </m:oMath>
                </a14:m>
                <a:endParaRPr lang="es-MX" dirty="0"/>
              </a:p>
              <a:p>
                <a:r>
                  <a:rPr lang="es-MX" dirty="0"/>
                  <a:t> </a:t>
                </a:r>
              </a:p>
              <a:p>
                <a:r>
                  <a:rPr lang="es-MX" dirty="0"/>
                  <a:t>Al resultado obtenido se le conoce </a:t>
                </a:r>
                <a:r>
                  <a:rPr lang="es-MX" dirty="0" smtClean="0"/>
                  <a:t>como:</a:t>
                </a:r>
              </a:p>
              <a:p>
                <a:r>
                  <a:rPr lang="es-MX" i="1" u="sng" dirty="0" err="1" smtClean="0"/>
                  <a:t>Cuatrinomio</a:t>
                </a:r>
                <a:r>
                  <a:rPr lang="es-MX" i="1" u="sng" dirty="0" smtClean="0"/>
                  <a:t> </a:t>
                </a:r>
                <a:r>
                  <a:rPr lang="es-MX" i="1" u="sng" dirty="0"/>
                  <a:t>cubo perfecto. </a:t>
                </a:r>
                <a:endParaRPr lang="es-MX" dirty="0"/>
              </a:p>
              <a:p>
                <a:endParaRPr lang="es-MX" dirty="0"/>
              </a:p>
            </p:txBody>
          </p:sp>
        </mc:Choice>
        <mc:Fallback>
          <p:sp>
            <p:nvSpPr>
              <p:cNvPr id="2" name="1 Rectángulo"/>
              <p:cNvSpPr>
                <a:spLocks noRot="1" noChangeAspect="1" noMove="1" noResize="1" noEditPoints="1" noAdjustHandles="1" noChangeArrowheads="1" noChangeShapeType="1" noTextEdit="1"/>
              </p:cNvSpPr>
              <p:nvPr/>
            </p:nvSpPr>
            <p:spPr>
              <a:xfrm>
                <a:off x="251520" y="908720"/>
                <a:ext cx="8784975" cy="6157327"/>
              </a:xfrm>
              <a:prstGeom prst="rect">
                <a:avLst/>
              </a:prstGeom>
              <a:blipFill rotWithShape="1">
                <a:blip r:embed="rId3"/>
                <a:stretch>
                  <a:fillRect l="-555" t="-495" r="-555"/>
                </a:stretch>
              </a:blipFill>
            </p:spPr>
            <p:txBody>
              <a:bodyPr/>
              <a:lstStyle/>
              <a:p>
                <a:r>
                  <a:rPr lang="es-MX">
                    <a:noFill/>
                  </a:rPr>
                  <a:t> </a:t>
                </a:r>
              </a:p>
            </p:txBody>
          </p:sp>
        </mc:Fallback>
      </mc:AlternateContent>
    </p:spTree>
    <p:extLst>
      <p:ext uri="{BB962C8B-B14F-4D97-AF65-F5344CB8AC3E}">
        <p14:creationId xmlns:p14="http://schemas.microsoft.com/office/powerpoint/2010/main" val="18783467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4" name="3 Marcador de contenido"/>
              <p:cNvSpPr>
                <a:spLocks noGrp="1"/>
              </p:cNvSpPr>
              <p:nvPr>
                <p:ph idx="1"/>
              </p:nvPr>
            </p:nvSpPr>
            <p:spPr>
              <a:xfrm>
                <a:off x="467544" y="1124744"/>
                <a:ext cx="8229600" cy="4525963"/>
              </a:xfrm>
            </p:spPr>
            <p:txBody>
              <a:bodyPr>
                <a:normAutofit fontScale="77500" lnSpcReduction="20000"/>
              </a:bodyPr>
              <a:lstStyle/>
              <a:p>
                <a:pPr marL="0" lvl="0" indent="0">
                  <a:buNone/>
                </a:pPr>
                <a:r>
                  <a:rPr lang="es-MX" dirty="0" smtClean="0"/>
                  <a:t>C) Producto </a:t>
                </a:r>
                <a:r>
                  <a:rPr lang="es-MX" dirty="0"/>
                  <a:t>de binomios conjugados, son aquellos que tienen la siguiente estructura:</a:t>
                </a:r>
              </a:p>
              <a:p>
                <a:pPr marL="0" indent="0">
                  <a:buNone/>
                </a:pPr>
                <a:r>
                  <a:rPr lang="es-MX" dirty="0"/>
                  <a:t> </a:t>
                </a:r>
              </a:p>
              <a:p>
                <a:pPr marL="0" indent="0">
                  <a:buNone/>
                </a:pPr>
                <a:r>
                  <a:rPr lang="es-MX" dirty="0"/>
                  <a:t>(</a:t>
                </a:r>
                <a:r>
                  <a:rPr lang="es-MX" dirty="0" err="1"/>
                  <a:t>a+b</a:t>
                </a:r>
                <a:r>
                  <a:rPr lang="es-MX" dirty="0"/>
                  <a:t>)(a-b)= </a:t>
                </a:r>
                <a14:m>
                  <m:oMath xmlns:m="http://schemas.openxmlformats.org/officeDocument/2006/math">
                    <m:sSup>
                      <m:sSupPr>
                        <m:ctrlPr>
                          <a:rPr lang="es-MX" i="1"/>
                        </m:ctrlPr>
                      </m:sSupPr>
                      <m:e>
                        <m:r>
                          <a:rPr lang="es-MX" i="1"/>
                          <m:t>𝑎</m:t>
                        </m:r>
                      </m:e>
                      <m:sup>
                        <m:r>
                          <a:rPr lang="es-MX" i="1"/>
                          <m:t>2</m:t>
                        </m:r>
                      </m:sup>
                    </m:sSup>
                    <m:r>
                      <a:rPr lang="es-MX" i="1"/>
                      <m:t>−</m:t>
                    </m:r>
                    <m:sSup>
                      <m:sSupPr>
                        <m:ctrlPr>
                          <a:rPr lang="es-MX" i="1"/>
                        </m:ctrlPr>
                      </m:sSupPr>
                      <m:e>
                        <m:r>
                          <a:rPr lang="es-MX" i="1"/>
                          <m:t>𝑏</m:t>
                        </m:r>
                      </m:e>
                      <m:sup>
                        <m:r>
                          <a:rPr lang="es-MX" i="1"/>
                          <m:t>2</m:t>
                        </m:r>
                      </m:sup>
                    </m:sSup>
                  </m:oMath>
                </a14:m>
                <a:r>
                  <a:rPr lang="es-MX" dirty="0"/>
                  <a:t> </a:t>
                </a:r>
              </a:p>
              <a:p>
                <a:pPr marL="0" indent="0">
                  <a:buNone/>
                </a:pPr>
                <a:r>
                  <a:rPr lang="es-MX" dirty="0"/>
                  <a:t>Su solución se obtiene a partir de la siguiente regla:</a:t>
                </a:r>
              </a:p>
              <a:p>
                <a:pPr marL="0" indent="0">
                  <a:buNone/>
                </a:pPr>
                <a:r>
                  <a:rPr lang="es-MX" dirty="0"/>
                  <a:t>“El producto de binomios conjugados es igual al cuadrado del minuendo en la diferencia menos el cuadrado del sustraendo”</a:t>
                </a:r>
              </a:p>
              <a:p>
                <a:pPr marL="0" indent="0">
                  <a:buNone/>
                </a:pPr>
                <a:r>
                  <a:rPr lang="es-MX" dirty="0"/>
                  <a:t>Ejemplo:</a:t>
                </a:r>
              </a:p>
              <a:p>
                <a:pPr marL="0" indent="0">
                  <a:buNone/>
                </a:pPr>
                <a14:m>
                  <m:oMathPara xmlns:m="http://schemas.openxmlformats.org/officeDocument/2006/math">
                    <m:oMathParaPr>
                      <m:jc m:val="centerGroup"/>
                    </m:oMathParaPr>
                    <m:oMath xmlns:m="http://schemas.openxmlformats.org/officeDocument/2006/math">
                      <m:d>
                        <m:dPr>
                          <m:ctrlPr>
                            <a:rPr lang="es-MX" i="1"/>
                          </m:ctrlPr>
                        </m:dPr>
                        <m:e>
                          <m:r>
                            <a:rPr lang="es-MX" i="1"/>
                            <m:t>8</m:t>
                          </m:r>
                          <m:r>
                            <a:rPr lang="es-MX" i="1"/>
                            <m:t>𝑎</m:t>
                          </m:r>
                          <m:r>
                            <a:rPr lang="es-MX" i="1"/>
                            <m:t>+3</m:t>
                          </m:r>
                          <m:r>
                            <a:rPr lang="es-MX" i="1"/>
                            <m:t>𝑏</m:t>
                          </m:r>
                        </m:e>
                      </m:d>
                      <m:d>
                        <m:dPr>
                          <m:ctrlPr>
                            <a:rPr lang="es-MX" i="1"/>
                          </m:ctrlPr>
                        </m:dPr>
                        <m:e>
                          <m:r>
                            <a:rPr lang="es-MX" i="1"/>
                            <m:t>3</m:t>
                          </m:r>
                          <m:r>
                            <a:rPr lang="es-MX" i="1"/>
                            <m:t>𝑏</m:t>
                          </m:r>
                          <m:r>
                            <a:rPr lang="es-MX" i="1"/>
                            <m:t>−8</m:t>
                          </m:r>
                          <m:r>
                            <a:rPr lang="es-MX" i="1"/>
                            <m:t>𝑎</m:t>
                          </m:r>
                        </m:e>
                      </m:d>
                      <m:r>
                        <a:rPr lang="es-MX" i="1"/>
                        <m:t>=</m:t>
                      </m:r>
                      <m:sSup>
                        <m:sSupPr>
                          <m:ctrlPr>
                            <a:rPr lang="es-MX" i="1"/>
                          </m:ctrlPr>
                        </m:sSupPr>
                        <m:e>
                          <m:r>
                            <a:rPr lang="es-MX" i="1"/>
                            <m:t>9</m:t>
                          </m:r>
                          <m:r>
                            <a:rPr lang="es-MX" i="1"/>
                            <m:t>𝑏</m:t>
                          </m:r>
                        </m:e>
                        <m:sup>
                          <m:r>
                            <a:rPr lang="es-MX" i="1"/>
                            <m:t>2</m:t>
                          </m:r>
                        </m:sup>
                      </m:sSup>
                      <m:r>
                        <a:rPr lang="es-MX" i="1"/>
                        <m:t>−</m:t>
                      </m:r>
                      <m:sSup>
                        <m:sSupPr>
                          <m:ctrlPr>
                            <a:rPr lang="es-MX" i="1"/>
                          </m:ctrlPr>
                        </m:sSupPr>
                        <m:e>
                          <m:r>
                            <a:rPr lang="es-MX" i="1"/>
                            <m:t>64</m:t>
                          </m:r>
                          <m:r>
                            <a:rPr lang="es-MX" i="1"/>
                            <m:t>𝑎</m:t>
                          </m:r>
                        </m:e>
                        <m:sup>
                          <m:r>
                            <a:rPr lang="es-MX" i="1"/>
                            <m:t>2</m:t>
                          </m:r>
                        </m:sup>
                      </m:sSup>
                    </m:oMath>
                  </m:oMathPara>
                </a14:m>
                <a:endParaRPr lang="es-MX" dirty="0"/>
              </a:p>
              <a:p>
                <a:pPr marL="0" indent="0">
                  <a:buNone/>
                </a:pPr>
                <a:r>
                  <a:rPr lang="es-MX" dirty="0"/>
                  <a:t>Al resultado obtenido se le conoce como </a:t>
                </a:r>
                <a:r>
                  <a:rPr lang="es-MX" i="1" u="sng" dirty="0"/>
                  <a:t>Diferencia de cuadrados</a:t>
                </a:r>
                <a:r>
                  <a:rPr lang="es-MX" dirty="0"/>
                  <a:t>.</a:t>
                </a:r>
                <a14:m>
                  <m:oMath xmlns:m="http://schemas.openxmlformats.org/officeDocument/2006/math">
                    <m:r>
                      <a:rPr lang="es-MX" i="1"/>
                      <m:t> </m:t>
                    </m:r>
                  </m:oMath>
                </a14:m>
                <a:endParaRPr lang="es-MX" dirty="0"/>
              </a:p>
              <a:p>
                <a:pPr marL="0" indent="0">
                  <a:buNone/>
                </a:pPr>
                <a:endParaRPr lang="es-MX" dirty="0"/>
              </a:p>
            </p:txBody>
          </p:sp>
        </mc:Choice>
        <mc:Fallback>
          <p:sp>
            <p:nvSpPr>
              <p:cNvPr id="4" name="3 Marcador de contenido"/>
              <p:cNvSpPr>
                <a:spLocks noGrp="1" noRot="1" noChangeAspect="1" noMove="1" noResize="1" noEditPoints="1" noAdjustHandles="1" noChangeArrowheads="1" noChangeShapeType="1" noTextEdit="1"/>
              </p:cNvSpPr>
              <p:nvPr>
                <p:ph idx="1"/>
              </p:nvPr>
            </p:nvSpPr>
            <p:spPr>
              <a:xfrm>
                <a:off x="467544" y="1124744"/>
                <a:ext cx="8229600" cy="4525963"/>
              </a:xfrm>
              <a:blipFill rotWithShape="1">
                <a:blip r:embed="rId4"/>
                <a:stretch>
                  <a:fillRect l="-1259" t="-2426" r="-667"/>
                </a:stretch>
              </a:blipFill>
            </p:spPr>
            <p:txBody>
              <a:bodyPr/>
              <a:lstStyle/>
              <a:p>
                <a:r>
                  <a:rPr lang="es-MX">
                    <a:noFill/>
                  </a:rPr>
                  <a:t> </a:t>
                </a:r>
              </a:p>
            </p:txBody>
          </p:sp>
        </mc:Fallback>
      </mc:AlternateContent>
    </p:spTree>
    <p:extLst>
      <p:ext uri="{BB962C8B-B14F-4D97-AF65-F5344CB8AC3E}">
        <p14:creationId xmlns:p14="http://schemas.microsoft.com/office/powerpoint/2010/main" val="40098147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1" name="Marcador de contenido 2"/>
              <p:cNvSpPr>
                <a:spLocks noGrp="1"/>
              </p:cNvSpPr>
              <p:nvPr>
                <p:ph idx="1"/>
              </p:nvPr>
            </p:nvSpPr>
            <p:spPr>
              <a:xfrm>
                <a:off x="395536" y="1556792"/>
                <a:ext cx="8596668" cy="4608512"/>
              </a:xfrm>
            </p:spPr>
            <p:txBody>
              <a:bodyPr>
                <a:normAutofit fontScale="77500" lnSpcReduction="20000"/>
              </a:bodyPr>
              <a:lstStyle/>
              <a:p>
                <a:pPr marL="0" lvl="0" indent="0">
                  <a:buNone/>
                </a:pPr>
                <a:r>
                  <a:rPr lang="es-MX" sz="2800" dirty="0" smtClean="0"/>
                  <a:t>D) Producto </a:t>
                </a:r>
                <a:r>
                  <a:rPr lang="es-MX" sz="2800" dirty="0"/>
                  <a:t>de dos binomios con un término común, tiene la siguiente estructura:</a:t>
                </a:r>
              </a:p>
              <a:p>
                <a:pPr marL="0" indent="0" algn="ctr">
                  <a:buNone/>
                </a:pPr>
                <a:r>
                  <a:rPr lang="es-MX" sz="2800" dirty="0"/>
                  <a:t>(</a:t>
                </a:r>
                <a:r>
                  <a:rPr lang="es-MX" sz="2800" dirty="0" err="1"/>
                  <a:t>x+a</a:t>
                </a:r>
                <a:r>
                  <a:rPr lang="es-MX" sz="2800" dirty="0"/>
                  <a:t>)(</a:t>
                </a:r>
                <a:r>
                  <a:rPr lang="es-MX" sz="2800" dirty="0" err="1"/>
                  <a:t>x+b</a:t>
                </a:r>
                <a:r>
                  <a:rPr lang="es-MX" sz="2800" dirty="0"/>
                  <a:t>)=</a:t>
                </a:r>
                <a14:m>
                  <m:oMath xmlns:m="http://schemas.openxmlformats.org/officeDocument/2006/math">
                    <m:sSup>
                      <m:sSupPr>
                        <m:ctrlPr>
                          <a:rPr lang="es-MX" sz="2800" i="1"/>
                        </m:ctrlPr>
                      </m:sSupPr>
                      <m:e>
                        <m:r>
                          <a:rPr lang="es-MX" sz="2800" i="1"/>
                          <m:t>𝑥</m:t>
                        </m:r>
                      </m:e>
                      <m:sup>
                        <m:r>
                          <a:rPr lang="es-MX" sz="2800" i="1"/>
                          <m:t>2</m:t>
                        </m:r>
                      </m:sup>
                    </m:sSup>
                    <m:r>
                      <a:rPr lang="es-MX" sz="2800" i="1"/>
                      <m:t>+</m:t>
                    </m:r>
                    <m:r>
                      <a:rPr lang="es-MX" sz="2800" i="1"/>
                      <m:t>𝑏𝑥</m:t>
                    </m:r>
                    <m:r>
                      <a:rPr lang="es-MX" sz="2800" i="1"/>
                      <m:t>+</m:t>
                    </m:r>
                    <m:r>
                      <a:rPr lang="es-MX" sz="2800" i="1"/>
                      <m:t>𝑐</m:t>
                    </m:r>
                  </m:oMath>
                </a14:m>
                <a:endParaRPr lang="es-MX" sz="2800" dirty="0" smtClean="0"/>
              </a:p>
              <a:p>
                <a:pPr marL="0" indent="0">
                  <a:buNone/>
                </a:pPr>
                <a:endParaRPr lang="es-MX" sz="2800" dirty="0"/>
              </a:p>
              <a:p>
                <a:pPr marL="0" indent="0" algn="just">
                  <a:buNone/>
                </a:pPr>
                <a:r>
                  <a:rPr lang="es-MX" sz="2800" dirty="0"/>
                  <a:t>“El producto de dos binomios con un término común es igual al cuadrado del término común, más el producto de la suma algebraica de los dos segundos términos por el primero, más o menos  el producto de los segundos términos”.</a:t>
                </a:r>
              </a:p>
              <a:p>
                <a:pPr marL="0" indent="0">
                  <a:buNone/>
                </a:pPr>
                <a:r>
                  <a:rPr lang="es-MX" sz="2800" dirty="0"/>
                  <a:t>Ejemplo:</a:t>
                </a:r>
              </a:p>
              <a:p>
                <a:pPr marL="0" indent="0">
                  <a:buNone/>
                </a:pPr>
                <a14:m>
                  <m:oMathPara xmlns:m="http://schemas.openxmlformats.org/officeDocument/2006/math">
                    <m:oMathParaPr>
                      <m:jc m:val="centerGroup"/>
                    </m:oMathParaPr>
                    <m:oMath xmlns:m="http://schemas.openxmlformats.org/officeDocument/2006/math">
                      <m:d>
                        <m:dPr>
                          <m:ctrlPr>
                            <a:rPr lang="es-MX" sz="2800" i="1"/>
                          </m:ctrlPr>
                        </m:dPr>
                        <m:e>
                          <m:r>
                            <a:rPr lang="es-MX" sz="2800" i="1"/>
                            <m:t>𝑥</m:t>
                          </m:r>
                          <m:r>
                            <a:rPr lang="es-MX" sz="2800" i="1"/>
                            <m:t>−6</m:t>
                          </m:r>
                        </m:e>
                      </m:d>
                      <m:d>
                        <m:dPr>
                          <m:ctrlPr>
                            <a:rPr lang="es-MX" sz="2800" i="1"/>
                          </m:ctrlPr>
                        </m:dPr>
                        <m:e>
                          <m:r>
                            <a:rPr lang="es-MX" sz="2800" i="1"/>
                            <m:t>𝑥</m:t>
                          </m:r>
                          <m:r>
                            <a:rPr lang="es-MX" sz="2800" i="1"/>
                            <m:t>+8</m:t>
                          </m:r>
                        </m:e>
                      </m:d>
                      <m:r>
                        <a:rPr lang="es-MX" sz="2800" i="1"/>
                        <m:t>=</m:t>
                      </m:r>
                      <m:sSup>
                        <m:sSupPr>
                          <m:ctrlPr>
                            <a:rPr lang="es-MX" sz="2800" i="1"/>
                          </m:ctrlPr>
                        </m:sSupPr>
                        <m:e>
                          <m:r>
                            <a:rPr lang="es-MX" sz="2800" i="1"/>
                            <m:t>𝑥</m:t>
                          </m:r>
                        </m:e>
                        <m:sup>
                          <m:r>
                            <a:rPr lang="es-MX" sz="2800" i="1"/>
                            <m:t>2</m:t>
                          </m:r>
                        </m:sup>
                      </m:sSup>
                      <m:r>
                        <a:rPr lang="es-MX" sz="2800" i="1"/>
                        <m:t>+2</m:t>
                      </m:r>
                      <m:r>
                        <a:rPr lang="es-MX" sz="2800" i="1"/>
                        <m:t>𝑥</m:t>
                      </m:r>
                      <m:r>
                        <a:rPr lang="es-MX" sz="2800" i="1"/>
                        <m:t>−48</m:t>
                      </m:r>
                    </m:oMath>
                  </m:oMathPara>
                </a14:m>
                <a:endParaRPr lang="es-MX" sz="2800" dirty="0"/>
              </a:p>
              <a:p>
                <a:pPr marL="0" indent="0">
                  <a:buNone/>
                </a:pPr>
                <a:r>
                  <a:rPr lang="es-MX" sz="2800" dirty="0"/>
                  <a:t> </a:t>
                </a:r>
              </a:p>
              <a:p>
                <a:pPr marL="0" indent="0">
                  <a:buNone/>
                </a:pPr>
                <a:r>
                  <a:rPr lang="es-MX" sz="2800" dirty="0"/>
                  <a:t>Al resultado obtenido se le conoce como trinomio de la forma </a:t>
                </a:r>
                <a:endParaRPr lang="es-MX" sz="2800" dirty="0" smtClean="0"/>
              </a:p>
              <a:p>
                <a:pPr marL="0" indent="0" algn="ctr">
                  <a:buNone/>
                </a:pPr>
                <a:r>
                  <a:rPr lang="es-MX" sz="2800" dirty="0" smtClean="0"/>
                  <a:t>  </a:t>
                </a:r>
                <a14:m>
                  <m:oMath xmlns:m="http://schemas.openxmlformats.org/officeDocument/2006/math">
                    <m:sSup>
                      <m:sSupPr>
                        <m:ctrlPr>
                          <a:rPr lang="es-MX" sz="2800" i="1"/>
                        </m:ctrlPr>
                      </m:sSupPr>
                      <m:e>
                        <m:r>
                          <a:rPr lang="es-MX" sz="2800" i="1"/>
                          <m:t>𝑥</m:t>
                        </m:r>
                      </m:e>
                      <m:sup>
                        <m:r>
                          <a:rPr lang="es-MX" sz="2800" i="1"/>
                          <m:t>2</m:t>
                        </m:r>
                      </m:sup>
                    </m:sSup>
                    <m:r>
                      <a:rPr lang="es-MX" sz="2800" i="1"/>
                      <m:t>+</m:t>
                    </m:r>
                    <m:r>
                      <a:rPr lang="es-MX" sz="2800" i="1"/>
                      <m:t>𝑏𝑥</m:t>
                    </m:r>
                    <m:r>
                      <a:rPr lang="es-MX" sz="2800" i="1"/>
                      <m:t>+</m:t>
                    </m:r>
                    <m:r>
                      <a:rPr lang="es-MX" sz="2800" i="1"/>
                      <m:t>𝑐</m:t>
                    </m:r>
                  </m:oMath>
                </a14:m>
                <a:endParaRPr lang="es-MX" sz="2800" dirty="0"/>
              </a:p>
              <a:p>
                <a:pPr marL="0" indent="0">
                  <a:buNone/>
                </a:pPr>
                <a:r>
                  <a:rPr lang="es-MX" sz="2800" dirty="0"/>
                  <a:t> </a:t>
                </a:r>
              </a:p>
              <a:p>
                <a:pPr marL="0" indent="0">
                  <a:buNone/>
                </a:pPr>
                <a:endParaRPr lang="es-MX" sz="2800" dirty="0">
                  <a:latin typeface="Kokila" panose="020B0604020202020204" pitchFamily="34" charset="0"/>
                  <a:cs typeface="Kokila" panose="020B0604020202020204" pitchFamily="34" charset="0"/>
                </a:endParaRPr>
              </a:p>
            </p:txBody>
          </p:sp>
        </mc:Choice>
        <mc:Fallback>
          <p:sp>
            <p:nvSpPr>
              <p:cNvPr id="21" name="Marcador de contenido 2"/>
              <p:cNvSpPr>
                <a:spLocks noGrp="1" noRot="1" noChangeAspect="1" noMove="1" noResize="1" noEditPoints="1" noAdjustHandles="1" noChangeArrowheads="1" noChangeShapeType="1" noTextEdit="1"/>
              </p:cNvSpPr>
              <p:nvPr>
                <p:ph idx="1"/>
              </p:nvPr>
            </p:nvSpPr>
            <p:spPr>
              <a:xfrm>
                <a:off x="395536" y="1556792"/>
                <a:ext cx="8596668" cy="4608512"/>
              </a:xfrm>
              <a:blipFill rotWithShape="1">
                <a:blip r:embed="rId4"/>
                <a:stretch>
                  <a:fillRect l="-922" t="-2116" r="-922"/>
                </a:stretch>
              </a:blipFill>
            </p:spPr>
            <p:txBody>
              <a:bodyPr/>
              <a:lstStyle/>
              <a:p>
                <a:r>
                  <a:rPr lang="es-MX">
                    <a:noFill/>
                  </a:rPr>
                  <a:t> </a:t>
                </a:r>
              </a:p>
            </p:txBody>
          </p:sp>
        </mc:Fallback>
      </mc:AlternateContent>
    </p:spTree>
    <p:extLst>
      <p:ext uri="{BB962C8B-B14F-4D97-AF65-F5344CB8AC3E}">
        <p14:creationId xmlns:p14="http://schemas.microsoft.com/office/powerpoint/2010/main" val="20437177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TotalTime>
  <Words>496</Words>
  <Application>Microsoft Office PowerPoint</Application>
  <PresentationFormat>Presentación en pantalla (4:3)</PresentationFormat>
  <Paragraphs>111</Paragraphs>
  <Slides>11</Slides>
  <Notes>4</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Tema de Office</vt:lpstr>
      <vt:lpstr>Presentación de PowerPoint</vt:lpstr>
      <vt:lpstr> Tema: PRODUCTOS NOTABLES</vt:lpstr>
      <vt:lpstr>Presentación de PowerPoint</vt:lpstr>
      <vt:lpstr> CONTENIDO   </vt:lpstr>
      <vt:lpstr>PRODUCTOS NOTABLES</vt:lpstr>
      <vt:lpstr>Presentación de PowerPoint</vt:lpstr>
      <vt:lpstr>Presentación de PowerPoint</vt:lpstr>
      <vt:lpstr>Presentación de PowerPoint</vt:lpstr>
      <vt:lpstr>Presentación de PowerPoint</vt:lpstr>
      <vt:lpstr>Presentación de PowerPoint</vt:lpstr>
      <vt:lpstr>BIBLIOGRAFÍA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webdesign1</dc:creator>
  <cp:lastModifiedBy>JOSE RAMON</cp:lastModifiedBy>
  <cp:revision>34</cp:revision>
  <dcterms:created xsi:type="dcterms:W3CDTF">2014-07-09T15:06:15Z</dcterms:created>
  <dcterms:modified xsi:type="dcterms:W3CDTF">2015-08-16T16:28:59Z</dcterms:modified>
</cp:coreProperties>
</file>