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DD5D3-2FC5-4ECF-BF61-495096B92EB5}" type="doc">
      <dgm:prSet loTypeId="urn:microsoft.com/office/officeart/2005/8/layout/vList4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36A3E0AD-4CC8-4A64-9938-A5A3E357E876}">
      <dgm:prSet phldrT="[Texto]"/>
      <dgm:spPr/>
      <dgm:t>
        <a:bodyPr/>
        <a:lstStyle/>
        <a:p>
          <a:r>
            <a:rPr lang="es-MX" dirty="0" smtClean="0"/>
            <a:t>Definición:</a:t>
          </a:r>
          <a:endParaRPr lang="es-MX" dirty="0"/>
        </a:p>
      </dgm:t>
    </dgm:pt>
    <dgm:pt modelId="{2A670598-CDF0-4270-9077-E3FCAB88316D}" type="parTrans" cxnId="{EC32D16C-80E6-4346-8096-C134B332D051}">
      <dgm:prSet/>
      <dgm:spPr/>
      <dgm:t>
        <a:bodyPr/>
        <a:lstStyle/>
        <a:p>
          <a:endParaRPr lang="es-MX"/>
        </a:p>
      </dgm:t>
    </dgm:pt>
    <dgm:pt modelId="{A09BE1AC-8C50-4EBA-9628-E407554C9A66}" type="sibTrans" cxnId="{EC32D16C-80E6-4346-8096-C134B332D051}">
      <dgm:prSet/>
      <dgm:spPr/>
      <dgm:t>
        <a:bodyPr/>
        <a:lstStyle/>
        <a:p>
          <a:endParaRPr lang="es-MX"/>
        </a:p>
      </dgm:t>
    </dgm:pt>
    <dgm:pt modelId="{97D382B9-6E84-4328-92D8-3E0612CAB3F1}">
      <dgm:prSet phldrT="[Texto]"/>
      <dgm:spPr/>
      <dgm:t>
        <a:bodyPr/>
        <a:lstStyle/>
        <a:p>
          <a:r>
            <a:rPr lang="es-ES_tradnl" dirty="0" smtClean="0"/>
            <a:t>Función de Excel que se puede utilizar para definir restricciones sobre los datos que se pueden insertar en una celda, y para mostrar mensajes que insten a los usuarios a especificar entradas correctas y les notifiquen las entradas incorrectas</a:t>
          </a:r>
          <a:endParaRPr lang="es-MX" dirty="0"/>
        </a:p>
      </dgm:t>
    </dgm:pt>
    <dgm:pt modelId="{D815517F-B9CB-4F91-A97B-E3E206435D4A}" type="parTrans" cxnId="{4C2162C0-0058-43F0-8F8C-497D563600C0}">
      <dgm:prSet/>
      <dgm:spPr/>
      <dgm:t>
        <a:bodyPr/>
        <a:lstStyle/>
        <a:p>
          <a:endParaRPr lang="es-MX"/>
        </a:p>
      </dgm:t>
    </dgm:pt>
    <dgm:pt modelId="{96B1231A-335B-4CE8-8D06-24FBD6F9517C}" type="sibTrans" cxnId="{4C2162C0-0058-43F0-8F8C-497D563600C0}">
      <dgm:prSet/>
      <dgm:spPr/>
      <dgm:t>
        <a:bodyPr/>
        <a:lstStyle/>
        <a:p>
          <a:endParaRPr lang="es-MX"/>
        </a:p>
      </dgm:t>
    </dgm:pt>
    <dgm:pt modelId="{3CAF1098-1BF1-4C0B-AD7C-3EB9A8852F14}" type="pres">
      <dgm:prSet presAssocID="{6E6DD5D3-2FC5-4ECF-BF61-495096B92EB5}" presName="linear" presStyleCnt="0">
        <dgm:presLayoutVars>
          <dgm:dir/>
          <dgm:resizeHandles val="exact"/>
        </dgm:presLayoutVars>
      </dgm:prSet>
      <dgm:spPr/>
    </dgm:pt>
    <dgm:pt modelId="{2B6C1AEF-3867-4474-97DB-035FB86FD045}" type="pres">
      <dgm:prSet presAssocID="{36A3E0AD-4CC8-4A64-9938-A5A3E357E876}" presName="comp" presStyleCnt="0"/>
      <dgm:spPr/>
    </dgm:pt>
    <dgm:pt modelId="{5C35B857-2F92-44CC-9B1F-0D0C96B6BE66}" type="pres">
      <dgm:prSet presAssocID="{36A3E0AD-4CC8-4A64-9938-A5A3E357E876}" presName="box" presStyleLbl="node1" presStyleIdx="0" presStyleCnt="1" custLinFactNeighborX="-6000" custLinFactNeighborY="-5316"/>
      <dgm:spPr/>
      <dgm:t>
        <a:bodyPr/>
        <a:lstStyle/>
        <a:p>
          <a:endParaRPr lang="es-MX"/>
        </a:p>
      </dgm:t>
    </dgm:pt>
    <dgm:pt modelId="{E4EDDDA1-2525-46B0-8AE1-77E75DF6A763}" type="pres">
      <dgm:prSet presAssocID="{36A3E0AD-4CC8-4A64-9938-A5A3E357E876}" presName="img" presStyleLbl="fgImgPlace1" presStyleIdx="0" presStyleCnt="1" custScaleX="72916" custScaleY="82220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040" t="13007" r="-6530" b="21954"/>
          </a:stretch>
        </a:blipFill>
      </dgm:spPr>
    </dgm:pt>
    <dgm:pt modelId="{3AEDA042-719E-4ED6-83BB-9C963A9F111A}" type="pres">
      <dgm:prSet presAssocID="{36A3E0AD-4CC8-4A64-9938-A5A3E357E876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84CD28F-A1B2-407B-B824-12B2DF3B5333}" type="presOf" srcId="{36A3E0AD-4CC8-4A64-9938-A5A3E357E876}" destId="{3AEDA042-719E-4ED6-83BB-9C963A9F111A}" srcOrd="1" destOrd="0" presId="urn:microsoft.com/office/officeart/2005/8/layout/vList4"/>
    <dgm:cxn modelId="{38FAFC84-E96A-4B84-9177-C59A5FAFD09E}" type="presOf" srcId="{97D382B9-6E84-4328-92D8-3E0612CAB3F1}" destId="{3AEDA042-719E-4ED6-83BB-9C963A9F111A}" srcOrd="1" destOrd="1" presId="urn:microsoft.com/office/officeart/2005/8/layout/vList4"/>
    <dgm:cxn modelId="{4C2162C0-0058-43F0-8F8C-497D563600C0}" srcId="{36A3E0AD-4CC8-4A64-9938-A5A3E357E876}" destId="{97D382B9-6E84-4328-92D8-3E0612CAB3F1}" srcOrd="0" destOrd="0" parTransId="{D815517F-B9CB-4F91-A97B-E3E206435D4A}" sibTransId="{96B1231A-335B-4CE8-8D06-24FBD6F9517C}"/>
    <dgm:cxn modelId="{DD825FF5-0ECA-4AF7-B63F-06B464A33971}" type="presOf" srcId="{6E6DD5D3-2FC5-4ECF-BF61-495096B92EB5}" destId="{3CAF1098-1BF1-4C0B-AD7C-3EB9A8852F14}" srcOrd="0" destOrd="0" presId="urn:microsoft.com/office/officeart/2005/8/layout/vList4"/>
    <dgm:cxn modelId="{EC32D16C-80E6-4346-8096-C134B332D051}" srcId="{6E6DD5D3-2FC5-4ECF-BF61-495096B92EB5}" destId="{36A3E0AD-4CC8-4A64-9938-A5A3E357E876}" srcOrd="0" destOrd="0" parTransId="{2A670598-CDF0-4270-9077-E3FCAB88316D}" sibTransId="{A09BE1AC-8C50-4EBA-9628-E407554C9A66}"/>
    <dgm:cxn modelId="{91A25AD4-2DFE-499E-9FF9-E653562C9E45}" type="presOf" srcId="{36A3E0AD-4CC8-4A64-9938-A5A3E357E876}" destId="{5C35B857-2F92-44CC-9B1F-0D0C96B6BE66}" srcOrd="0" destOrd="0" presId="urn:microsoft.com/office/officeart/2005/8/layout/vList4"/>
    <dgm:cxn modelId="{B48FF177-91B3-4BD0-9A53-1D80885C1AD2}" type="presOf" srcId="{97D382B9-6E84-4328-92D8-3E0612CAB3F1}" destId="{5C35B857-2F92-44CC-9B1F-0D0C96B6BE66}" srcOrd="0" destOrd="1" presId="urn:microsoft.com/office/officeart/2005/8/layout/vList4"/>
    <dgm:cxn modelId="{44BA6639-AEFB-4013-93B0-2A6186C727DE}" type="presParOf" srcId="{3CAF1098-1BF1-4C0B-AD7C-3EB9A8852F14}" destId="{2B6C1AEF-3867-4474-97DB-035FB86FD045}" srcOrd="0" destOrd="0" presId="urn:microsoft.com/office/officeart/2005/8/layout/vList4"/>
    <dgm:cxn modelId="{823B6B4B-30E6-48BE-817F-063346FC6877}" type="presParOf" srcId="{2B6C1AEF-3867-4474-97DB-035FB86FD045}" destId="{5C35B857-2F92-44CC-9B1F-0D0C96B6BE66}" srcOrd="0" destOrd="0" presId="urn:microsoft.com/office/officeart/2005/8/layout/vList4"/>
    <dgm:cxn modelId="{BAD86D21-2172-444B-BE74-51BF75ECB78B}" type="presParOf" srcId="{2B6C1AEF-3867-4474-97DB-035FB86FD045}" destId="{E4EDDDA1-2525-46B0-8AE1-77E75DF6A763}" srcOrd="1" destOrd="0" presId="urn:microsoft.com/office/officeart/2005/8/layout/vList4"/>
    <dgm:cxn modelId="{462F26C6-C6F5-4952-85C0-C5B5063BCA64}" type="presParOf" srcId="{2B6C1AEF-3867-4474-97DB-035FB86FD045}" destId="{3AEDA042-719E-4ED6-83BB-9C963A9F111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5B857-2F92-44CC-9B1F-0D0C96B6BE66}">
      <dsp:nvSpPr>
        <dsp:cNvPr id="0" name=""/>
        <dsp:cNvSpPr/>
      </dsp:nvSpPr>
      <dsp:spPr>
        <a:xfrm>
          <a:off x="0" y="0"/>
          <a:ext cx="7560840" cy="42080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Definición:</a:t>
          </a:r>
          <a:endParaRPr lang="es-MX" sz="36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800" kern="1200" dirty="0" smtClean="0"/>
            <a:t>Función de Excel que se puede utilizar para definir restricciones sobre los datos que se pueden insertar en una celda, y para mostrar mensajes que insten a los usuarios a especificar entradas correctas y les notifiquen las entradas incorrectas</a:t>
          </a:r>
          <a:endParaRPr lang="es-MX" sz="2800" kern="1200" dirty="0"/>
        </a:p>
      </dsp:txBody>
      <dsp:txXfrm>
        <a:off x="1932969" y="0"/>
        <a:ext cx="5627870" cy="4208016"/>
      </dsp:txXfrm>
    </dsp:sp>
    <dsp:sp modelId="{E4EDDDA1-2525-46B0-8AE1-77E75DF6A763}">
      <dsp:nvSpPr>
        <dsp:cNvPr id="0" name=""/>
        <dsp:cNvSpPr/>
      </dsp:nvSpPr>
      <dsp:spPr>
        <a:xfrm>
          <a:off x="625579" y="720075"/>
          <a:ext cx="1102612" cy="276786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040" t="13007" r="-6530" b="21954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31/01/2017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Informática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Validación de Datos (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Excel)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 S. C. Manuel Alejandro Pérez Beristain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-Junio 2017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74032"/>
            <a:ext cx="8219256" cy="1143000"/>
          </a:xfrm>
        </p:spPr>
        <p:txBody>
          <a:bodyPr>
            <a:noAutofit/>
          </a:bodyPr>
          <a:lstStyle/>
          <a:p>
            <a:r>
              <a:rPr lang="es-MX" sz="2500" dirty="0" smtClean="0"/>
              <a:t>Referencias: Ayuda de Excel 2007</a:t>
            </a:r>
            <a:r>
              <a:rPr lang="es-MX" sz="2500" dirty="0" smtClean="0"/>
              <a:t/>
            </a:r>
            <a:br>
              <a:rPr lang="es-MX" sz="2500" dirty="0" smtClean="0"/>
            </a:b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 smtClean="0"/>
              <a:t>Data validation in Excel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Validación de datos</a:t>
            </a:r>
            <a:endParaRPr lang="es-MX" dirty="0" smtClean="0"/>
          </a:p>
          <a:p>
            <a:r>
              <a:rPr lang="es-MX" dirty="0" smtClean="0"/>
              <a:t>Excel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60648"/>
            <a:ext cx="577098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Validación de datos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43529667"/>
              </p:ext>
            </p:extLst>
          </p:nvPr>
        </p:nvGraphicFramePr>
        <p:xfrm>
          <a:off x="1115616" y="1700808"/>
          <a:ext cx="7560840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700808"/>
            <a:ext cx="7186650" cy="404051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67544" y="40466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Ejemplo: Validaremos las celdas de calificaciones para que acepten únicamente calificaciones del 0 al 10.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70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513882"/>
            <a:ext cx="7632848" cy="429138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95536" y="260648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Paso 1: Seleccionamos el rango a validar/ Le damos clic en la ficha DATOS/ Clic en el comando validación de datos.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52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556792"/>
            <a:ext cx="7834723" cy="440488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79512" y="406405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Paso 2: Elegimos el criterio de validación decimal entre 0 y 10.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1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628800"/>
            <a:ext cx="6912768" cy="388653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39552" y="332656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Paso 3: Programamos el mensaje de error, en dónde le indicamos que sólo puede introducir números del 0 al 10.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0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12776"/>
            <a:ext cx="8196910" cy="460851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23528" y="26064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Paso 4: Finalmente probamos nuestra validación, colocando un numero fuero de rango, si todo salió bien nos da el mensaje de error.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45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23528" y="260648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Conclusión</a:t>
            </a:r>
            <a:endParaRPr lang="es-MX" sz="40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539552" y="1772816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La validación de datos nos asegura que siempre los datos a procesar o calcular sean los correctos, de esta forma evitamos que los usuarios introduzcan por error datos no válidos.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990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209</Words>
  <Application>Microsoft Office PowerPoint</Application>
  <PresentationFormat>Presentación en pantalla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Tema: </vt:lpstr>
      <vt:lpstr>Validación de datos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Referencias: Ayuda de Excel 2007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MANUEL ALEJANDRO PÉREZ BERISTAIN</cp:lastModifiedBy>
  <cp:revision>30</cp:revision>
  <dcterms:created xsi:type="dcterms:W3CDTF">2014-07-09T15:06:15Z</dcterms:created>
  <dcterms:modified xsi:type="dcterms:W3CDTF">2017-02-01T03:19:25Z</dcterms:modified>
</cp:coreProperties>
</file>