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7" r:id="rId3"/>
    <p:sldId id="258" r:id="rId4"/>
    <p:sldId id="259" r:id="rId5"/>
    <p:sldId id="275" r:id="rId6"/>
    <p:sldId id="276" r:id="rId7"/>
    <p:sldId id="277" r:id="rId8"/>
    <p:sldId id="278" r:id="rId9"/>
    <p:sldId id="279" r:id="rId10"/>
    <p:sldId id="281" r:id="rId11"/>
    <p:sldId id="282" r:id="rId12"/>
    <p:sldId id="283" r:id="rId13"/>
    <p:sldId id="284" r:id="rId14"/>
    <p:sldId id="285" r:id="rId15"/>
    <p:sldId id="286" r:id="rId16"/>
    <p:sldId id="260"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141BFB-136C-4AAA-B583-9AF0BF2F8A0E}" type="datetimeFigureOut">
              <a:rPr lang="es-MX" smtClean="0"/>
              <a:t>23/05/2017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CACBEE-AEA8-49F2-B22A-957E31BC59AE}"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pPr/>
              <a:t>23/05/2017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pPr/>
              <a:t>23/05/2017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pPr/>
              <a:t>‹Nº›</a:t>
            </a:fld>
            <a:endParaRPr lang="es-MX"/>
          </a:p>
        </p:txBody>
      </p:sp>
    </p:spTree>
    <p:extLst>
      <p:ext uri="{BB962C8B-B14F-4D97-AF65-F5344CB8AC3E}">
        <p14:creationId xmlns=""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upload.wikimedia.org/wikipedia/commons/1/1d/Eug%C3%A8ne_Ferdinand_Victor_Delacroix_006.jpg"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779912" y="0"/>
            <a:ext cx="536408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Área Académica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Arte Universal</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Tema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Arte del Romanticismo</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Profesor</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L.D.G. Nathaly Alfaro Flores </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Periodo</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Enero – Junio 2017</a:t>
            </a:r>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 xmlns:p14="http://schemas.microsoft.com/office/powerpoint/2010/main" val="959261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pic>
        <p:nvPicPr>
          <p:cNvPr id="1026" name="Picture 2" descr="Resultado de imagen para les femmes d'alger delacroix"/>
          <p:cNvPicPr>
            <a:picLocks noChangeAspect="1" noChangeArrowheads="1"/>
          </p:cNvPicPr>
          <p:nvPr/>
        </p:nvPicPr>
        <p:blipFill>
          <a:blip r:embed="rId3" cstate="print"/>
          <a:srcRect/>
          <a:stretch>
            <a:fillRect/>
          </a:stretch>
        </p:blipFill>
        <p:spPr bwMode="auto">
          <a:xfrm>
            <a:off x="1331640" y="908720"/>
            <a:ext cx="6267450" cy="4905376"/>
          </a:xfrm>
          <a:prstGeom prst="rect">
            <a:avLst/>
          </a:prstGeom>
          <a:noFill/>
        </p:spPr>
      </p:pic>
    </p:spTree>
    <p:extLst>
      <p:ext uri="{BB962C8B-B14F-4D97-AF65-F5344CB8AC3E}">
        <p14:creationId xmlns="" xmlns:p14="http://schemas.microsoft.com/office/powerpoint/2010/main" val="3857592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3" name="2 Rectángulo"/>
          <p:cNvSpPr/>
          <p:nvPr/>
        </p:nvSpPr>
        <p:spPr>
          <a:xfrm>
            <a:off x="755576" y="188640"/>
            <a:ext cx="4087979" cy="1446550"/>
          </a:xfrm>
          <a:prstGeom prst="rect">
            <a:avLst/>
          </a:prstGeom>
          <a:noFill/>
        </p:spPr>
        <p:txBody>
          <a:bodyPr wrap="none" lIns="91440" tIns="45720" rIns="91440" bIns="45720">
            <a:spAutoFit/>
          </a:bodyPr>
          <a:lstStyle/>
          <a:p>
            <a:pPr algn="ctr"/>
            <a:r>
              <a:rPr lang="es-ES" sz="8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MÚSICA</a:t>
            </a:r>
            <a:endParaRPr lang="es-ES" sz="8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3 CuadroTexto"/>
          <p:cNvSpPr txBox="1"/>
          <p:nvPr/>
        </p:nvSpPr>
        <p:spPr>
          <a:xfrm>
            <a:off x="323528" y="2001029"/>
            <a:ext cx="8424936" cy="4524315"/>
          </a:xfrm>
          <a:prstGeom prst="rect">
            <a:avLst/>
          </a:prstGeom>
          <a:noFill/>
        </p:spPr>
        <p:txBody>
          <a:bodyPr wrap="square" rtlCol="0">
            <a:spAutoFit/>
          </a:bodyPr>
          <a:lstStyle/>
          <a:p>
            <a:pPr algn="just"/>
            <a:r>
              <a:rPr lang="es-ES" b="1" dirty="0" smtClean="0">
                <a:latin typeface="Century Gothic" pitchFamily="34" charset="0"/>
              </a:rPr>
              <a:t>LUDWIG VAN BEETHOVEN </a:t>
            </a:r>
          </a:p>
          <a:p>
            <a:pPr algn="just"/>
            <a:endParaRPr lang="es-ES" b="1" dirty="0">
              <a:latin typeface="Century Gothic" pitchFamily="34" charset="0"/>
            </a:endParaRPr>
          </a:p>
          <a:p>
            <a:pPr algn="just"/>
            <a:r>
              <a:rPr lang="es-ES" dirty="0" smtClean="0">
                <a:latin typeface="Century Gothic" pitchFamily="34" charset="0"/>
              </a:rPr>
              <a:t>(1770 -1827</a:t>
            </a:r>
            <a:r>
              <a:rPr lang="es-ES" dirty="0">
                <a:latin typeface="Century Gothic" pitchFamily="34" charset="0"/>
              </a:rPr>
              <a:t>) Compositor alemán. </a:t>
            </a:r>
            <a:endParaRPr lang="es-ES" dirty="0" smtClean="0">
              <a:latin typeface="Century Gothic" pitchFamily="34" charset="0"/>
            </a:endParaRPr>
          </a:p>
          <a:p>
            <a:pPr algn="just"/>
            <a:endParaRPr lang="es-ES" dirty="0">
              <a:latin typeface="Century Gothic" pitchFamily="34" charset="0"/>
            </a:endParaRPr>
          </a:p>
          <a:p>
            <a:pPr algn="just"/>
            <a:r>
              <a:rPr lang="es-ES" dirty="0">
                <a:latin typeface="Century Gothic" pitchFamily="34" charset="0"/>
              </a:rPr>
              <a:t>Miembro de la orquesta de la corte de Bonn desde 1783, en 1787 Ludwig van Beethoven realizó un primer viaje a Viena con el propósito de recibir clases de Mozart. </a:t>
            </a:r>
            <a:endParaRPr lang="es-ES" dirty="0" smtClean="0">
              <a:latin typeface="Century Gothic" pitchFamily="34" charset="0"/>
            </a:endParaRPr>
          </a:p>
          <a:p>
            <a:pPr algn="just"/>
            <a:r>
              <a:rPr lang="es-ES" dirty="0" smtClean="0">
                <a:latin typeface="Century Gothic" pitchFamily="34" charset="0"/>
              </a:rPr>
              <a:t>Su </a:t>
            </a:r>
            <a:r>
              <a:rPr lang="es-ES" dirty="0">
                <a:latin typeface="Century Gothic" pitchFamily="34" charset="0"/>
              </a:rPr>
              <a:t>carrera como intérprete quedó bruscamente interrumpida a consecuencia de la sordera que comenzó a afectarle a partir de 1796 y que desde 1815 le privó por completo de la facultad auditiva.</a:t>
            </a:r>
          </a:p>
          <a:p>
            <a:pPr algn="just"/>
            <a:endParaRPr lang="es-ES" b="1" dirty="0" smtClean="0">
              <a:latin typeface="Century Gothic" pitchFamily="34" charset="0"/>
            </a:endParaRPr>
          </a:p>
          <a:p>
            <a:pPr algn="just"/>
            <a:r>
              <a:rPr lang="es-ES" b="1" dirty="0" smtClean="0">
                <a:latin typeface="Century Gothic" pitchFamily="34" charset="0"/>
              </a:rPr>
              <a:t>Obras </a:t>
            </a:r>
            <a:r>
              <a:rPr lang="es-ES" b="1" dirty="0">
                <a:latin typeface="Century Gothic" pitchFamily="34" charset="0"/>
              </a:rPr>
              <a:t>de Ludwig van Beethoven</a:t>
            </a:r>
            <a:endParaRPr lang="es-ES" dirty="0">
              <a:latin typeface="Century Gothic" pitchFamily="34" charset="0"/>
            </a:endParaRPr>
          </a:p>
          <a:p>
            <a:pPr algn="just">
              <a:buFont typeface="Arial" pitchFamily="34" charset="0"/>
              <a:buChar char="•"/>
            </a:pPr>
            <a:r>
              <a:rPr lang="es-ES" dirty="0" smtClean="0">
                <a:latin typeface="Century Gothic" pitchFamily="34" charset="0"/>
              </a:rPr>
              <a:t> La </a:t>
            </a:r>
            <a:r>
              <a:rPr lang="es-ES" dirty="0">
                <a:latin typeface="Century Gothic" pitchFamily="34" charset="0"/>
              </a:rPr>
              <a:t>ópera </a:t>
            </a:r>
            <a:r>
              <a:rPr lang="es-ES" i="1" dirty="0" err="1" smtClean="0">
                <a:latin typeface="Century Gothic" pitchFamily="34" charset="0"/>
              </a:rPr>
              <a:t>Fidelio</a:t>
            </a:r>
            <a:endParaRPr lang="es-ES" dirty="0" smtClean="0">
              <a:latin typeface="Century Gothic" pitchFamily="34" charset="0"/>
            </a:endParaRPr>
          </a:p>
          <a:p>
            <a:pPr algn="just">
              <a:buFont typeface="Arial" pitchFamily="34" charset="0"/>
              <a:buChar char="•"/>
            </a:pPr>
            <a:r>
              <a:rPr lang="es-ES" dirty="0" smtClean="0">
                <a:latin typeface="Century Gothic" pitchFamily="34" charset="0"/>
              </a:rPr>
              <a:t> La</a:t>
            </a:r>
            <a:r>
              <a:rPr lang="es-ES" dirty="0">
                <a:latin typeface="Century Gothic" pitchFamily="34" charset="0"/>
              </a:rPr>
              <a:t> </a:t>
            </a:r>
            <a:r>
              <a:rPr lang="es-ES" i="1" dirty="0">
                <a:latin typeface="Century Gothic" pitchFamily="34" charset="0"/>
              </a:rPr>
              <a:t>Sinfonía n.º </a:t>
            </a:r>
            <a:r>
              <a:rPr lang="es-ES" i="1" dirty="0" smtClean="0">
                <a:latin typeface="Century Gothic" pitchFamily="34" charset="0"/>
              </a:rPr>
              <a:t>9</a:t>
            </a:r>
          </a:p>
          <a:p>
            <a:pPr algn="just">
              <a:buFont typeface="Arial" pitchFamily="34" charset="0"/>
              <a:buChar char="•"/>
            </a:pPr>
            <a:r>
              <a:rPr lang="es-ES" dirty="0" smtClean="0">
                <a:latin typeface="Century Gothic" pitchFamily="34" charset="0"/>
              </a:rPr>
              <a:t> La</a:t>
            </a:r>
            <a:r>
              <a:rPr lang="es-ES" dirty="0">
                <a:latin typeface="Century Gothic" pitchFamily="34" charset="0"/>
              </a:rPr>
              <a:t> </a:t>
            </a:r>
            <a:r>
              <a:rPr lang="es-ES" i="1" dirty="0" err="1">
                <a:latin typeface="Century Gothic" pitchFamily="34" charset="0"/>
              </a:rPr>
              <a:t>Missa</a:t>
            </a:r>
            <a:r>
              <a:rPr lang="es-ES" i="1" dirty="0">
                <a:latin typeface="Century Gothic" pitchFamily="34" charset="0"/>
              </a:rPr>
              <a:t> </a:t>
            </a:r>
            <a:r>
              <a:rPr lang="es-ES" i="1" dirty="0" err="1">
                <a:latin typeface="Century Gothic" pitchFamily="34" charset="0"/>
              </a:rPr>
              <a:t>solemnis</a:t>
            </a:r>
            <a:r>
              <a:rPr lang="es-ES" dirty="0">
                <a:latin typeface="Century Gothic" pitchFamily="34" charset="0"/>
              </a:rPr>
              <a:t> </a:t>
            </a:r>
          </a:p>
          <a:p>
            <a:pPr algn="just"/>
            <a:endParaRPr lang="es-MX" dirty="0">
              <a:latin typeface="Century Gothic" pitchFamily="34" charset="0"/>
            </a:endParaRPr>
          </a:p>
        </p:txBody>
      </p:sp>
      <p:pic>
        <p:nvPicPr>
          <p:cNvPr id="5" name="Picture 2" descr="http://www.venamimundo.com/GrandesPersonajes/Beethoven/Beethoven-04.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63483" y="260648"/>
            <a:ext cx="2828997" cy="266429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57592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1 CuadroTexto"/>
          <p:cNvSpPr txBox="1"/>
          <p:nvPr/>
        </p:nvSpPr>
        <p:spPr>
          <a:xfrm>
            <a:off x="395536" y="965041"/>
            <a:ext cx="5256584" cy="5632311"/>
          </a:xfrm>
          <a:prstGeom prst="rect">
            <a:avLst/>
          </a:prstGeom>
          <a:noFill/>
        </p:spPr>
        <p:txBody>
          <a:bodyPr wrap="square" rtlCol="0">
            <a:spAutoFit/>
          </a:bodyPr>
          <a:lstStyle/>
          <a:p>
            <a:r>
              <a:rPr lang="es-ES" b="1" dirty="0" smtClean="0">
                <a:latin typeface="Century Gothic" pitchFamily="34" charset="0"/>
              </a:rPr>
              <a:t>FRÉDÉRIC CHOPIN</a:t>
            </a:r>
          </a:p>
          <a:p>
            <a:endParaRPr lang="es-ES" b="1" dirty="0" smtClean="0">
              <a:latin typeface="Century Gothic" pitchFamily="34" charset="0"/>
            </a:endParaRPr>
          </a:p>
          <a:p>
            <a:r>
              <a:rPr lang="es-ES" b="1" dirty="0" err="1" smtClean="0">
                <a:latin typeface="Century Gothic" pitchFamily="34" charset="0"/>
              </a:rPr>
              <a:t>Fryderyk</a:t>
            </a:r>
            <a:r>
              <a:rPr lang="es-ES" b="1" dirty="0" smtClean="0">
                <a:latin typeface="Century Gothic" pitchFamily="34" charset="0"/>
              </a:rPr>
              <a:t> </a:t>
            </a:r>
            <a:r>
              <a:rPr lang="es-ES" b="1" dirty="0" err="1">
                <a:latin typeface="Century Gothic" pitchFamily="34" charset="0"/>
              </a:rPr>
              <a:t>Franciszek</a:t>
            </a:r>
            <a:r>
              <a:rPr lang="es-ES" b="1" dirty="0">
                <a:latin typeface="Century Gothic" pitchFamily="34" charset="0"/>
              </a:rPr>
              <a:t> Chopin; </a:t>
            </a:r>
            <a:r>
              <a:rPr lang="es-ES" b="1" dirty="0" err="1">
                <a:latin typeface="Century Gothic" pitchFamily="34" charset="0"/>
              </a:rPr>
              <a:t>Zelazowa</a:t>
            </a:r>
            <a:r>
              <a:rPr lang="es-ES" b="1" dirty="0">
                <a:latin typeface="Century Gothic" pitchFamily="34" charset="0"/>
              </a:rPr>
              <a:t> </a:t>
            </a:r>
            <a:r>
              <a:rPr lang="es-ES" b="1" dirty="0" err="1" smtClean="0">
                <a:latin typeface="Century Gothic" pitchFamily="34" charset="0"/>
              </a:rPr>
              <a:t>Wola</a:t>
            </a:r>
            <a:endParaRPr lang="es-ES" b="1" dirty="0" smtClean="0">
              <a:latin typeface="Century Gothic" pitchFamily="34" charset="0"/>
            </a:endParaRPr>
          </a:p>
          <a:p>
            <a:r>
              <a:rPr lang="es-ES" b="1" dirty="0" smtClean="0">
                <a:latin typeface="Century Gothic" pitchFamily="34" charset="0"/>
              </a:rPr>
              <a:t>(1810-1849</a:t>
            </a:r>
            <a:r>
              <a:rPr lang="es-ES" b="1" dirty="0">
                <a:latin typeface="Century Gothic" pitchFamily="34" charset="0"/>
              </a:rPr>
              <a:t>) Compositor y pianista polaco. </a:t>
            </a:r>
          </a:p>
          <a:p>
            <a:endParaRPr lang="es-ES" b="1" dirty="0" smtClean="0">
              <a:latin typeface="Century Gothic" pitchFamily="34" charset="0"/>
            </a:endParaRPr>
          </a:p>
          <a:p>
            <a:endParaRPr lang="es-ES" b="1" dirty="0" smtClean="0">
              <a:latin typeface="Century Gothic" pitchFamily="34" charset="0"/>
            </a:endParaRPr>
          </a:p>
          <a:p>
            <a:r>
              <a:rPr lang="es-ES" b="1" dirty="0">
                <a:latin typeface="Century Gothic" pitchFamily="34" charset="0"/>
              </a:rPr>
              <a:t/>
            </a:r>
            <a:br>
              <a:rPr lang="es-ES" b="1" dirty="0">
                <a:latin typeface="Century Gothic" pitchFamily="34" charset="0"/>
              </a:rPr>
            </a:br>
            <a:r>
              <a:rPr lang="es-ES" b="1" dirty="0" smtClean="0">
                <a:latin typeface="Century Gothic" pitchFamily="34" charset="0"/>
              </a:rPr>
              <a:t> (</a:t>
            </a:r>
            <a:r>
              <a:rPr lang="es-ES" b="1" i="1" dirty="0">
                <a:latin typeface="Century Gothic" pitchFamily="34" charset="0"/>
              </a:rPr>
              <a:t>Sonata núm. 1</a:t>
            </a:r>
            <a:r>
              <a:rPr lang="es-ES" b="1" dirty="0">
                <a:latin typeface="Century Gothic" pitchFamily="34" charset="0"/>
              </a:rPr>
              <a:t>, los dos conciertos para </a:t>
            </a:r>
            <a:r>
              <a:rPr lang="es-ES" b="1" dirty="0" smtClean="0">
                <a:latin typeface="Century Gothic" pitchFamily="34" charset="0"/>
              </a:rPr>
              <a:t>piano)</a:t>
            </a:r>
          </a:p>
          <a:p>
            <a:endParaRPr lang="es-ES" b="1" dirty="0" smtClean="0">
              <a:latin typeface="Century Gothic" pitchFamily="34" charset="0"/>
            </a:endParaRPr>
          </a:p>
          <a:p>
            <a:endParaRPr lang="es-ES" b="1" dirty="0" smtClean="0">
              <a:latin typeface="Century Gothic" pitchFamily="34" charset="0"/>
            </a:endParaRPr>
          </a:p>
          <a:p>
            <a:r>
              <a:rPr lang="es-ES" b="1" dirty="0" smtClean="0">
                <a:latin typeface="Century Gothic" pitchFamily="34" charset="0"/>
              </a:rPr>
              <a:t>Sus </a:t>
            </a:r>
            <a:r>
              <a:rPr lang="es-ES" b="1" dirty="0">
                <a:latin typeface="Century Gothic" pitchFamily="34" charset="0"/>
              </a:rPr>
              <a:t>poéticos nocturnos constituyen una excelente prueba de ello: de exquisito refinamiento expresivo, tienen una calidad lírica difícilmente explicable con palabras</a:t>
            </a:r>
            <a:r>
              <a:rPr lang="es-ES" b="1" dirty="0" smtClean="0">
                <a:latin typeface="Century Gothic" pitchFamily="34" charset="0"/>
              </a:rPr>
              <a:t>.</a:t>
            </a:r>
          </a:p>
          <a:p>
            <a:endParaRPr lang="es-ES" b="1" dirty="0" smtClean="0">
              <a:latin typeface="Century Gothic" pitchFamily="34" charset="0"/>
            </a:endParaRPr>
          </a:p>
          <a:p>
            <a:endParaRPr lang="es-ES" b="1" dirty="0" smtClean="0">
              <a:latin typeface="Century Gothic" pitchFamily="34" charset="0"/>
            </a:endParaRPr>
          </a:p>
          <a:p>
            <a:endParaRPr lang="es-ES" b="1" dirty="0" smtClean="0">
              <a:latin typeface="Century Gothic" pitchFamily="34" charset="0"/>
            </a:endParaRPr>
          </a:p>
          <a:p>
            <a:r>
              <a:rPr lang="es-ES" b="1" dirty="0" smtClean="0">
                <a:latin typeface="Century Gothic" pitchFamily="34" charset="0"/>
              </a:rPr>
              <a:t>(NOCTURNE)</a:t>
            </a:r>
            <a:endParaRPr lang="es-ES" b="1" dirty="0">
              <a:latin typeface="Century Gothic" pitchFamily="34" charset="0"/>
            </a:endParaRPr>
          </a:p>
          <a:p>
            <a:endParaRPr lang="es-MX" b="1" dirty="0">
              <a:latin typeface="Century Gothic" pitchFamily="34" charset="0"/>
            </a:endParaRPr>
          </a:p>
        </p:txBody>
      </p:sp>
      <p:pic>
        <p:nvPicPr>
          <p:cNvPr id="3" name="Picture 2" descr="http://www.iconsofeurope.com/chopin34bnf1837revised.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940152" y="1484784"/>
            <a:ext cx="2472027" cy="324036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57592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1 Rectángulo"/>
          <p:cNvSpPr/>
          <p:nvPr/>
        </p:nvSpPr>
        <p:spPr>
          <a:xfrm>
            <a:off x="-396552" y="188640"/>
            <a:ext cx="6611617" cy="1446550"/>
          </a:xfrm>
          <a:prstGeom prst="rect">
            <a:avLst/>
          </a:prstGeom>
          <a:noFill/>
        </p:spPr>
        <p:txBody>
          <a:bodyPr wrap="none" lIns="91440" tIns="45720" rIns="91440" bIns="45720">
            <a:spAutoFit/>
          </a:bodyPr>
          <a:lstStyle/>
          <a:p>
            <a:pPr algn="ctr"/>
            <a:r>
              <a:rPr lang="es-ES" sz="8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LITERATURA</a:t>
            </a:r>
            <a:endParaRPr lang="es-ES" sz="8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2 CuadroTexto"/>
          <p:cNvSpPr txBox="1"/>
          <p:nvPr/>
        </p:nvSpPr>
        <p:spPr>
          <a:xfrm>
            <a:off x="404525" y="1773971"/>
            <a:ext cx="5076056" cy="4247317"/>
          </a:xfrm>
          <a:prstGeom prst="rect">
            <a:avLst/>
          </a:prstGeom>
          <a:noFill/>
        </p:spPr>
        <p:txBody>
          <a:bodyPr wrap="square" rtlCol="0">
            <a:spAutoFit/>
          </a:bodyPr>
          <a:lstStyle/>
          <a:p>
            <a:pPr algn="just"/>
            <a:r>
              <a:rPr lang="es-ES" b="1" dirty="0" smtClean="0">
                <a:latin typeface="Century Gothic" pitchFamily="34" charset="0"/>
              </a:rPr>
              <a:t>JOHANN WOLFGANG GOETHE</a:t>
            </a:r>
          </a:p>
          <a:p>
            <a:pPr algn="just"/>
            <a:endParaRPr lang="es-ES" b="1" dirty="0" smtClean="0">
              <a:latin typeface="Century Gothic" pitchFamily="34" charset="0"/>
            </a:endParaRPr>
          </a:p>
          <a:p>
            <a:pPr algn="just"/>
            <a:r>
              <a:rPr lang="es-ES" dirty="0" smtClean="0">
                <a:latin typeface="Century Gothic" pitchFamily="34" charset="0"/>
              </a:rPr>
              <a:t>(</a:t>
            </a:r>
            <a:r>
              <a:rPr lang="es-ES" dirty="0">
                <a:latin typeface="Century Gothic" pitchFamily="34" charset="0"/>
              </a:rPr>
              <a:t>Frankfurt, 1749-Weimar, id., 1832) Escritor alemán. </a:t>
            </a:r>
          </a:p>
          <a:p>
            <a:pPr algn="just"/>
            <a:r>
              <a:rPr lang="es-ES" dirty="0">
                <a:latin typeface="Century Gothic" pitchFamily="34" charset="0"/>
              </a:rPr>
              <a:t/>
            </a:r>
            <a:br>
              <a:rPr lang="es-ES" dirty="0">
                <a:latin typeface="Century Gothic" pitchFamily="34" charset="0"/>
              </a:rPr>
            </a:br>
            <a:r>
              <a:rPr lang="es-ES" dirty="0" smtClean="0">
                <a:latin typeface="Century Gothic" pitchFamily="34" charset="0"/>
              </a:rPr>
              <a:t>Goethe</a:t>
            </a:r>
          </a:p>
          <a:p>
            <a:pPr algn="just"/>
            <a:endParaRPr lang="es-ES" dirty="0">
              <a:latin typeface="Century Gothic" pitchFamily="34" charset="0"/>
            </a:endParaRPr>
          </a:p>
          <a:p>
            <a:pPr algn="just"/>
            <a:r>
              <a:rPr lang="es-ES" dirty="0">
                <a:latin typeface="Century Gothic" pitchFamily="34" charset="0"/>
              </a:rPr>
              <a:t>Fruto de estas influencias, abandonó definitivamente el estilo rococó de sus comienzos y escribió varias obras que iniciaban una nueva </a:t>
            </a:r>
            <a:r>
              <a:rPr lang="es-ES" dirty="0" smtClean="0">
                <a:latin typeface="Century Gothic" pitchFamily="34" charset="0"/>
              </a:rPr>
              <a:t>poética.</a:t>
            </a:r>
          </a:p>
          <a:p>
            <a:pPr algn="just"/>
            <a:endParaRPr lang="es-ES" i="1" dirty="0" smtClean="0">
              <a:latin typeface="Century Gothic" pitchFamily="34" charset="0"/>
            </a:endParaRPr>
          </a:p>
          <a:p>
            <a:pPr algn="just"/>
            <a:r>
              <a:rPr lang="es-ES" dirty="0">
                <a:latin typeface="Century Gothic" pitchFamily="34" charset="0"/>
              </a:rPr>
              <a:t>*</a:t>
            </a:r>
            <a:r>
              <a:rPr lang="es-ES" i="1" dirty="0" smtClean="0">
                <a:latin typeface="Century Gothic" pitchFamily="34" charset="0"/>
              </a:rPr>
              <a:t>Los </a:t>
            </a:r>
            <a:r>
              <a:rPr lang="es-ES" i="1" dirty="0">
                <a:latin typeface="Century Gothic" pitchFamily="34" charset="0"/>
              </a:rPr>
              <a:t>sufrimientos del joven </a:t>
            </a:r>
            <a:r>
              <a:rPr lang="es-ES" i="1" dirty="0" smtClean="0">
                <a:latin typeface="Century Gothic" pitchFamily="34" charset="0"/>
              </a:rPr>
              <a:t>Werther</a:t>
            </a:r>
            <a:r>
              <a:rPr lang="es-ES" dirty="0">
                <a:latin typeface="Century Gothic" pitchFamily="34" charset="0"/>
              </a:rPr>
              <a:t> </a:t>
            </a:r>
            <a:endParaRPr lang="es-ES" dirty="0" smtClean="0">
              <a:latin typeface="Century Gothic" pitchFamily="34" charset="0"/>
            </a:endParaRPr>
          </a:p>
          <a:p>
            <a:pPr algn="just"/>
            <a:r>
              <a:rPr lang="es-ES" i="1" dirty="0" smtClean="0">
                <a:latin typeface="Century Gothic" pitchFamily="34" charset="0"/>
              </a:rPr>
              <a:t>*Fausto (</a:t>
            </a:r>
            <a:r>
              <a:rPr lang="es-ES" dirty="0" smtClean="0">
                <a:latin typeface="Century Gothic" pitchFamily="34" charset="0"/>
              </a:rPr>
              <a:t>mito </a:t>
            </a:r>
            <a:r>
              <a:rPr lang="es-ES" dirty="0">
                <a:latin typeface="Century Gothic" pitchFamily="34" charset="0"/>
              </a:rPr>
              <a:t>literario del pacto del sabio con el </a:t>
            </a:r>
            <a:r>
              <a:rPr lang="es-ES" dirty="0" smtClean="0">
                <a:latin typeface="Century Gothic" pitchFamily="34" charset="0"/>
              </a:rPr>
              <a:t>diablo)</a:t>
            </a:r>
            <a:endParaRPr lang="es-MX" dirty="0">
              <a:latin typeface="Century Gothic" pitchFamily="34" charset="0"/>
            </a:endParaRPr>
          </a:p>
        </p:txBody>
      </p:sp>
      <p:pic>
        <p:nvPicPr>
          <p:cNvPr id="4" name="Picture 2" descr="http://www.biografiasyvidas.com/biografia/g/fotos/goethe.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877133" y="2782083"/>
            <a:ext cx="2511291" cy="223800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57592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pic>
        <p:nvPicPr>
          <p:cNvPr id="2" name="Picture 2" descr="http://1.bp.blogspot.com/-B8hlmUOP6_U/UDKSQ4kpC1I/AAAAAAAADcU/cK8VrkbtC6A/s1600/los-miserables.jpg"/>
          <p:cNvPicPr>
            <a:picLocks noChangeAspect="1" noChangeArrowheads="1"/>
          </p:cNvPicPr>
          <p:nvPr/>
        </p:nvPicPr>
        <p:blipFill>
          <a:blip r:embed="rId3" cstate="print"/>
          <a:srcRect/>
          <a:stretch>
            <a:fillRect/>
          </a:stretch>
        </p:blipFill>
        <p:spPr bwMode="auto">
          <a:xfrm>
            <a:off x="683568" y="1700808"/>
            <a:ext cx="2695575" cy="4343400"/>
          </a:xfrm>
          <a:prstGeom prst="rect">
            <a:avLst/>
          </a:prstGeom>
          <a:noFill/>
        </p:spPr>
      </p:pic>
      <p:sp>
        <p:nvSpPr>
          <p:cNvPr id="3" name="2 CuadroTexto"/>
          <p:cNvSpPr txBox="1"/>
          <p:nvPr/>
        </p:nvSpPr>
        <p:spPr>
          <a:xfrm>
            <a:off x="4283968" y="1628800"/>
            <a:ext cx="3672408" cy="2585323"/>
          </a:xfrm>
          <a:prstGeom prst="rect">
            <a:avLst/>
          </a:prstGeom>
          <a:noFill/>
        </p:spPr>
        <p:txBody>
          <a:bodyPr wrap="square" rtlCol="0">
            <a:spAutoFit/>
          </a:bodyPr>
          <a:lstStyle/>
          <a:p>
            <a:r>
              <a:rPr lang="es-MX" b="1" dirty="0" smtClean="0"/>
              <a:t>VICTOR HUGO</a:t>
            </a:r>
          </a:p>
          <a:p>
            <a:endParaRPr lang="es-MX" b="1" dirty="0" smtClean="0"/>
          </a:p>
          <a:p>
            <a:r>
              <a:rPr lang="es-MX" b="1" dirty="0" smtClean="0"/>
              <a:t>LOS MISERABLES ES UNA NOVELA DEL POLÍTICO, POETA Y ESCRITOR FRANCÉS VICTOR HUGO PUBLICADA EN 1862, CONSIDERADA COMO UNA DE LAS OBRAS MÁS CONOCIDAS DEL SIGLO XIX</a:t>
            </a:r>
            <a:r>
              <a:rPr lang="es-MX" dirty="0" smtClean="0"/>
              <a:t>.</a:t>
            </a:r>
            <a:endParaRPr lang="es-MX" b="1" dirty="0"/>
          </a:p>
        </p:txBody>
      </p:sp>
    </p:spTree>
    <p:extLst>
      <p:ext uri="{BB962C8B-B14F-4D97-AF65-F5344CB8AC3E}">
        <p14:creationId xmlns="" xmlns:p14="http://schemas.microsoft.com/office/powerpoint/2010/main" val="3857592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1 CuadroTexto"/>
          <p:cNvSpPr txBox="1"/>
          <p:nvPr/>
        </p:nvSpPr>
        <p:spPr>
          <a:xfrm>
            <a:off x="323528" y="908720"/>
            <a:ext cx="5760640" cy="5355312"/>
          </a:xfrm>
          <a:prstGeom prst="rect">
            <a:avLst/>
          </a:prstGeom>
          <a:noFill/>
        </p:spPr>
        <p:txBody>
          <a:bodyPr wrap="square" rtlCol="0">
            <a:spAutoFit/>
          </a:bodyPr>
          <a:lstStyle/>
          <a:p>
            <a:pPr algn="just"/>
            <a:r>
              <a:rPr lang="es-ES" b="1" dirty="0" smtClean="0">
                <a:latin typeface="Century Gothic" pitchFamily="34" charset="0"/>
              </a:rPr>
              <a:t>VICTOR HUGO</a:t>
            </a:r>
          </a:p>
          <a:p>
            <a:pPr algn="just"/>
            <a:endParaRPr lang="es-ES" dirty="0" smtClean="0">
              <a:latin typeface="Century Gothic" pitchFamily="34" charset="0"/>
            </a:endParaRPr>
          </a:p>
          <a:p>
            <a:pPr algn="just"/>
            <a:r>
              <a:rPr lang="es-ES" b="1" dirty="0" smtClean="0">
                <a:latin typeface="Century Gothic" pitchFamily="34" charset="0"/>
              </a:rPr>
              <a:t>Los Miserables</a:t>
            </a:r>
          </a:p>
          <a:p>
            <a:pPr algn="just"/>
            <a:r>
              <a:rPr lang="es-ES" b="1" dirty="0" smtClean="0">
                <a:latin typeface="Century Gothic" pitchFamily="34" charset="0"/>
              </a:rPr>
              <a:t>Odas y poesías diversas</a:t>
            </a:r>
            <a:endParaRPr lang="es-ES" dirty="0" smtClean="0">
              <a:latin typeface="Century Gothic" pitchFamily="34" charset="0"/>
            </a:endParaRPr>
          </a:p>
          <a:p>
            <a:pPr algn="just"/>
            <a:r>
              <a:rPr lang="es-ES" b="1" dirty="0" smtClean="0">
                <a:latin typeface="Century Gothic" pitchFamily="34" charset="0"/>
              </a:rPr>
              <a:t>Han </a:t>
            </a:r>
            <a:r>
              <a:rPr lang="es-ES" b="1" dirty="0" err="1" smtClean="0">
                <a:latin typeface="Century Gothic" pitchFamily="34" charset="0"/>
              </a:rPr>
              <a:t>d'Islande</a:t>
            </a:r>
            <a:r>
              <a:rPr lang="es-ES" dirty="0" smtClean="0">
                <a:latin typeface="Century Gothic" pitchFamily="34" charset="0"/>
              </a:rPr>
              <a:t> </a:t>
            </a:r>
          </a:p>
          <a:p>
            <a:pPr algn="just"/>
            <a:r>
              <a:rPr lang="es-ES" b="1" dirty="0" err="1" smtClean="0">
                <a:latin typeface="Century Gothic" pitchFamily="34" charset="0"/>
              </a:rPr>
              <a:t>Bug-Jargal</a:t>
            </a:r>
            <a:r>
              <a:rPr lang="es-ES" dirty="0" smtClean="0">
                <a:latin typeface="Century Gothic" pitchFamily="34" charset="0"/>
              </a:rPr>
              <a:t> </a:t>
            </a:r>
          </a:p>
          <a:p>
            <a:pPr algn="just"/>
            <a:r>
              <a:rPr lang="es-ES" b="1" dirty="0" smtClean="0">
                <a:latin typeface="Century Gothic" pitchFamily="34" charset="0"/>
              </a:rPr>
              <a:t>Odas y baladas</a:t>
            </a:r>
            <a:r>
              <a:rPr lang="es-ES" dirty="0" smtClean="0">
                <a:latin typeface="Century Gothic" pitchFamily="34" charset="0"/>
              </a:rPr>
              <a:t> </a:t>
            </a:r>
          </a:p>
          <a:p>
            <a:pPr algn="just"/>
            <a:r>
              <a:rPr lang="es-ES" b="1" dirty="0" err="1" smtClean="0">
                <a:latin typeface="Century Gothic" pitchFamily="34" charset="0"/>
              </a:rPr>
              <a:t>Cromwell</a:t>
            </a:r>
            <a:r>
              <a:rPr lang="es-ES" dirty="0" smtClean="0">
                <a:latin typeface="Century Gothic" pitchFamily="34" charset="0"/>
              </a:rPr>
              <a:t> </a:t>
            </a:r>
          </a:p>
          <a:p>
            <a:pPr algn="just"/>
            <a:r>
              <a:rPr lang="es-ES" b="1" dirty="0" smtClean="0">
                <a:latin typeface="Century Gothic" pitchFamily="34" charset="0"/>
              </a:rPr>
              <a:t>Hernani</a:t>
            </a:r>
          </a:p>
          <a:p>
            <a:pPr algn="just"/>
            <a:r>
              <a:rPr lang="es-ES" b="1" dirty="0" smtClean="0">
                <a:latin typeface="Century Gothic" pitchFamily="34" charset="0"/>
              </a:rPr>
              <a:t>Nuestra Señora de París</a:t>
            </a:r>
          </a:p>
          <a:p>
            <a:pPr algn="just"/>
            <a:r>
              <a:rPr lang="es-ES" b="1" dirty="0" smtClean="0">
                <a:latin typeface="Century Gothic" pitchFamily="34" charset="0"/>
              </a:rPr>
              <a:t>Hojas de Otoño</a:t>
            </a:r>
          </a:p>
          <a:p>
            <a:pPr algn="just"/>
            <a:endParaRPr lang="es-ES" dirty="0" smtClean="0">
              <a:latin typeface="Century Gothic" pitchFamily="34" charset="0"/>
            </a:endParaRPr>
          </a:p>
          <a:p>
            <a:pPr algn="just"/>
            <a:endParaRPr lang="es-ES" dirty="0" smtClean="0">
              <a:latin typeface="Century Gothic" pitchFamily="34" charset="0"/>
            </a:endParaRPr>
          </a:p>
          <a:p>
            <a:pPr algn="just"/>
            <a:r>
              <a:rPr lang="es-ES" dirty="0" smtClean="0">
                <a:latin typeface="Century Gothic" pitchFamily="34" charset="0"/>
              </a:rPr>
              <a:t>Hugo plantea un llamamiento a la liberación de las restricciones que imponían las tradiciones del clasicismo. Este encendido llamamiento se convirtió muy pronto en el manifiesto del romanticismo</a:t>
            </a:r>
          </a:p>
          <a:p>
            <a:pPr algn="just"/>
            <a:endParaRPr lang="es-MX" dirty="0">
              <a:latin typeface="Century Gothic" pitchFamily="34" charset="0"/>
            </a:endParaRPr>
          </a:p>
        </p:txBody>
      </p:sp>
      <p:pic>
        <p:nvPicPr>
          <p:cNvPr id="3" name="Picture 1" descr="Hugo"/>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436096" y="548680"/>
            <a:ext cx="3240360" cy="375694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57592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0" y="1989138"/>
            <a:ext cx="8229600" cy="4137025"/>
          </a:xfrm>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4" name="1 Título"/>
          <p:cNvSpPr txBox="1">
            <a:spLocks/>
          </p:cNvSpPr>
          <p:nvPr/>
        </p:nvSpPr>
        <p:spPr>
          <a:xfrm>
            <a:off x="1547664" y="764704"/>
            <a:ext cx="8219256"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sng" strike="noStrike" kern="1200" cap="none" spc="0" normalizeH="0" baseline="0" noProof="0" dirty="0" err="1" smtClean="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rPr>
              <a:t>Bibliografía</a:t>
            </a:r>
            <a:r>
              <a:rPr kumimoji="0" lang="fr-FR" sz="44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rPr>
              <a:t/>
            </a:r>
            <a:br>
              <a:rPr kumimoji="0" lang="fr-FR" sz="44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rPr>
            </a:b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4 CuadroTexto"/>
          <p:cNvSpPr txBox="1"/>
          <p:nvPr/>
        </p:nvSpPr>
        <p:spPr>
          <a:xfrm>
            <a:off x="323528" y="1772816"/>
            <a:ext cx="7776864" cy="1477328"/>
          </a:xfrm>
          <a:prstGeom prst="rect">
            <a:avLst/>
          </a:prstGeom>
          <a:noFill/>
        </p:spPr>
        <p:txBody>
          <a:bodyPr wrap="square" rtlCol="0">
            <a:spAutoFit/>
          </a:bodyPr>
          <a:lstStyle/>
          <a:p>
            <a:pPr lvl="0">
              <a:buFont typeface="Arial" pitchFamily="34" charset="0"/>
              <a:buChar char="•"/>
            </a:pPr>
            <a:r>
              <a:rPr lang="es-ES" dirty="0" smtClean="0">
                <a:latin typeface="Arial" pitchFamily="34" charset="0"/>
                <a:cs typeface="Arial" pitchFamily="34" charset="0"/>
              </a:rPr>
              <a:t>FARGA MULLOR, Ma. Del Rosario, Historia del Arte, Editorial PEARSON. Tercera edición </a:t>
            </a:r>
            <a:r>
              <a:rPr lang="es-ES" dirty="0" smtClean="0">
                <a:latin typeface="Arial" pitchFamily="34" charset="0"/>
                <a:cs typeface="Arial" pitchFamily="34" charset="0"/>
              </a:rPr>
              <a:t>2011.</a:t>
            </a:r>
            <a:endParaRPr lang="es-MX" dirty="0" smtClean="0">
              <a:latin typeface="Arial" pitchFamily="34" charset="0"/>
              <a:cs typeface="Arial" pitchFamily="34" charset="0"/>
            </a:endParaRPr>
          </a:p>
          <a:p>
            <a:pPr lvl="0">
              <a:buFont typeface="Arial" pitchFamily="34" charset="0"/>
              <a:buChar char="•"/>
            </a:pPr>
            <a:r>
              <a:rPr lang="es-ES" dirty="0" smtClean="0">
                <a:latin typeface="Arial" pitchFamily="34" charset="0"/>
                <a:cs typeface="Arial" pitchFamily="34" charset="0"/>
              </a:rPr>
              <a:t>CORREA </a:t>
            </a:r>
            <a:r>
              <a:rPr lang="es-ES" dirty="0" smtClean="0">
                <a:latin typeface="Arial" pitchFamily="34" charset="0"/>
                <a:cs typeface="Arial" pitchFamily="34" charset="0"/>
              </a:rPr>
              <a:t>PÉREZ, Alicia. Literatura Universal. Espacio bachillerato. Editorial </a:t>
            </a:r>
            <a:r>
              <a:rPr lang="es-ES" dirty="0" err="1" smtClean="0">
                <a:latin typeface="Arial" pitchFamily="34" charset="0"/>
                <a:cs typeface="Arial" pitchFamily="34" charset="0"/>
              </a:rPr>
              <a:t>Pearson</a:t>
            </a:r>
            <a:r>
              <a:rPr lang="es-ES" dirty="0" smtClean="0">
                <a:latin typeface="Arial" pitchFamily="34" charset="0"/>
                <a:cs typeface="Arial" pitchFamily="34" charset="0"/>
              </a:rPr>
              <a:t>. Tercera edición 2011.</a:t>
            </a:r>
            <a:endParaRPr lang="es-MX" dirty="0" smtClean="0">
              <a:latin typeface="Arial" pitchFamily="34" charset="0"/>
              <a:cs typeface="Arial" pitchFamily="34" charset="0"/>
            </a:endParaRPr>
          </a:p>
          <a:p>
            <a:endParaRPr lang="es-MX" dirty="0">
              <a:latin typeface="Arial" pitchFamily="34" charset="0"/>
              <a:cs typeface="Arial" pitchFamily="34" charset="0"/>
            </a:endParaRPr>
          </a:p>
        </p:txBody>
      </p:sp>
    </p:spTree>
    <p:extLst>
      <p:ext uri="{BB962C8B-B14F-4D97-AF65-F5344CB8AC3E}">
        <p14:creationId xmlns="" xmlns:p14="http://schemas.microsoft.com/office/powerpoint/2010/main" val="121021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755576" y="764704"/>
            <a:ext cx="8219256" cy="1143000"/>
          </a:xfrm>
        </p:spPr>
        <p:txBody>
          <a:bodyPr>
            <a:normAutofit fontScale="90000"/>
          </a:bodyPr>
          <a:lstStyle/>
          <a:p>
            <a:r>
              <a:rPr lang="fr-FR" b="1" u="sng" dirty="0">
                <a:effectLst>
                  <a:outerShdw blurRad="38100" dist="38100" dir="2700000" algn="tl">
                    <a:srgbClr val="000000">
                      <a:alpha val="43137"/>
                    </a:srgbClr>
                  </a:outerShdw>
                </a:effectLst>
                <a:latin typeface="Arial" pitchFamily="34" charset="0"/>
                <a:cs typeface="Arial" pitchFamily="34" charset="0"/>
              </a:rPr>
              <a:t>Tema</a:t>
            </a:r>
            <a:r>
              <a:rPr lang="fr-FR" b="1" u="sng" dirty="0" smtClean="0">
                <a:effectLst>
                  <a:outerShdw blurRad="38100" dist="38100" dir="2700000" algn="tl">
                    <a:srgbClr val="000000">
                      <a:alpha val="43137"/>
                    </a:srgbClr>
                  </a:outerShdw>
                </a:effectLst>
                <a:latin typeface="Arial" pitchFamily="34" charset="0"/>
                <a:cs typeface="Arial" pitchFamily="34" charset="0"/>
              </a:rPr>
              <a:t>: </a:t>
            </a:r>
            <a:r>
              <a:rPr lang="fr-FR" dirty="0" smtClean="0">
                <a:effectLst>
                  <a:outerShdw blurRad="38100" dist="38100" dir="2700000" algn="tl">
                    <a:srgbClr val="000000">
                      <a:alpha val="43137"/>
                    </a:srgbClr>
                  </a:outerShdw>
                </a:effectLst>
                <a:latin typeface="Arial" pitchFamily="34" charset="0"/>
                <a:cs typeface="Arial" pitchFamily="34" charset="0"/>
              </a:rPr>
              <a:t>Arte </a:t>
            </a:r>
            <a:r>
              <a:rPr lang="fr-FR" dirty="0" err="1" smtClean="0">
                <a:effectLst>
                  <a:outerShdw blurRad="38100" dist="38100" dir="2700000" algn="tl">
                    <a:srgbClr val="000000">
                      <a:alpha val="43137"/>
                    </a:srgbClr>
                  </a:outerShdw>
                </a:effectLst>
                <a:latin typeface="Arial" pitchFamily="34" charset="0"/>
                <a:cs typeface="Arial" pitchFamily="34" charset="0"/>
              </a:rPr>
              <a:t>del</a:t>
            </a:r>
            <a:r>
              <a:rPr lang="fr-FR" dirty="0" smtClean="0">
                <a:effectLst>
                  <a:outerShdw blurRad="38100" dist="38100" dir="2700000" algn="tl">
                    <a:srgbClr val="000000">
                      <a:alpha val="43137"/>
                    </a:srgbClr>
                  </a:outerShdw>
                </a:effectLst>
                <a:latin typeface="Arial" pitchFamily="34" charset="0"/>
                <a:cs typeface="Arial" pitchFamily="34" charset="0"/>
              </a:rPr>
              <a:t> </a:t>
            </a:r>
            <a:r>
              <a:rPr lang="fr-FR" dirty="0" err="1" smtClean="0">
                <a:effectLst>
                  <a:outerShdw blurRad="38100" dist="38100" dir="2700000" algn="tl">
                    <a:srgbClr val="000000">
                      <a:alpha val="43137"/>
                    </a:srgbClr>
                  </a:outerShdw>
                </a:effectLst>
                <a:latin typeface="Arial" pitchFamily="34" charset="0"/>
                <a:cs typeface="Arial" pitchFamily="34" charset="0"/>
              </a:rPr>
              <a:t>Romanticismo</a:t>
            </a:r>
            <a:r>
              <a:rPr lang="fr-FR" dirty="0">
                <a:effectLst>
                  <a:outerShdw blurRad="38100" dist="38100" dir="2700000" algn="tl">
                    <a:srgbClr val="000000">
                      <a:alpha val="43137"/>
                    </a:srgbClr>
                  </a:outerShdw>
                </a:effectLst>
                <a:latin typeface="Arial" pitchFamily="34" charset="0"/>
                <a:cs typeface="Arial" pitchFamily="34" charset="0"/>
              </a:rPr>
              <a:t/>
            </a:r>
            <a:br>
              <a:rPr lang="fr-FR" dirty="0">
                <a:effectLst>
                  <a:outerShdw blurRad="38100" dist="38100" dir="2700000" algn="tl">
                    <a:srgbClr val="000000">
                      <a:alpha val="43137"/>
                    </a:srgbClr>
                  </a:outerShdw>
                </a:effectLst>
                <a:latin typeface="Arial" pitchFamily="34" charset="0"/>
                <a:cs typeface="Arial" pitchFamily="34" charset="0"/>
              </a:rPr>
            </a:br>
            <a:endParaRPr lang="es-MX" dirty="0"/>
          </a:p>
        </p:txBody>
      </p:sp>
      <p:sp>
        <p:nvSpPr>
          <p:cNvPr id="3" name="2 Marcador de contenido"/>
          <p:cNvSpPr>
            <a:spLocks noGrp="1"/>
          </p:cNvSpPr>
          <p:nvPr>
            <p:ph idx="1"/>
          </p:nvPr>
        </p:nvSpPr>
        <p:spPr>
          <a:xfrm>
            <a:off x="457200" y="1988840"/>
            <a:ext cx="8229600" cy="4137323"/>
          </a:xfrm>
        </p:spPr>
        <p:txBody>
          <a:bodyPr>
            <a:normAutofit fontScale="25000" lnSpcReduction="20000"/>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170000"/>
              </a:lnSpc>
              <a:buNone/>
            </a:pPr>
            <a:r>
              <a:rPr lang="fr-FR" b="1" dirty="0">
                <a:effectLst>
                  <a:outerShdw blurRad="38100" dist="38100" dir="2700000" algn="tl">
                    <a:srgbClr val="000000">
                      <a:alpha val="43137"/>
                    </a:srgbClr>
                  </a:outerShdw>
                </a:effectLst>
                <a:latin typeface="Arial" pitchFamily="34" charset="0"/>
                <a:cs typeface="Arial" pitchFamily="34" charset="0"/>
              </a:rPr>
              <a:t>      </a:t>
            </a:r>
            <a:r>
              <a:rPr lang="fr-FR" b="1" u="sng" dirty="0">
                <a:effectLst>
                  <a:outerShdw blurRad="38100" dist="38100" dir="2700000" algn="tl">
                    <a:srgbClr val="000000">
                      <a:alpha val="43137"/>
                    </a:srgbClr>
                  </a:outerShdw>
                </a:effectLst>
                <a:latin typeface="Arial" pitchFamily="34" charset="0"/>
                <a:cs typeface="Arial" pitchFamily="34" charset="0"/>
              </a:rPr>
              <a:t> </a:t>
            </a:r>
            <a:r>
              <a:rPr lang="fr-FR" sz="6400" b="1" u="sng" dirty="0" err="1" smtClean="0">
                <a:effectLst>
                  <a:outerShdw blurRad="38100" dist="38100" dir="2700000" algn="tl">
                    <a:srgbClr val="000000">
                      <a:alpha val="43137"/>
                    </a:srgbClr>
                  </a:outerShdw>
                </a:effectLst>
                <a:latin typeface="Arial" pitchFamily="34" charset="0"/>
                <a:cs typeface="Arial" pitchFamily="34" charset="0"/>
              </a:rPr>
              <a:t>Resúmen</a:t>
            </a:r>
            <a:r>
              <a:rPr lang="fr-FR" sz="6400" b="1" u="sng" dirty="0" smtClean="0">
                <a:effectLst>
                  <a:outerShdw blurRad="38100" dist="38100" dir="2700000" algn="tl">
                    <a:srgbClr val="000000">
                      <a:alpha val="43137"/>
                    </a:srgbClr>
                  </a:outerShdw>
                </a:effectLst>
                <a:latin typeface="Arial" pitchFamily="34" charset="0"/>
                <a:cs typeface="Arial" pitchFamily="34" charset="0"/>
              </a:rPr>
              <a:t>: </a:t>
            </a:r>
            <a:r>
              <a:rPr lang="fr-FR" sz="6400" dirty="0" smtClean="0">
                <a:latin typeface="Arial" pitchFamily="34" charset="0"/>
                <a:cs typeface="Arial" pitchFamily="34" charset="0"/>
              </a:rPr>
              <a:t>Es  un </a:t>
            </a:r>
            <a:r>
              <a:rPr lang="fr-FR" sz="6400" dirty="0" err="1" smtClean="0">
                <a:latin typeface="Arial" pitchFamily="34" charset="0"/>
                <a:cs typeface="Arial" pitchFamily="34" charset="0"/>
              </a:rPr>
              <a:t>movimiento</a:t>
            </a:r>
            <a:r>
              <a:rPr lang="fr-FR" sz="6400" dirty="0" smtClean="0">
                <a:latin typeface="Arial" pitchFamily="34" charset="0"/>
                <a:cs typeface="Arial" pitchFamily="34" charset="0"/>
              </a:rPr>
              <a:t> cultural que se </a:t>
            </a:r>
            <a:r>
              <a:rPr lang="fr-FR" sz="6400" dirty="0" err="1" smtClean="0">
                <a:latin typeface="Arial" pitchFamily="34" charset="0"/>
                <a:cs typeface="Arial" pitchFamily="34" charset="0"/>
              </a:rPr>
              <a:t>desarrolla</a:t>
            </a:r>
            <a:r>
              <a:rPr lang="fr-FR" sz="6400" dirty="0" smtClean="0">
                <a:latin typeface="Arial" pitchFamily="34" charset="0"/>
                <a:cs typeface="Arial" pitchFamily="34" charset="0"/>
              </a:rPr>
              <a:t> en Europa </a:t>
            </a:r>
            <a:r>
              <a:rPr lang="fr-FR" sz="6400" dirty="0" err="1" smtClean="0">
                <a:latin typeface="Arial" pitchFamily="34" charset="0"/>
                <a:cs typeface="Arial" pitchFamily="34" charset="0"/>
              </a:rPr>
              <a:t>durante</a:t>
            </a:r>
            <a:r>
              <a:rPr lang="fr-FR" sz="6400" dirty="0" smtClean="0">
                <a:latin typeface="Arial" pitchFamily="34" charset="0"/>
                <a:cs typeface="Arial" pitchFamily="34" charset="0"/>
              </a:rPr>
              <a:t> la primer </a:t>
            </a:r>
            <a:r>
              <a:rPr lang="fr-FR" sz="6400" dirty="0" err="1" smtClean="0">
                <a:latin typeface="Arial" pitchFamily="34" charset="0"/>
                <a:cs typeface="Arial" pitchFamily="34" charset="0"/>
              </a:rPr>
              <a:t>mitad</a:t>
            </a:r>
            <a:r>
              <a:rPr lang="fr-FR" sz="6400" dirty="0" smtClean="0">
                <a:latin typeface="Arial" pitchFamily="34" charset="0"/>
                <a:cs typeface="Arial" pitchFamily="34" charset="0"/>
              </a:rPr>
              <a:t> </a:t>
            </a:r>
            <a:r>
              <a:rPr lang="fr-FR" sz="6400" dirty="0" err="1" smtClean="0">
                <a:latin typeface="Arial" pitchFamily="34" charset="0"/>
                <a:cs typeface="Arial" pitchFamily="34" charset="0"/>
              </a:rPr>
              <a:t>del</a:t>
            </a:r>
            <a:r>
              <a:rPr lang="fr-FR" sz="6400" dirty="0" smtClean="0">
                <a:latin typeface="Arial" pitchFamily="34" charset="0"/>
                <a:cs typeface="Arial" pitchFamily="34" charset="0"/>
              </a:rPr>
              <a:t> </a:t>
            </a:r>
            <a:r>
              <a:rPr lang="fr-FR" sz="6400" dirty="0" err="1" smtClean="0">
                <a:latin typeface="Arial" pitchFamily="34" charset="0"/>
                <a:cs typeface="Arial" pitchFamily="34" charset="0"/>
              </a:rPr>
              <a:t>siglo</a:t>
            </a:r>
            <a:r>
              <a:rPr lang="fr-FR" sz="6400" dirty="0" smtClean="0">
                <a:latin typeface="Arial" pitchFamily="34" charset="0"/>
                <a:cs typeface="Arial" pitchFamily="34" charset="0"/>
              </a:rPr>
              <a:t> XIX,  </a:t>
            </a:r>
            <a:r>
              <a:rPr lang="fr-FR" sz="6400" dirty="0" err="1" smtClean="0">
                <a:latin typeface="Arial" pitchFamily="34" charset="0"/>
                <a:cs typeface="Arial" pitchFamily="34" charset="0"/>
              </a:rPr>
              <a:t>cuya</a:t>
            </a:r>
            <a:r>
              <a:rPr lang="fr-FR" sz="6400" dirty="0" smtClean="0">
                <a:latin typeface="Arial" pitchFamily="34" charset="0"/>
                <a:cs typeface="Arial" pitchFamily="34" charset="0"/>
              </a:rPr>
              <a:t> </a:t>
            </a:r>
            <a:r>
              <a:rPr lang="fr-FR" sz="6400" dirty="0" err="1" smtClean="0">
                <a:latin typeface="Arial" pitchFamily="34" charset="0"/>
                <a:cs typeface="Arial" pitchFamily="34" charset="0"/>
              </a:rPr>
              <a:t>temática</a:t>
            </a:r>
            <a:r>
              <a:rPr lang="fr-FR" sz="6400" dirty="0" smtClean="0">
                <a:latin typeface="Arial" pitchFamily="34" charset="0"/>
                <a:cs typeface="Arial" pitchFamily="34" charset="0"/>
              </a:rPr>
              <a:t> principal son los </a:t>
            </a:r>
            <a:r>
              <a:rPr lang="fr-FR" sz="6400" dirty="0" err="1" smtClean="0">
                <a:latin typeface="Arial" pitchFamily="34" charset="0"/>
                <a:cs typeface="Arial" pitchFamily="34" charset="0"/>
              </a:rPr>
              <a:t>sentimientos</a:t>
            </a:r>
            <a:r>
              <a:rPr lang="fr-FR" sz="6400" dirty="0" smtClean="0">
                <a:latin typeface="Arial" pitchFamily="34" charset="0"/>
                <a:cs typeface="Arial" pitchFamily="34" charset="0"/>
              </a:rPr>
              <a:t> y la forma de </a:t>
            </a:r>
            <a:r>
              <a:rPr lang="fr-FR" sz="6400" dirty="0" err="1" smtClean="0">
                <a:latin typeface="Arial" pitchFamily="34" charset="0"/>
                <a:cs typeface="Arial" pitchFamily="34" charset="0"/>
              </a:rPr>
              <a:t>pensar</a:t>
            </a:r>
            <a:r>
              <a:rPr lang="fr-FR" sz="6400" dirty="0" smtClean="0">
                <a:latin typeface="Arial" pitchFamily="34" charset="0"/>
                <a:cs typeface="Arial" pitchFamily="34" charset="0"/>
              </a:rPr>
              <a:t>.</a:t>
            </a:r>
            <a:endParaRPr lang="fr-FR" sz="6400" dirty="0" smtClean="0">
              <a:latin typeface="Arial" pitchFamily="34" charset="0"/>
              <a:cs typeface="Arial" pitchFamily="34" charset="0"/>
            </a:endParaRPr>
          </a:p>
          <a:p>
            <a:pPr>
              <a:lnSpc>
                <a:spcPct val="170000"/>
              </a:lnSpc>
              <a:buNone/>
            </a:pPr>
            <a:r>
              <a:rPr lang="fr-FR" sz="6400" dirty="0" smtClean="0">
                <a:latin typeface="Arial" pitchFamily="34" charset="0"/>
                <a:cs typeface="Arial" pitchFamily="34" charset="0"/>
              </a:rPr>
              <a:t>      </a:t>
            </a:r>
            <a:r>
              <a:rPr lang="fr-FR" sz="6400" dirty="0" err="1" smtClean="0">
                <a:latin typeface="Arial" pitchFamily="34" charset="0"/>
                <a:cs typeface="Arial" pitchFamily="34" charset="0"/>
              </a:rPr>
              <a:t>Siendo</a:t>
            </a:r>
            <a:r>
              <a:rPr lang="fr-FR" sz="6400" dirty="0" smtClean="0">
                <a:latin typeface="Arial" pitchFamily="34" charset="0"/>
                <a:cs typeface="Arial" pitchFamily="34" charset="0"/>
              </a:rPr>
              <a:t> el </a:t>
            </a:r>
            <a:r>
              <a:rPr lang="fr-FR" sz="6400" dirty="0" err="1" smtClean="0">
                <a:latin typeface="Arial" pitchFamily="34" charset="0"/>
                <a:cs typeface="Arial" pitchFamily="34" charset="0"/>
              </a:rPr>
              <a:t>máximo</a:t>
            </a:r>
            <a:r>
              <a:rPr lang="fr-FR" sz="6400" dirty="0" smtClean="0">
                <a:latin typeface="Arial" pitchFamily="34" charset="0"/>
                <a:cs typeface="Arial" pitchFamily="34" charset="0"/>
              </a:rPr>
              <a:t> </a:t>
            </a:r>
            <a:r>
              <a:rPr lang="fr-FR" sz="6400" dirty="0" err="1" smtClean="0">
                <a:latin typeface="Arial" pitchFamily="34" charset="0"/>
                <a:cs typeface="Arial" pitchFamily="34" charset="0"/>
              </a:rPr>
              <a:t>representante</a:t>
            </a:r>
            <a:r>
              <a:rPr lang="fr-FR" sz="6400" dirty="0" smtClean="0">
                <a:latin typeface="Arial" pitchFamily="34" charset="0"/>
                <a:cs typeface="Arial" pitchFamily="34" charset="0"/>
              </a:rPr>
              <a:t> de la </a:t>
            </a:r>
            <a:r>
              <a:rPr lang="fr-FR" sz="6400" dirty="0" err="1" smtClean="0">
                <a:latin typeface="Arial" pitchFamily="34" charset="0"/>
                <a:cs typeface="Arial" pitchFamily="34" charset="0"/>
              </a:rPr>
              <a:t>pintura</a:t>
            </a:r>
            <a:r>
              <a:rPr lang="fr-FR" sz="6400" dirty="0" smtClean="0">
                <a:latin typeface="Arial" pitchFamily="34" charset="0"/>
                <a:cs typeface="Arial" pitchFamily="34" charset="0"/>
              </a:rPr>
              <a:t> </a:t>
            </a:r>
            <a:r>
              <a:rPr lang="fr-FR" sz="6400" dirty="0" err="1" smtClean="0">
                <a:latin typeface="Arial" pitchFamily="34" charset="0"/>
                <a:cs typeface="Arial" pitchFamily="34" charset="0"/>
              </a:rPr>
              <a:t>romántica</a:t>
            </a:r>
            <a:r>
              <a:rPr lang="fr-FR" sz="6400" dirty="0" smtClean="0">
                <a:latin typeface="Arial" pitchFamily="34" charset="0"/>
                <a:cs typeface="Arial" pitchFamily="34" charset="0"/>
              </a:rPr>
              <a:t> el </a:t>
            </a:r>
            <a:r>
              <a:rPr lang="fr-FR" sz="6400" dirty="0" err="1" smtClean="0">
                <a:latin typeface="Arial" pitchFamily="34" charset="0"/>
                <a:cs typeface="Arial" pitchFamily="34" charset="0"/>
              </a:rPr>
              <a:t>pintor</a:t>
            </a:r>
            <a:r>
              <a:rPr lang="fr-FR" sz="6400" dirty="0" smtClean="0">
                <a:latin typeface="Arial" pitchFamily="34" charset="0"/>
                <a:cs typeface="Arial" pitchFamily="34" charset="0"/>
              </a:rPr>
              <a:t> </a:t>
            </a:r>
            <a:r>
              <a:rPr lang="fr-FR" sz="6400" dirty="0" err="1" smtClean="0">
                <a:latin typeface="Arial" pitchFamily="34" charset="0"/>
                <a:cs typeface="Arial" pitchFamily="34" charset="0"/>
              </a:rPr>
              <a:t>francés</a:t>
            </a:r>
            <a:r>
              <a:rPr lang="fr-FR" sz="6400" dirty="0" smtClean="0">
                <a:latin typeface="Arial" pitchFamily="34" charset="0"/>
                <a:cs typeface="Arial" pitchFamily="34" charset="0"/>
              </a:rPr>
              <a:t> Eugene Delacroix</a:t>
            </a:r>
          </a:p>
          <a:p>
            <a:pPr>
              <a:lnSpc>
                <a:spcPct val="90000"/>
              </a:lnSpc>
              <a:buNone/>
            </a:pPr>
            <a:endParaRPr lang="fr-FR" sz="6400" dirty="0" smtClean="0">
              <a:latin typeface="Arial" pitchFamily="34" charset="0"/>
              <a:cs typeface="Arial" pitchFamily="34" charset="0"/>
            </a:endParaRPr>
          </a:p>
          <a:p>
            <a:pPr>
              <a:lnSpc>
                <a:spcPct val="90000"/>
              </a:lnSpc>
              <a:buNone/>
            </a:pPr>
            <a:endParaRPr lang="fr-FR" sz="6400" dirty="0" smtClean="0">
              <a:latin typeface="Arial" pitchFamily="34" charset="0"/>
              <a:cs typeface="Arial" pitchFamily="34" charset="0"/>
            </a:endParaRPr>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r>
              <a:rPr lang="fr-FR" sz="6400" b="1" u="sng" dirty="0" smtClean="0">
                <a:effectLst>
                  <a:outerShdw blurRad="38100" dist="38100" dir="2700000" algn="tl">
                    <a:srgbClr val="000000">
                      <a:alpha val="43137"/>
                    </a:srgbClr>
                  </a:outerShdw>
                </a:effectLst>
                <a:latin typeface="Arial" pitchFamily="34" charset="0"/>
                <a:cs typeface="Arial" pitchFamily="34" charset="0"/>
              </a:rPr>
              <a:t>Palabras Clave</a:t>
            </a:r>
            <a:r>
              <a:rPr lang="fr-FR" sz="6400" b="1" dirty="0" smtClean="0">
                <a:effectLst>
                  <a:outerShdw blurRad="38100" dist="38100" dir="2700000" algn="tl">
                    <a:srgbClr val="000000">
                      <a:alpha val="43137"/>
                    </a:srgbClr>
                  </a:outerShdw>
                </a:effectLst>
                <a:latin typeface="Arial" pitchFamily="34" charset="0"/>
                <a:cs typeface="Arial" pitchFamily="34" charset="0"/>
              </a:rPr>
              <a:t>: </a:t>
            </a:r>
            <a:r>
              <a:rPr lang="fr-FR" sz="6400" dirty="0" err="1" smtClean="0">
                <a:effectLst>
                  <a:outerShdw blurRad="38100" dist="38100" dir="2700000" algn="tl">
                    <a:srgbClr val="000000">
                      <a:alpha val="43137"/>
                    </a:srgbClr>
                  </a:outerShdw>
                </a:effectLst>
                <a:latin typeface="Arial" pitchFamily="34" charset="0"/>
                <a:cs typeface="Arial" pitchFamily="34" charset="0"/>
              </a:rPr>
              <a:t>Romanticismo</a:t>
            </a:r>
            <a:r>
              <a:rPr lang="fr-FR" sz="6400" dirty="0" smtClean="0">
                <a:effectLst>
                  <a:outerShdw blurRad="38100" dist="38100" dir="2700000" algn="tl">
                    <a:srgbClr val="000000">
                      <a:alpha val="43137"/>
                    </a:srgbClr>
                  </a:outerShdw>
                </a:effectLst>
                <a:latin typeface="Arial" pitchFamily="34" charset="0"/>
                <a:cs typeface="Arial" pitchFamily="34" charset="0"/>
              </a:rPr>
              <a:t>, </a:t>
            </a:r>
            <a:r>
              <a:rPr lang="fr-FR" sz="6400" dirty="0" err="1" smtClean="0">
                <a:effectLst>
                  <a:outerShdw blurRad="38100" dist="38100" dir="2700000" algn="tl">
                    <a:srgbClr val="000000">
                      <a:alpha val="43137"/>
                    </a:srgbClr>
                  </a:outerShdw>
                </a:effectLst>
                <a:latin typeface="Arial" pitchFamily="34" charset="0"/>
                <a:cs typeface="Arial" pitchFamily="34" charset="0"/>
              </a:rPr>
              <a:t>movimiento</a:t>
            </a:r>
            <a:r>
              <a:rPr lang="fr-FR" sz="6400" dirty="0" smtClean="0">
                <a:effectLst>
                  <a:outerShdw blurRad="38100" dist="38100" dir="2700000" algn="tl">
                    <a:srgbClr val="000000">
                      <a:alpha val="43137"/>
                    </a:srgbClr>
                  </a:outerShdw>
                </a:effectLst>
                <a:latin typeface="Arial" pitchFamily="34" charset="0"/>
                <a:cs typeface="Arial" pitchFamily="34" charset="0"/>
              </a:rPr>
              <a:t> cultural, </a:t>
            </a:r>
            <a:r>
              <a:rPr lang="fr-FR" sz="6400" dirty="0" err="1" smtClean="0">
                <a:effectLst>
                  <a:outerShdw blurRad="38100" dist="38100" dir="2700000" algn="tl">
                    <a:srgbClr val="000000">
                      <a:alpha val="43137"/>
                    </a:srgbClr>
                  </a:outerShdw>
                </a:effectLst>
                <a:latin typeface="Arial" pitchFamily="34" charset="0"/>
                <a:cs typeface="Arial" pitchFamily="34" charset="0"/>
              </a:rPr>
              <a:t>sentimientos</a:t>
            </a:r>
            <a:endParaRPr lang="es-MX" sz="6400" dirty="0">
              <a:effectLst>
                <a:outerShdw blurRad="38100" dist="38100" dir="2700000" algn="tl">
                  <a:srgbClr val="000000">
                    <a:alpha val="43137"/>
                  </a:srgbClr>
                </a:outerShdw>
              </a:effectLst>
              <a:latin typeface="Arial" pitchFamily="34" charset="0"/>
              <a:cs typeface="Arial" pitchFamily="34" charset="0"/>
            </a:endParaRPr>
          </a:p>
          <a:p>
            <a:endParaRPr lang="es-MX" dirty="0"/>
          </a:p>
        </p:txBody>
      </p:sp>
    </p:spTree>
    <p:extLst>
      <p:ext uri="{BB962C8B-B14F-4D97-AF65-F5344CB8AC3E}">
        <p14:creationId xmlns="" xmlns:p14="http://schemas.microsoft.com/office/powerpoint/2010/main" val="545321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755576" y="764704"/>
            <a:ext cx="8219256" cy="1143000"/>
          </a:xfrm>
        </p:spPr>
        <p:txBody>
          <a:bodyPr>
            <a:normAutofit fontScale="90000"/>
          </a:bodyPr>
          <a:lstStyle/>
          <a:p>
            <a:r>
              <a:rPr lang="fr-FR" b="1" u="sng" dirty="0" smtClean="0">
                <a:effectLst>
                  <a:outerShdw blurRad="38100" dist="38100" dir="2700000" algn="tl">
                    <a:srgbClr val="000000">
                      <a:alpha val="43137"/>
                    </a:srgbClr>
                  </a:outerShdw>
                </a:effectLst>
                <a:latin typeface="Arial" pitchFamily="34" charset="0"/>
                <a:cs typeface="Arial" pitchFamily="34" charset="0"/>
              </a:rPr>
              <a:t>Tema: </a:t>
            </a:r>
            <a:r>
              <a:rPr lang="fr-FR" dirty="0" smtClean="0">
                <a:effectLst>
                  <a:outerShdw blurRad="38100" dist="38100" dir="2700000" algn="tl">
                    <a:srgbClr val="000000">
                      <a:alpha val="43137"/>
                    </a:srgbClr>
                  </a:outerShdw>
                </a:effectLst>
                <a:latin typeface="Arial" pitchFamily="34" charset="0"/>
                <a:cs typeface="Arial" pitchFamily="34" charset="0"/>
              </a:rPr>
              <a:t>Arte </a:t>
            </a:r>
            <a:r>
              <a:rPr lang="fr-FR" dirty="0" err="1" smtClean="0">
                <a:effectLst>
                  <a:outerShdw blurRad="38100" dist="38100" dir="2700000" algn="tl">
                    <a:srgbClr val="000000">
                      <a:alpha val="43137"/>
                    </a:srgbClr>
                  </a:outerShdw>
                </a:effectLst>
                <a:latin typeface="Arial" pitchFamily="34" charset="0"/>
                <a:cs typeface="Arial" pitchFamily="34" charset="0"/>
              </a:rPr>
              <a:t>del</a:t>
            </a:r>
            <a:r>
              <a:rPr lang="fr-FR" dirty="0" smtClean="0">
                <a:effectLst>
                  <a:outerShdw blurRad="38100" dist="38100" dir="2700000" algn="tl">
                    <a:srgbClr val="000000">
                      <a:alpha val="43137"/>
                    </a:srgbClr>
                  </a:outerShdw>
                </a:effectLst>
                <a:latin typeface="Arial" pitchFamily="34" charset="0"/>
                <a:cs typeface="Arial" pitchFamily="34" charset="0"/>
              </a:rPr>
              <a:t> </a:t>
            </a:r>
            <a:r>
              <a:rPr lang="fr-FR" dirty="0" err="1" smtClean="0">
                <a:effectLst>
                  <a:outerShdw blurRad="38100" dist="38100" dir="2700000" algn="tl">
                    <a:srgbClr val="000000">
                      <a:alpha val="43137"/>
                    </a:srgbClr>
                  </a:outerShdw>
                </a:effectLst>
                <a:latin typeface="Arial" pitchFamily="34" charset="0"/>
                <a:cs typeface="Arial" pitchFamily="34" charset="0"/>
              </a:rPr>
              <a:t>Romanticismo</a:t>
            </a:r>
            <a:r>
              <a:rPr lang="fr-FR" dirty="0">
                <a:effectLst>
                  <a:outerShdw blurRad="38100" dist="38100" dir="2700000" algn="tl">
                    <a:srgbClr val="000000">
                      <a:alpha val="43137"/>
                    </a:srgbClr>
                  </a:outerShdw>
                </a:effectLst>
                <a:latin typeface="Arial" pitchFamily="34" charset="0"/>
                <a:cs typeface="Arial" pitchFamily="34" charset="0"/>
              </a:rPr>
              <a:t/>
            </a:r>
            <a:br>
              <a:rPr lang="fr-FR" dirty="0">
                <a:effectLst>
                  <a:outerShdw blurRad="38100" dist="38100" dir="2700000" algn="tl">
                    <a:srgbClr val="000000">
                      <a:alpha val="43137"/>
                    </a:srgbClr>
                  </a:outerShdw>
                </a:effectLst>
                <a:latin typeface="Arial" pitchFamily="34" charset="0"/>
                <a:cs typeface="Arial" pitchFamily="34" charset="0"/>
              </a:rPr>
            </a:br>
            <a:endParaRPr lang="es-MX" dirty="0"/>
          </a:p>
        </p:txBody>
      </p:sp>
      <p:sp>
        <p:nvSpPr>
          <p:cNvPr id="3" name="2 Marcador de contenido"/>
          <p:cNvSpPr>
            <a:spLocks noGrp="1"/>
          </p:cNvSpPr>
          <p:nvPr>
            <p:ph idx="1"/>
          </p:nvPr>
        </p:nvSpPr>
        <p:spPr>
          <a:xfrm>
            <a:off x="457200" y="1988840"/>
            <a:ext cx="8229600" cy="4137323"/>
          </a:xfrm>
        </p:spPr>
        <p:txBody>
          <a:bodyPr>
            <a:noAutofit/>
          </a:bodyPr>
          <a:lstStyle/>
          <a:p>
            <a:pPr>
              <a:lnSpc>
                <a:spcPct val="90000"/>
              </a:lnSpc>
              <a:buNone/>
            </a:pPr>
            <a:endParaRPr lang="fr-FR" sz="1600" dirty="0">
              <a:latin typeface="Arial" pitchFamily="34" charset="0"/>
              <a:cs typeface="Arial" pitchFamily="34" charset="0"/>
            </a:endParaRPr>
          </a:p>
          <a:p>
            <a:pPr marL="0" indent="0">
              <a:lnSpc>
                <a:spcPct val="90000"/>
              </a:lnSpc>
              <a:buNone/>
            </a:pPr>
            <a:r>
              <a:rPr lang="en-US" sz="1600" b="1" dirty="0">
                <a:effectLst>
                  <a:outerShdw blurRad="38100" dist="38100" dir="2700000" algn="tl">
                    <a:srgbClr val="000000">
                      <a:alpha val="43137"/>
                    </a:srgbClr>
                  </a:outerShdw>
                </a:effectLst>
                <a:latin typeface="Arial" pitchFamily="34" charset="0"/>
                <a:cs typeface="Arial" pitchFamily="34" charset="0"/>
              </a:rPr>
              <a:t> </a:t>
            </a:r>
            <a:endParaRPr lang="fr-FR" sz="1600" dirty="0">
              <a:latin typeface="Arial" pitchFamily="34" charset="0"/>
              <a:cs typeface="Arial" pitchFamily="34" charset="0"/>
            </a:endParaRPr>
          </a:p>
          <a:p>
            <a:pPr>
              <a:lnSpc>
                <a:spcPct val="90000"/>
              </a:lnSpc>
              <a:buNone/>
            </a:pPr>
            <a:r>
              <a:rPr lang="fr-FR" sz="1600" b="1" dirty="0">
                <a:effectLst>
                  <a:outerShdw blurRad="38100" dist="38100" dir="2700000" algn="tl">
                    <a:srgbClr val="000000">
                      <a:alpha val="43137"/>
                    </a:srgbClr>
                  </a:outerShdw>
                </a:effectLst>
                <a:latin typeface="Arial" pitchFamily="34" charset="0"/>
                <a:cs typeface="Arial" pitchFamily="34" charset="0"/>
              </a:rPr>
              <a:t>      </a:t>
            </a:r>
            <a:r>
              <a:rPr lang="fr-FR" sz="1600" b="1" u="sng" dirty="0">
                <a:effectLst>
                  <a:outerShdw blurRad="38100" dist="38100" dir="2700000" algn="tl">
                    <a:srgbClr val="000000">
                      <a:alpha val="43137"/>
                    </a:srgbClr>
                  </a:outerShdw>
                </a:effectLst>
                <a:latin typeface="Arial" pitchFamily="34" charset="0"/>
                <a:cs typeface="Arial" pitchFamily="34" charset="0"/>
              </a:rPr>
              <a:t> Abstract</a:t>
            </a:r>
            <a:r>
              <a:rPr lang="fr-FR" sz="1600" b="1" u="sng" dirty="0" smtClean="0">
                <a:effectLst>
                  <a:outerShdw blurRad="38100" dist="38100" dir="2700000" algn="tl">
                    <a:srgbClr val="000000">
                      <a:alpha val="43137"/>
                    </a:srgbClr>
                  </a:outerShdw>
                </a:effectLst>
                <a:latin typeface="Arial" pitchFamily="34" charset="0"/>
                <a:cs typeface="Arial" pitchFamily="34" charset="0"/>
              </a:rPr>
              <a:t>: </a:t>
            </a:r>
            <a:r>
              <a:rPr lang="en-US" sz="1600" dirty="0" smtClean="0">
                <a:latin typeface="Arial" pitchFamily="34" charset="0"/>
                <a:cs typeface="Arial" pitchFamily="34" charset="0"/>
              </a:rPr>
              <a:t>It is a cultural movement that developed in Europe during the first half of the nineteenth century, whose main theme is the feelings and the way of thinking.       Being the maximum representative of the romantic painting the French painter Eugene Delacroix</a:t>
            </a:r>
            <a:endParaRPr lang="fr-FR" sz="1600"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r>
              <a:rPr lang="fr-FR" sz="1600" b="1" u="sng" dirty="0">
                <a:effectLst>
                  <a:outerShdw blurRad="38100" dist="38100" dir="2700000" algn="tl">
                    <a:srgbClr val="000000">
                      <a:alpha val="43137"/>
                    </a:srgbClr>
                  </a:outerShdw>
                </a:effectLst>
                <a:latin typeface="Arial" pitchFamily="34" charset="0"/>
                <a:cs typeface="Arial" pitchFamily="34" charset="0"/>
              </a:rPr>
              <a:t>Keywords</a:t>
            </a:r>
            <a:r>
              <a:rPr lang="fr-FR" sz="1600" b="1" dirty="0" smtClean="0">
                <a:effectLst>
                  <a:outerShdw blurRad="38100" dist="38100" dir="2700000" algn="tl">
                    <a:srgbClr val="000000">
                      <a:alpha val="43137"/>
                    </a:srgbClr>
                  </a:outerShdw>
                </a:effectLst>
                <a:latin typeface="Arial" pitchFamily="34" charset="0"/>
                <a:cs typeface="Arial" pitchFamily="34" charset="0"/>
              </a:rPr>
              <a:t>: </a:t>
            </a:r>
            <a:r>
              <a:rPr lang="es-MX" sz="1600" dirty="0" err="1" smtClean="0">
                <a:latin typeface="Arial" pitchFamily="34" charset="0"/>
                <a:cs typeface="Arial" pitchFamily="34" charset="0"/>
              </a:rPr>
              <a:t>Romanticism</a:t>
            </a:r>
            <a:r>
              <a:rPr lang="es-MX" sz="1600" dirty="0" smtClean="0">
                <a:latin typeface="Arial" pitchFamily="34" charset="0"/>
                <a:cs typeface="Arial" pitchFamily="34" charset="0"/>
              </a:rPr>
              <a:t>, cultural </a:t>
            </a:r>
            <a:r>
              <a:rPr lang="es-MX" sz="1600" dirty="0" err="1" smtClean="0">
                <a:latin typeface="Arial" pitchFamily="34" charset="0"/>
                <a:cs typeface="Arial" pitchFamily="34" charset="0"/>
              </a:rPr>
              <a:t>movement</a:t>
            </a:r>
            <a:r>
              <a:rPr lang="es-MX" sz="1600" dirty="0" smtClean="0">
                <a:latin typeface="Arial" pitchFamily="34" charset="0"/>
                <a:cs typeface="Arial" pitchFamily="34" charset="0"/>
              </a:rPr>
              <a:t>, </a:t>
            </a:r>
            <a:r>
              <a:rPr lang="es-MX" sz="1600" dirty="0" err="1" smtClean="0">
                <a:latin typeface="Arial" pitchFamily="34" charset="0"/>
                <a:cs typeface="Arial" pitchFamily="34" charset="0"/>
              </a:rPr>
              <a:t>feelings</a:t>
            </a:r>
            <a:endParaRPr lang="es-MX" sz="1600" b="1" dirty="0">
              <a:effectLst>
                <a:outerShdw blurRad="38100" dist="38100" dir="2700000" algn="tl">
                  <a:srgbClr val="000000">
                    <a:alpha val="43137"/>
                  </a:srgbClr>
                </a:outerShdw>
              </a:effectLst>
              <a:latin typeface="Arial" pitchFamily="34" charset="0"/>
              <a:cs typeface="Arial" pitchFamily="34" charset="0"/>
            </a:endParaRPr>
          </a:p>
          <a:p>
            <a:endParaRPr lang="es-MX" sz="1600" dirty="0">
              <a:latin typeface="Arial" pitchFamily="34" charset="0"/>
              <a:cs typeface="Arial" pitchFamily="34" charset="0"/>
            </a:endParaRPr>
          </a:p>
        </p:txBody>
      </p:sp>
    </p:spTree>
    <p:extLst>
      <p:ext uri="{BB962C8B-B14F-4D97-AF65-F5344CB8AC3E}">
        <p14:creationId xmlns="" xmlns:p14="http://schemas.microsoft.com/office/powerpoint/2010/main" val="54532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pic>
        <p:nvPicPr>
          <p:cNvPr id="4" name="Picture 2" descr="https://historiadelartemona.files.wordpress.com/2012/10/20070717klphisuni_95-ees-sco.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979712" y="2046332"/>
            <a:ext cx="5358383" cy="3726732"/>
          </a:xfrm>
          <a:prstGeom prst="rect">
            <a:avLst/>
          </a:prstGeom>
          <a:noFill/>
          <a:extLst>
            <a:ext uri="{909E8E84-426E-40DD-AFC4-6F175D3DCCD1}">
              <a14:hiddenFill xmlns="" xmlns:a14="http://schemas.microsoft.com/office/drawing/2010/main">
                <a:solidFill>
                  <a:srgbClr val="FFFFFF"/>
                </a:solidFill>
              </a14:hiddenFill>
            </a:ext>
          </a:extLst>
        </p:spPr>
      </p:pic>
      <p:sp>
        <p:nvSpPr>
          <p:cNvPr id="5" name="4 Rectángulo"/>
          <p:cNvSpPr/>
          <p:nvPr/>
        </p:nvSpPr>
        <p:spPr>
          <a:xfrm>
            <a:off x="227031" y="476672"/>
            <a:ext cx="8737457" cy="156966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9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ROMANTICISMO</a:t>
            </a:r>
            <a:endParaRPr lang="es-ES" sz="9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6" name="5 CuadroTexto"/>
          <p:cNvSpPr txBox="1"/>
          <p:nvPr/>
        </p:nvSpPr>
        <p:spPr>
          <a:xfrm>
            <a:off x="1058503" y="5936417"/>
            <a:ext cx="6912768" cy="646331"/>
          </a:xfrm>
          <a:prstGeom prst="rect">
            <a:avLst/>
          </a:prstGeom>
          <a:noFill/>
        </p:spPr>
        <p:txBody>
          <a:bodyPr wrap="square" rtlCol="0">
            <a:spAutoFit/>
          </a:bodyPr>
          <a:lstStyle/>
          <a:p>
            <a:pPr algn="ctr"/>
            <a:r>
              <a:rPr lang="es-ES" dirty="0" smtClean="0">
                <a:latin typeface="Century Gothic" pitchFamily="34" charset="0"/>
              </a:rPr>
              <a:t>Se desarrolla en Alemania y en el Reino Unido a finales del siglo XVIII.</a:t>
            </a:r>
            <a:endParaRPr lang="es-MX" dirty="0">
              <a:latin typeface="Century Gothic" pitchFamily="34" charset="0"/>
            </a:endParaRPr>
          </a:p>
        </p:txBody>
      </p:sp>
    </p:spTree>
    <p:extLst>
      <p:ext uri="{BB962C8B-B14F-4D97-AF65-F5344CB8AC3E}">
        <p14:creationId xmlns="" xmlns:p14="http://schemas.microsoft.com/office/powerpoint/2010/main" val="3857592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4" name="3 Rectángulo"/>
          <p:cNvSpPr/>
          <p:nvPr/>
        </p:nvSpPr>
        <p:spPr>
          <a:xfrm>
            <a:off x="683568" y="188640"/>
            <a:ext cx="4774064" cy="144655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8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PINTURA</a:t>
            </a:r>
            <a:endParaRPr lang="es-ES" sz="8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5" name="Picture 2" descr="http://4.bp.blogspot.com/-LaHeoMr8KTQ/T7V7S7MPnUI/AAAAAAAAYPo/mFmCcelsuWk/s640/Eug%25C3%25A8ne_Ferdinand_Victor_Delacroix_051.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95536" y="1916832"/>
            <a:ext cx="3595786" cy="4824536"/>
          </a:xfrm>
          <a:prstGeom prst="rect">
            <a:avLst/>
          </a:prstGeom>
          <a:noFill/>
          <a:extLst>
            <a:ext uri="{909E8E84-426E-40DD-AFC4-6F175D3DCCD1}">
              <a14:hiddenFill xmlns="" xmlns:a14="http://schemas.microsoft.com/office/drawing/2010/main">
                <a:solidFill>
                  <a:srgbClr val="FFFFFF"/>
                </a:solidFill>
              </a14:hiddenFill>
            </a:ext>
          </a:extLst>
        </p:spPr>
      </p:pic>
      <p:sp>
        <p:nvSpPr>
          <p:cNvPr id="6" name="5 CuadroTexto"/>
          <p:cNvSpPr txBox="1"/>
          <p:nvPr/>
        </p:nvSpPr>
        <p:spPr>
          <a:xfrm>
            <a:off x="4211960" y="2564904"/>
            <a:ext cx="3888432" cy="3139321"/>
          </a:xfrm>
          <a:prstGeom prst="rect">
            <a:avLst/>
          </a:prstGeom>
          <a:noFill/>
        </p:spPr>
        <p:txBody>
          <a:bodyPr wrap="square" rtlCol="0">
            <a:spAutoFit/>
          </a:bodyPr>
          <a:lstStyle/>
          <a:p>
            <a:pPr algn="just"/>
            <a:r>
              <a:rPr lang="es-ES" b="1" dirty="0" err="1"/>
              <a:t>Eugène</a:t>
            </a:r>
            <a:r>
              <a:rPr lang="es-ES" b="1" dirty="0"/>
              <a:t> Delacroix. </a:t>
            </a:r>
            <a:r>
              <a:rPr lang="es-ES" dirty="0" smtClean="0"/>
              <a:t>(</a:t>
            </a:r>
            <a:r>
              <a:rPr lang="es-ES" dirty="0"/>
              <a:t>1789-1863</a:t>
            </a:r>
            <a:r>
              <a:rPr lang="es-ES" dirty="0" smtClean="0"/>
              <a:t>)</a:t>
            </a:r>
            <a:endParaRPr lang="es-ES" dirty="0"/>
          </a:p>
          <a:p>
            <a:pPr algn="just"/>
            <a:r>
              <a:rPr lang="es-ES" dirty="0" smtClean="0"/>
              <a:t>Nacido en </a:t>
            </a:r>
            <a:r>
              <a:rPr lang="es-ES" dirty="0" err="1" smtClean="0"/>
              <a:t>Charenton</a:t>
            </a:r>
            <a:r>
              <a:rPr lang="es-ES" dirty="0" smtClean="0"/>
              <a:t>-Saint Maurice.</a:t>
            </a:r>
          </a:p>
          <a:p>
            <a:pPr algn="just"/>
            <a:r>
              <a:rPr lang="es-ES" dirty="0" smtClean="0"/>
              <a:t>Sus pinturas colorista y paisajista. </a:t>
            </a:r>
          </a:p>
          <a:p>
            <a:pPr algn="just"/>
            <a:r>
              <a:rPr lang="es-ES" dirty="0" smtClean="0"/>
              <a:t>Considerado máximo representante del Romanticismo. </a:t>
            </a:r>
          </a:p>
          <a:p>
            <a:pPr algn="just"/>
            <a:r>
              <a:rPr lang="es-ES" dirty="0" smtClean="0"/>
              <a:t>Coloca </a:t>
            </a:r>
            <a:r>
              <a:rPr lang="es-ES" dirty="0"/>
              <a:t>en primer plano el gusto por el color y las imágenes exóticas, </a:t>
            </a:r>
            <a:r>
              <a:rPr lang="es-ES" b="1" dirty="0" smtClean="0"/>
              <a:t>La </a:t>
            </a:r>
          </a:p>
          <a:p>
            <a:pPr algn="just"/>
            <a:endParaRPr lang="es-ES" b="1" dirty="0" smtClean="0"/>
          </a:p>
          <a:p>
            <a:pPr algn="just"/>
            <a:endParaRPr lang="es-ES" b="1" dirty="0" smtClean="0"/>
          </a:p>
          <a:p>
            <a:pPr algn="just"/>
            <a:endParaRPr lang="es-ES" dirty="0"/>
          </a:p>
          <a:p>
            <a:pPr algn="just"/>
            <a:endParaRPr lang="es-MX" dirty="0"/>
          </a:p>
        </p:txBody>
      </p:sp>
    </p:spTree>
    <p:extLst>
      <p:ext uri="{BB962C8B-B14F-4D97-AF65-F5344CB8AC3E}">
        <p14:creationId xmlns="" xmlns:p14="http://schemas.microsoft.com/office/powerpoint/2010/main" val="3857592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683568" y="1052736"/>
            <a:ext cx="8064896" cy="5078313"/>
          </a:xfrm>
          <a:prstGeom prst="rect">
            <a:avLst/>
          </a:prstGeom>
          <a:noFill/>
        </p:spPr>
        <p:txBody>
          <a:bodyPr wrap="square" rtlCol="0">
            <a:spAutoFit/>
          </a:bodyPr>
          <a:lstStyle/>
          <a:p>
            <a:pPr algn="just"/>
            <a:r>
              <a:rPr lang="es-ES" b="1" dirty="0" smtClean="0">
                <a:latin typeface="Century Gothic" pitchFamily="34" charset="0"/>
              </a:rPr>
              <a:t>OBRAS:</a:t>
            </a:r>
          </a:p>
          <a:p>
            <a:pPr algn="just"/>
            <a:endParaRPr lang="es-ES" b="1" dirty="0" smtClean="0">
              <a:latin typeface="Century Gothic" pitchFamily="34" charset="0"/>
            </a:endParaRPr>
          </a:p>
          <a:p>
            <a:pPr algn="just">
              <a:buFont typeface="Symbol" pitchFamily="18" charset="2"/>
              <a:buChar char=""/>
            </a:pPr>
            <a:r>
              <a:rPr lang="es-ES" b="1" dirty="0" smtClean="0">
                <a:latin typeface="Century Gothic" pitchFamily="34" charset="0"/>
              </a:rPr>
              <a:t>   Matanza de Quíos (</a:t>
            </a:r>
            <a:r>
              <a:rPr lang="es-ES" dirty="0" smtClean="0">
                <a:latin typeface="Century Gothic" pitchFamily="34" charset="0"/>
              </a:rPr>
              <a:t>donde se denuncia la desmesurada violencia ejercida por los turcos contra los griegos</a:t>
            </a:r>
          </a:p>
          <a:p>
            <a:pPr algn="just">
              <a:buFont typeface="Symbol" pitchFamily="18" charset="2"/>
              <a:buChar char=""/>
            </a:pPr>
            <a:endParaRPr lang="es-ES" dirty="0" smtClean="0">
              <a:latin typeface="Century Gothic" pitchFamily="34" charset="0"/>
            </a:endParaRPr>
          </a:p>
          <a:p>
            <a:pPr algn="just">
              <a:buFont typeface="Symbol" pitchFamily="18" charset="2"/>
              <a:buChar char=""/>
            </a:pPr>
            <a:r>
              <a:rPr lang="es-ES" dirty="0" smtClean="0">
                <a:latin typeface="Century Gothic" pitchFamily="34" charset="0"/>
              </a:rPr>
              <a:t>  </a:t>
            </a:r>
            <a:r>
              <a:rPr lang="es-ES" b="1" dirty="0" smtClean="0">
                <a:latin typeface="Century Gothic" pitchFamily="34" charset="0"/>
              </a:rPr>
              <a:t>La Libertad guiando al pueblo </a:t>
            </a:r>
            <a:r>
              <a:rPr lang="es-ES" dirty="0" smtClean="0">
                <a:latin typeface="Century Gothic" pitchFamily="34" charset="0"/>
              </a:rPr>
              <a:t>(momento de la Revolución de París del 1830)</a:t>
            </a:r>
          </a:p>
          <a:p>
            <a:pPr algn="just">
              <a:buFont typeface="Symbol" pitchFamily="18" charset="2"/>
              <a:buChar char=""/>
            </a:pPr>
            <a:endParaRPr lang="es-ES" dirty="0" smtClean="0">
              <a:latin typeface="Century Gothic" pitchFamily="34" charset="0"/>
            </a:endParaRPr>
          </a:p>
          <a:p>
            <a:pPr algn="just">
              <a:buFont typeface="Symbol" pitchFamily="18" charset="2"/>
              <a:buChar char=""/>
            </a:pPr>
            <a:r>
              <a:rPr lang="es-ES" dirty="0" smtClean="0">
                <a:latin typeface="Century Gothic" pitchFamily="34" charset="0"/>
              </a:rPr>
              <a:t>  </a:t>
            </a:r>
            <a:r>
              <a:rPr lang="es-ES" b="1" dirty="0" smtClean="0">
                <a:latin typeface="Century Gothic" pitchFamily="34" charset="0"/>
              </a:rPr>
              <a:t>El rapto de Rebeca</a:t>
            </a:r>
            <a:r>
              <a:rPr lang="es-ES" dirty="0" smtClean="0">
                <a:latin typeface="Century Gothic" pitchFamily="34" charset="0"/>
              </a:rPr>
              <a:t> y </a:t>
            </a:r>
            <a:r>
              <a:rPr lang="es-ES" b="1" dirty="0" smtClean="0">
                <a:latin typeface="Century Gothic" pitchFamily="34" charset="0"/>
              </a:rPr>
              <a:t>El asesinato del obispo de Lieja</a:t>
            </a:r>
            <a:r>
              <a:rPr lang="es-ES" dirty="0" smtClean="0">
                <a:latin typeface="Century Gothic" pitchFamily="34" charset="0"/>
              </a:rPr>
              <a:t> (1829), ambas inspiradas en sucesos históricos con un fuerte cariz romántico</a:t>
            </a:r>
          </a:p>
          <a:p>
            <a:pPr algn="just">
              <a:buFont typeface="Symbol" pitchFamily="18" charset="2"/>
              <a:buChar char=""/>
            </a:pPr>
            <a:endParaRPr lang="es-ES" dirty="0" smtClean="0">
              <a:latin typeface="Century Gothic" pitchFamily="34" charset="0"/>
            </a:endParaRPr>
          </a:p>
          <a:p>
            <a:pPr algn="just">
              <a:buFont typeface="Symbol" pitchFamily="18" charset="2"/>
              <a:buChar char=""/>
            </a:pPr>
            <a:r>
              <a:rPr lang="es-ES" dirty="0" smtClean="0">
                <a:latin typeface="Century Gothic" pitchFamily="34" charset="0"/>
              </a:rPr>
              <a:t> </a:t>
            </a:r>
            <a:r>
              <a:rPr lang="es-ES" b="1" dirty="0" smtClean="0">
                <a:latin typeface="Century Gothic" pitchFamily="34" charset="0"/>
              </a:rPr>
              <a:t>La Barca de Dante </a:t>
            </a:r>
            <a:r>
              <a:rPr lang="es-ES" dirty="0" smtClean="0">
                <a:latin typeface="Century Gothic" pitchFamily="34" charset="0"/>
              </a:rPr>
              <a:t>donde Delacroix representó a Dante y Virgilio en el infierno sobre la barca de </a:t>
            </a:r>
            <a:r>
              <a:rPr lang="es-ES" dirty="0" err="1" smtClean="0">
                <a:latin typeface="Century Gothic" pitchFamily="34" charset="0"/>
              </a:rPr>
              <a:t>Flegias</a:t>
            </a:r>
            <a:r>
              <a:rPr lang="es-ES" dirty="0" smtClean="0">
                <a:latin typeface="Century Gothic" pitchFamily="34" charset="0"/>
              </a:rPr>
              <a:t>, buscando la ciudad de Dite</a:t>
            </a:r>
          </a:p>
          <a:p>
            <a:pPr algn="just">
              <a:buFont typeface="Symbol" pitchFamily="18" charset="2"/>
              <a:buChar char=""/>
            </a:pPr>
            <a:endParaRPr lang="es-ES" dirty="0" smtClean="0">
              <a:latin typeface="Century Gothic" pitchFamily="34" charset="0"/>
            </a:endParaRPr>
          </a:p>
          <a:p>
            <a:pPr algn="just">
              <a:buFont typeface="Symbol" pitchFamily="18" charset="2"/>
              <a:buChar char=""/>
            </a:pPr>
            <a:r>
              <a:rPr lang="es-ES" dirty="0" smtClean="0">
                <a:latin typeface="Century Gothic" pitchFamily="34" charset="0"/>
              </a:rPr>
              <a:t> </a:t>
            </a:r>
            <a:r>
              <a:rPr lang="es-ES" b="1" dirty="0" smtClean="0">
                <a:latin typeface="Century Gothic" pitchFamily="34" charset="0"/>
              </a:rPr>
              <a:t>Mujeres de Argel</a:t>
            </a:r>
            <a:r>
              <a:rPr lang="es-ES" dirty="0" smtClean="0">
                <a:latin typeface="Century Gothic" pitchFamily="34" charset="0"/>
              </a:rPr>
              <a:t>  obra de gran realismo donde conjuga el azul local con todas sus variaciones y matices, centrados en la figura femenina, situada en el centro de la composición.</a:t>
            </a:r>
          </a:p>
          <a:p>
            <a:endParaRPr lang="es-MX" dirty="0">
              <a:latin typeface="Century Gothic" pitchFamily="34" charset="0"/>
            </a:endParaRPr>
          </a:p>
        </p:txBody>
      </p:sp>
    </p:spTree>
    <p:extLst>
      <p:ext uri="{BB962C8B-B14F-4D97-AF65-F5344CB8AC3E}">
        <p14:creationId xmlns="" xmlns:p14="http://schemas.microsoft.com/office/powerpoint/2010/main" val="3857592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pic>
        <p:nvPicPr>
          <p:cNvPr id="3" name="Picture 2" descr="Resultado de imagen para la matanza de quios"/>
          <p:cNvPicPr>
            <a:picLocks noChangeAspect="1" noChangeArrowheads="1"/>
          </p:cNvPicPr>
          <p:nvPr/>
        </p:nvPicPr>
        <p:blipFill>
          <a:blip r:embed="rId3" cstate="print"/>
          <a:srcRect/>
          <a:stretch>
            <a:fillRect/>
          </a:stretch>
        </p:blipFill>
        <p:spPr bwMode="auto">
          <a:xfrm>
            <a:off x="1403648" y="836712"/>
            <a:ext cx="6130578" cy="5184576"/>
          </a:xfrm>
          <a:prstGeom prst="rect">
            <a:avLst/>
          </a:prstGeom>
          <a:noFill/>
        </p:spPr>
      </p:pic>
    </p:spTree>
    <p:extLst>
      <p:ext uri="{BB962C8B-B14F-4D97-AF65-F5344CB8AC3E}">
        <p14:creationId xmlns="" xmlns:p14="http://schemas.microsoft.com/office/powerpoint/2010/main" val="3857592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pic>
        <p:nvPicPr>
          <p:cNvPr id="2" name="Picture 2" descr="Resultado de imagen para libertad guiando al pueblo"/>
          <p:cNvPicPr>
            <a:picLocks noChangeAspect="1" noChangeArrowheads="1"/>
          </p:cNvPicPr>
          <p:nvPr/>
        </p:nvPicPr>
        <p:blipFill>
          <a:blip r:embed="rId3" cstate="print"/>
          <a:srcRect/>
          <a:stretch>
            <a:fillRect/>
          </a:stretch>
        </p:blipFill>
        <p:spPr bwMode="auto">
          <a:xfrm>
            <a:off x="1331640" y="801245"/>
            <a:ext cx="7020272" cy="5270444"/>
          </a:xfrm>
          <a:prstGeom prst="rect">
            <a:avLst/>
          </a:prstGeom>
          <a:noFill/>
        </p:spPr>
      </p:pic>
    </p:spTree>
    <p:extLst>
      <p:ext uri="{BB962C8B-B14F-4D97-AF65-F5344CB8AC3E}">
        <p14:creationId xmlns="" xmlns:p14="http://schemas.microsoft.com/office/powerpoint/2010/main" val="3857592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pic>
        <p:nvPicPr>
          <p:cNvPr id="2" name="Picture 7" descr="Imagen:Eugène Ferdinand Victor Delacroix 006.jpg">
            <a:hlinkClick r:id="rId3"/>
          </p:cNvPr>
          <p:cNvPicPr/>
          <p:nvPr/>
        </p:nvPicPr>
        <p:blipFill>
          <a:blip r:embed="rId4" cstate="print">
            <a:lum bright="-14000" contrast="-38000"/>
            <a:extLst>
              <a:ext uri="{28A0092B-C50C-407E-A947-70E740481C1C}">
                <a14:useLocalDpi xmlns="" xmlns:a14="http://schemas.microsoft.com/office/drawing/2010/main" val="0"/>
              </a:ext>
            </a:extLst>
          </a:blip>
          <a:srcRect/>
          <a:stretch>
            <a:fillRect/>
          </a:stretch>
        </p:blipFill>
        <p:spPr bwMode="auto">
          <a:xfrm>
            <a:off x="971600" y="980728"/>
            <a:ext cx="7524328" cy="4653136"/>
          </a:xfrm>
          <a:prstGeom prst="rect">
            <a:avLst/>
          </a:prstGeom>
          <a:noFill/>
          <a:ln>
            <a:noFill/>
          </a:ln>
          <a:extLst/>
        </p:spPr>
      </p:pic>
    </p:spTree>
    <p:extLst>
      <p:ext uri="{BB962C8B-B14F-4D97-AF65-F5344CB8AC3E}">
        <p14:creationId xmlns="" xmlns:p14="http://schemas.microsoft.com/office/powerpoint/2010/main" val="38575922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399</Words>
  <Application>Microsoft Office PowerPoint</Application>
  <PresentationFormat>Presentación en pantalla (4:3)</PresentationFormat>
  <Paragraphs>119</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Diapositiva 1</vt:lpstr>
      <vt:lpstr>Tema: Arte del Romanticismo </vt:lpstr>
      <vt:lpstr>Tema: Arte del Romanticismo </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Peke</cp:lastModifiedBy>
  <cp:revision>8</cp:revision>
  <dcterms:created xsi:type="dcterms:W3CDTF">2014-07-09T15:06:15Z</dcterms:created>
  <dcterms:modified xsi:type="dcterms:W3CDTF">2017-05-24T01:15:09Z</dcterms:modified>
</cp:coreProperties>
</file>