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9" r:id="rId10"/>
    <p:sldId id="265" r:id="rId11"/>
    <p:sldId id="266" r:id="rId12"/>
    <p:sldId id="267" r:id="rId13"/>
    <p:sldId id="270" r:id="rId14"/>
    <p:sldId id="268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16/05/2017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 DE BIOLOGIA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IMPACTO AMBIENTAL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MVZ ALMA ROCIO LOPEZ ORTIZ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ENERO-JUNIO 2017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>TIPOS DE CONTAMINANTES QUIMICOS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408810" y="1944706"/>
            <a:ext cx="4937760" cy="402336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s-ES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FERTILIZANTES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PESTICIDAS, HERBICIDAS…….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FARMACOS VETERINARIOS.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METALES PESADOS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QUEMA DE COMBUSTIBLES FÒSILES.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ARTICULOS DE LIMPIEZA</a:t>
            </a:r>
          </a:p>
          <a:p>
            <a:pPr>
              <a:buFont typeface="Wingdings" panose="05000000000000000000" pitchFamily="2" charset="2"/>
              <a:buChar char="Ø"/>
            </a:pPr>
            <a:endParaRPr lang="es-ES" dirty="0" smtClean="0"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ES" dirty="0" smtClean="0"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s-MX" dirty="0"/>
          </a:p>
        </p:txBody>
      </p:sp>
      <p:pic>
        <p:nvPicPr>
          <p:cNvPr id="5" name="Marcador de contenido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26022" y="1844824"/>
            <a:ext cx="2981325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759" y="3783577"/>
            <a:ext cx="2882702" cy="191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97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es-ES" dirty="0">
                <a:latin typeface="Cambria" panose="02040503050406030204" pitchFamily="18" charset="0"/>
              </a:rPr>
              <a:t>CONSECUENCIAS DEL IMPACTO AMBIENTAL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0" y="2324616"/>
            <a:ext cx="2717442" cy="13909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/>
              <a:t>ECOSISTEMA</a:t>
            </a:r>
            <a:endParaRPr lang="es-MX" sz="3200" dirty="0"/>
          </a:p>
        </p:txBody>
      </p:sp>
      <p:pic>
        <p:nvPicPr>
          <p:cNvPr id="5" name="Picture 8" descr="Resultado de imagen para ecosistem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093" y="2014899"/>
            <a:ext cx="2870961" cy="199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lecha derecha 5"/>
          <p:cNvSpPr/>
          <p:nvPr/>
        </p:nvSpPr>
        <p:spPr>
          <a:xfrm>
            <a:off x="3309871" y="2710982"/>
            <a:ext cx="1378039" cy="7856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208638" y="4823117"/>
            <a:ext cx="2817897" cy="1352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/>
              <a:t>SALUD PUBLICA</a:t>
            </a:r>
            <a:endParaRPr lang="es-MX" sz="4000" dirty="0"/>
          </a:p>
        </p:txBody>
      </p:sp>
      <p:sp>
        <p:nvSpPr>
          <p:cNvPr id="8" name="Flecha derecha 7"/>
          <p:cNvSpPr/>
          <p:nvPr/>
        </p:nvSpPr>
        <p:spPr>
          <a:xfrm>
            <a:off x="3259383" y="4823117"/>
            <a:ext cx="1944710" cy="11075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9" name="Picture 10" descr="Resultado de imagen para salud y ecosistem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584" y="4518183"/>
            <a:ext cx="2333625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170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80928"/>
            <a:ext cx="8435280" cy="2160240"/>
          </a:xfrm>
        </p:spPr>
        <p:txBody>
          <a:bodyPr>
            <a:normAutofit/>
          </a:bodyPr>
          <a:lstStyle/>
          <a:p>
            <a:r>
              <a:rPr lang="es-ES" dirty="0"/>
              <a:t>CONSECUENCIAS EN LA SALUD PUBLICA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sz="4000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14572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r>
              <a:rPr lang="es-ES" sz="6600" dirty="0"/>
              <a:t>¿Esto que es? </a:t>
            </a:r>
            <a:endParaRPr lang="es-MX" sz="6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389" y="2132856"/>
            <a:ext cx="8002878" cy="3210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91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3134900" y="692696"/>
            <a:ext cx="3138956" cy="91762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400" b="1" dirty="0">
                <a:solidFill>
                  <a:schemeClr val="tx1"/>
                </a:solidFill>
              </a:rPr>
              <a:t>BIOACUMULACION</a:t>
            </a:r>
            <a:endParaRPr lang="es-MX" sz="2400" b="1" dirty="0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183242" y="1955580"/>
            <a:ext cx="2733541" cy="1033530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>
                <a:solidFill>
                  <a:schemeClr val="tx1"/>
                </a:solidFill>
              </a:rPr>
              <a:t>ACUMULACION DE SUSTANCIAS QUIMICAS EN UN ORGANISMO VIVO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076725" y="3192943"/>
            <a:ext cx="1042987" cy="86042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>
                <a:solidFill>
                  <a:schemeClr val="tx1"/>
                </a:solidFill>
              </a:rPr>
              <a:t>a través de fuentes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3041913" y="4116091"/>
            <a:ext cx="877888" cy="5127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5284018" y="4043584"/>
            <a:ext cx="541337" cy="5318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/>
        </p:nvSpPr>
        <p:spPr>
          <a:xfrm>
            <a:off x="2560241" y="4678966"/>
            <a:ext cx="1806262" cy="656822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>
                <a:solidFill>
                  <a:schemeClr val="tx1"/>
                </a:solidFill>
              </a:rPr>
              <a:t>BIOTICAS 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5157349" y="4703270"/>
            <a:ext cx="1806262" cy="656822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>
                <a:solidFill>
                  <a:schemeClr val="tx1"/>
                </a:solidFill>
              </a:rPr>
              <a:t>ABIOTICAS </a:t>
            </a:r>
            <a:endParaRPr lang="es-MX" b="1" dirty="0">
              <a:solidFill>
                <a:schemeClr val="tx1"/>
              </a:solidFill>
            </a:endParaRPr>
          </a:p>
        </p:txBody>
      </p:sp>
      <p:cxnSp>
        <p:nvCxnSpPr>
          <p:cNvPr id="11" name="Conector recto de flecha 10"/>
          <p:cNvCxnSpPr/>
          <p:nvPr/>
        </p:nvCxnSpPr>
        <p:spPr>
          <a:xfrm flipV="1">
            <a:off x="6963611" y="4997858"/>
            <a:ext cx="4587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brir llave 11"/>
          <p:cNvSpPr/>
          <p:nvPr/>
        </p:nvSpPr>
        <p:spPr>
          <a:xfrm>
            <a:off x="7537450" y="4192801"/>
            <a:ext cx="338138" cy="149701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3" name="Rectángulo 12"/>
          <p:cNvSpPr/>
          <p:nvPr/>
        </p:nvSpPr>
        <p:spPr>
          <a:xfrm>
            <a:off x="7760801" y="4185790"/>
            <a:ext cx="1149350" cy="128428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14313" indent="-214313" algn="ctr">
              <a:buFont typeface="Wingdings" panose="05000000000000000000" pitchFamily="2" charset="2"/>
              <a:buChar char="ü"/>
              <a:defRPr/>
            </a:pPr>
            <a:r>
              <a:rPr lang="es-ES" b="1" dirty="0">
                <a:solidFill>
                  <a:schemeClr val="tx1"/>
                </a:solidFill>
              </a:rPr>
              <a:t>AGUA</a:t>
            </a:r>
          </a:p>
          <a:p>
            <a:pPr marL="214313" indent="-214313" algn="ctr">
              <a:buFont typeface="Wingdings" panose="05000000000000000000" pitchFamily="2" charset="2"/>
              <a:buChar char="ü"/>
              <a:defRPr/>
            </a:pPr>
            <a:r>
              <a:rPr lang="es-ES" b="1" dirty="0">
                <a:solidFill>
                  <a:schemeClr val="tx1"/>
                </a:solidFill>
              </a:rPr>
              <a:t>SUELO</a:t>
            </a:r>
          </a:p>
          <a:p>
            <a:pPr marL="214313" indent="-214313" algn="ctr">
              <a:buFont typeface="Wingdings" panose="05000000000000000000" pitchFamily="2" charset="2"/>
              <a:buChar char="ü"/>
              <a:defRPr/>
            </a:pPr>
            <a:r>
              <a:rPr lang="es-ES" b="1" dirty="0">
                <a:solidFill>
                  <a:schemeClr val="tx1"/>
                </a:solidFill>
              </a:rPr>
              <a:t>AIRE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14" name="Cerrar llave 13"/>
          <p:cNvSpPr/>
          <p:nvPr/>
        </p:nvSpPr>
        <p:spPr>
          <a:xfrm>
            <a:off x="2171350" y="4285906"/>
            <a:ext cx="423862" cy="14287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5" name="Rectángulo 14"/>
          <p:cNvSpPr/>
          <p:nvPr/>
        </p:nvSpPr>
        <p:spPr>
          <a:xfrm>
            <a:off x="50610" y="4372472"/>
            <a:ext cx="1973832" cy="131841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14313" indent="-214313" algn="ctr">
              <a:buFont typeface="Wingdings" panose="05000000000000000000" pitchFamily="2" charset="2"/>
              <a:buChar char="ü"/>
              <a:defRPr/>
            </a:pPr>
            <a:r>
              <a:rPr lang="es-ES" b="1" dirty="0">
                <a:solidFill>
                  <a:schemeClr val="tx1"/>
                </a:solidFill>
              </a:rPr>
              <a:t>INGESTA DE OTROS ORGANISMOS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16" name="CuadroTexto 1"/>
          <p:cNvSpPr txBox="1">
            <a:spLocks noChangeArrowheads="1"/>
          </p:cNvSpPr>
          <p:nvPr/>
        </p:nvSpPr>
        <p:spPr bwMode="auto">
          <a:xfrm>
            <a:off x="370579" y="5949951"/>
            <a:ext cx="32369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1800" dirty="0">
                <a:latin typeface="Arial" panose="020B0604020202020204" pitchFamily="34" charset="0"/>
              </a:rPr>
              <a:t>La mayor parte de origen </a:t>
            </a:r>
            <a:r>
              <a:rPr lang="es-ES" sz="1800" dirty="0" err="1">
                <a:latin typeface="Arial" panose="020B0604020202020204" pitchFamily="34" charset="0"/>
              </a:rPr>
              <a:t>antropogènico</a:t>
            </a:r>
            <a:endParaRPr lang="es-MX" sz="1800" dirty="0">
              <a:latin typeface="Arial" panose="020B0604020202020204" pitchFamily="34" charset="0"/>
            </a:endParaRPr>
          </a:p>
        </p:txBody>
      </p:sp>
      <p:sp>
        <p:nvSpPr>
          <p:cNvPr id="17" name="CuadroTexto 2"/>
          <p:cNvSpPr txBox="1">
            <a:spLocks noChangeArrowheads="1"/>
          </p:cNvSpPr>
          <p:nvPr/>
        </p:nvSpPr>
        <p:spPr bwMode="auto">
          <a:xfrm>
            <a:off x="4306117" y="5635270"/>
            <a:ext cx="24971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1800" dirty="0">
                <a:latin typeface="Arial" panose="020B0604020202020204" pitchFamily="34" charset="0"/>
              </a:rPr>
              <a:t>Gutiérrez et al., 1999</a:t>
            </a:r>
            <a:endParaRPr lang="es-MX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69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18" name="Rectángulo 17"/>
          <p:cNvSpPr/>
          <p:nvPr/>
        </p:nvSpPr>
        <p:spPr>
          <a:xfrm>
            <a:off x="1583356" y="2434927"/>
            <a:ext cx="2585523" cy="141582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400" b="1" dirty="0">
                <a:solidFill>
                  <a:schemeClr val="tx1"/>
                </a:solidFill>
              </a:rPr>
              <a:t>SE TRANSMITEN A TRAVES DE LA CADENA ALIMENTICIA</a:t>
            </a:r>
            <a:endParaRPr lang="es-MX" sz="2400" b="1" dirty="0">
              <a:solidFill>
                <a:schemeClr val="tx1"/>
              </a:solidFill>
            </a:endParaRPr>
          </a:p>
        </p:txBody>
      </p:sp>
      <p:cxnSp>
        <p:nvCxnSpPr>
          <p:cNvPr id="19" name="Conector recto de flecha 18"/>
          <p:cNvCxnSpPr/>
          <p:nvPr/>
        </p:nvCxnSpPr>
        <p:spPr>
          <a:xfrm flipV="1">
            <a:off x="4308153" y="3142840"/>
            <a:ext cx="839522" cy="65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19"/>
          <p:cNvSpPr/>
          <p:nvPr/>
        </p:nvSpPr>
        <p:spPr>
          <a:xfrm>
            <a:off x="5870143" y="2434926"/>
            <a:ext cx="3025283" cy="15703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400" b="1" dirty="0">
                <a:solidFill>
                  <a:schemeClr val="tx1"/>
                </a:solidFill>
              </a:rPr>
              <a:t>AFECTANDO CADA UNO DE LOS NIVELES TROFICOS (BIOMAGNIFICACION)</a:t>
            </a:r>
            <a:endParaRPr lang="es-MX" sz="2400" b="1" dirty="0">
              <a:solidFill>
                <a:schemeClr val="tx1"/>
              </a:solidFill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806758" y="4867023"/>
            <a:ext cx="1855294" cy="11541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400" b="1" dirty="0">
                <a:solidFill>
                  <a:schemeClr val="tx1"/>
                </a:solidFill>
              </a:rPr>
              <a:t>ENTRE LOS CUALES DESTACAN</a:t>
            </a:r>
            <a:endParaRPr lang="es-MX" sz="2400" b="1" dirty="0">
              <a:solidFill>
                <a:schemeClr val="tx1"/>
              </a:solidFill>
            </a:endParaRPr>
          </a:p>
        </p:txBody>
      </p:sp>
      <p:cxnSp>
        <p:nvCxnSpPr>
          <p:cNvPr id="22" name="Conector recto de flecha 21"/>
          <p:cNvCxnSpPr>
            <a:stCxn id="21" idx="3"/>
          </p:cNvCxnSpPr>
          <p:nvPr/>
        </p:nvCxnSpPr>
        <p:spPr>
          <a:xfrm flipV="1">
            <a:off x="2662052" y="5287711"/>
            <a:ext cx="611680" cy="156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brir llave 22"/>
          <p:cNvSpPr/>
          <p:nvPr/>
        </p:nvSpPr>
        <p:spPr>
          <a:xfrm>
            <a:off x="3619939" y="4554286"/>
            <a:ext cx="269875" cy="14668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24" name="CuadroTexto 13"/>
          <p:cNvSpPr txBox="1">
            <a:spLocks noChangeArrowheads="1"/>
          </p:cNvSpPr>
          <p:nvPr/>
        </p:nvSpPr>
        <p:spPr bwMode="auto">
          <a:xfrm>
            <a:off x="4492324" y="4765820"/>
            <a:ext cx="24066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14313" indent="-2143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s-ES" sz="1800" dirty="0">
                <a:latin typeface="Arial" panose="020B0604020202020204" pitchFamily="34" charset="0"/>
              </a:rPr>
              <a:t>METALES PESADOS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s-ES" sz="1800" dirty="0">
                <a:latin typeface="Arial" panose="020B0604020202020204" pitchFamily="34" charset="0"/>
              </a:rPr>
              <a:t>PLAGUICIDAS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s-ES" sz="1800" dirty="0">
                <a:latin typeface="Arial" panose="020B0604020202020204" pitchFamily="34" charset="0"/>
              </a:rPr>
              <a:t>FERTILIZANTES</a:t>
            </a:r>
            <a:endParaRPr lang="es-MX" sz="1800" dirty="0">
              <a:latin typeface="Arial" panose="020B0604020202020204" pitchFamily="34" charset="0"/>
            </a:endParaRPr>
          </a:p>
        </p:txBody>
      </p:sp>
      <p:sp>
        <p:nvSpPr>
          <p:cNvPr id="25" name="Rectángulo 15"/>
          <p:cNvSpPr>
            <a:spLocks noChangeArrowheads="1"/>
          </p:cNvSpPr>
          <p:nvPr/>
        </p:nvSpPr>
        <p:spPr bwMode="auto">
          <a:xfrm>
            <a:off x="1043608" y="1618952"/>
            <a:ext cx="4968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sz="1800" dirty="0">
                <a:latin typeface="Arial" panose="020B0604020202020204" pitchFamily="34" charset="0"/>
              </a:rPr>
              <a:t>1.- Gutiérrez </a:t>
            </a:r>
            <a:r>
              <a:rPr lang="es-ES" sz="1800" i="1" dirty="0">
                <a:latin typeface="Arial" panose="020B0604020202020204" pitchFamily="34" charset="0"/>
              </a:rPr>
              <a:t>et al</a:t>
            </a:r>
            <a:r>
              <a:rPr lang="es-ES" sz="1800" dirty="0">
                <a:latin typeface="Arial" panose="020B0604020202020204" pitchFamily="34" charset="0"/>
              </a:rPr>
              <a:t>., (1999);</a:t>
            </a:r>
            <a:r>
              <a:rPr lang="es-MX" sz="1800" dirty="0">
                <a:latin typeface="Arial" panose="020B0604020202020204" pitchFamily="34" charset="0"/>
              </a:rPr>
              <a:t> </a:t>
            </a:r>
            <a:r>
              <a:rPr lang="es-MX" sz="1800" dirty="0" err="1">
                <a:latin typeface="Arial" panose="020B0604020202020204" pitchFamily="34" charset="0"/>
              </a:rPr>
              <a:t>Roder</a:t>
            </a:r>
            <a:r>
              <a:rPr lang="es-MX" sz="1800" dirty="0">
                <a:latin typeface="Arial" panose="020B0604020202020204" pitchFamily="34" charset="0"/>
              </a:rPr>
              <a:t>, J. D. (2002).</a:t>
            </a:r>
          </a:p>
        </p:txBody>
      </p:sp>
    </p:spTree>
    <p:extLst>
      <p:ext uri="{BB962C8B-B14F-4D97-AF65-F5344CB8AC3E}">
        <p14:creationId xmlns:p14="http://schemas.microsoft.com/office/powerpoint/2010/main" val="423299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pic>
        <p:nvPicPr>
          <p:cNvPr id="11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103" y="3120671"/>
            <a:ext cx="7945305" cy="1831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uadroTexto 2"/>
          <p:cNvSpPr txBox="1">
            <a:spLocks noChangeArrowheads="1"/>
          </p:cNvSpPr>
          <p:nvPr/>
        </p:nvSpPr>
        <p:spPr bwMode="auto">
          <a:xfrm>
            <a:off x="1979712" y="1562414"/>
            <a:ext cx="40945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" sz="2400" dirty="0" smtClean="0">
                <a:latin typeface="Arial" panose="020B0604020202020204" pitchFamily="34" charset="0"/>
              </a:rPr>
              <a:t>EJEMLO:  PROCESO </a:t>
            </a:r>
            <a:r>
              <a:rPr lang="es-ES" sz="2400" dirty="0">
                <a:latin typeface="Arial" panose="020B0604020202020204" pitchFamily="34" charset="0"/>
              </a:rPr>
              <a:t>DE BIOMAGNIFICACION, DDT</a:t>
            </a:r>
            <a:endParaRPr lang="es-MX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02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LITERATURA CITADA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0" y="1989138"/>
            <a:ext cx="8229600" cy="41370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827584" y="1268760"/>
            <a:ext cx="6859096" cy="323218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400" dirty="0" smtClean="0">
                <a:latin typeface="+mj-lt"/>
              </a:rPr>
              <a:t>Albert, L. A. y Rendón-Van </a:t>
            </a:r>
            <a:r>
              <a:rPr lang="es-ES" sz="1400" dirty="0" err="1" smtClean="0">
                <a:latin typeface="+mj-lt"/>
              </a:rPr>
              <a:t>Osten</a:t>
            </a:r>
            <a:r>
              <a:rPr lang="es-ES" sz="1400" dirty="0" smtClean="0">
                <a:latin typeface="+mj-lt"/>
              </a:rPr>
              <a:t>, J. 1988. Contaminación por organismos </a:t>
            </a:r>
            <a:r>
              <a:rPr lang="es-ES" sz="1400" dirty="0" err="1" smtClean="0">
                <a:latin typeface="+mj-lt"/>
              </a:rPr>
              <a:t>Organoclorados</a:t>
            </a:r>
            <a:r>
              <a:rPr lang="es-ES" sz="1400" dirty="0" smtClean="0">
                <a:latin typeface="+mj-lt"/>
              </a:rPr>
              <a:t> en algunos alimentos procedentes de una región de México. </a:t>
            </a:r>
            <a:r>
              <a:rPr lang="es-ES" sz="1400" dirty="0" err="1" smtClean="0">
                <a:latin typeface="+mj-lt"/>
              </a:rPr>
              <a:t>Rev</a:t>
            </a:r>
            <a:r>
              <a:rPr lang="es-ES" sz="1400" dirty="0" smtClean="0">
                <a:latin typeface="+mj-lt"/>
              </a:rPr>
              <a:t> </a:t>
            </a:r>
            <a:r>
              <a:rPr lang="es-ES" sz="1400" dirty="0" err="1" smtClean="0">
                <a:latin typeface="+mj-lt"/>
              </a:rPr>
              <a:t>Saude</a:t>
            </a:r>
            <a:r>
              <a:rPr lang="es-ES" sz="1400" dirty="0" smtClean="0">
                <a:latin typeface="+mj-lt"/>
              </a:rPr>
              <a:t>, </a:t>
            </a:r>
            <a:r>
              <a:rPr lang="es-ES" sz="1400" dirty="0" err="1" smtClean="0">
                <a:latin typeface="+mj-lt"/>
              </a:rPr>
              <a:t>publ</a:t>
            </a:r>
            <a:r>
              <a:rPr lang="es-ES" sz="1400" dirty="0" smtClean="0">
                <a:latin typeface="+mj-lt"/>
              </a:rPr>
              <a:t>., Sao Paulo, 22:500-6.</a:t>
            </a:r>
          </a:p>
          <a:p>
            <a:pPr algn="just"/>
            <a:r>
              <a:rPr lang="es-ES" sz="1400" dirty="0" smtClean="0">
                <a:latin typeface="+mj-lt"/>
              </a:rPr>
              <a:t>Medina, G. R., </a:t>
            </a:r>
            <a:r>
              <a:rPr lang="es-ES" sz="1400" dirty="0" err="1" smtClean="0">
                <a:latin typeface="+mj-lt"/>
              </a:rPr>
              <a:t>Zetina</a:t>
            </a:r>
            <a:r>
              <a:rPr lang="es-ES" sz="1400" dirty="0" smtClean="0">
                <a:latin typeface="+mj-lt"/>
              </a:rPr>
              <a:t>, M. C., Comas, B. M. y Pat, C. R. 2004. Concentración de Cd, Cr, Cu y Pb en sedimentos en tres especies de pepino de mar (clase holoturoidea) de las costas del Estado de Yucatán,  México.  Ingeniería 8-2(2004) 7-19.</a:t>
            </a:r>
          </a:p>
          <a:p>
            <a:pPr algn="just"/>
            <a:r>
              <a:rPr lang="es-MX" sz="1400" dirty="0" smtClean="0">
                <a:latin typeface="+mj-lt"/>
              </a:rPr>
              <a:t>Lozada-Zarate, E. J., MONKS, S., Pulido-Flores, G., Gordillo-Martínez, A. J., &amp; Prieto-García, F. (2006). Determinación de metales pesados en </a:t>
            </a:r>
            <a:r>
              <a:rPr lang="es-MX" sz="1400" dirty="0" err="1" smtClean="0">
                <a:latin typeface="+mj-lt"/>
              </a:rPr>
              <a:t>Cyprinus</a:t>
            </a:r>
            <a:r>
              <a:rPr lang="es-MX" sz="1400" dirty="0" smtClean="0">
                <a:latin typeface="+mj-lt"/>
              </a:rPr>
              <a:t> </a:t>
            </a:r>
            <a:r>
              <a:rPr lang="es-MX" sz="1400" dirty="0" err="1" smtClean="0">
                <a:latin typeface="+mj-lt"/>
              </a:rPr>
              <a:t>carpio</a:t>
            </a:r>
            <a:r>
              <a:rPr lang="es-MX" sz="1400" dirty="0" smtClean="0">
                <a:latin typeface="+mj-lt"/>
              </a:rPr>
              <a:t> en la Laguna de </a:t>
            </a:r>
            <a:r>
              <a:rPr lang="es-MX" sz="1400" dirty="0" err="1" smtClean="0">
                <a:latin typeface="+mj-lt"/>
              </a:rPr>
              <a:t>Metztitlán</a:t>
            </a:r>
            <a:r>
              <a:rPr lang="es-MX" sz="1400" dirty="0" smtClean="0">
                <a:latin typeface="+mj-lt"/>
              </a:rPr>
              <a:t>, Hidalgo, México. In </a:t>
            </a:r>
            <a:r>
              <a:rPr lang="es-MX" sz="1400" i="1" dirty="0" smtClean="0">
                <a:latin typeface="+mj-lt"/>
              </a:rPr>
              <a:t>V Congreso Internacional y el XI Congreso Nacional de Ciencias Ambientales, Centro Vacacional IMSS, Oaxtepec, Morelos, México.(eds.)</a:t>
            </a:r>
            <a:r>
              <a:rPr lang="es-MX" sz="1400" dirty="0" smtClean="0">
                <a:latin typeface="+mj-lt"/>
              </a:rPr>
              <a:t> (pp. 1-9).</a:t>
            </a:r>
            <a:endParaRPr lang="es-ES" sz="1400" dirty="0" smtClean="0">
              <a:latin typeface="+mj-lt"/>
            </a:endParaRPr>
          </a:p>
          <a:p>
            <a:pPr algn="just"/>
            <a:r>
              <a:rPr lang="es-MX" sz="1400" dirty="0" err="1" smtClean="0">
                <a:latin typeface="+mj-lt"/>
              </a:rPr>
              <a:t>Roder</a:t>
            </a:r>
            <a:r>
              <a:rPr lang="es-MX" sz="1400" dirty="0" smtClean="0">
                <a:latin typeface="+mj-lt"/>
              </a:rPr>
              <a:t>, J. D. (2002). </a:t>
            </a:r>
            <a:r>
              <a:rPr lang="es-MX" sz="1400" i="1" dirty="0" smtClean="0">
                <a:latin typeface="+mj-lt"/>
              </a:rPr>
              <a:t>Manual de toxicología veterinaria</a:t>
            </a:r>
            <a:r>
              <a:rPr lang="es-MX" sz="1400" dirty="0" smtClean="0">
                <a:latin typeface="+mj-lt"/>
              </a:rPr>
              <a:t>. </a:t>
            </a:r>
            <a:r>
              <a:rPr lang="es-MX" sz="1400" dirty="0" err="1" smtClean="0">
                <a:latin typeface="+mj-lt"/>
              </a:rPr>
              <a:t>Multimedica</a:t>
            </a:r>
            <a:r>
              <a:rPr lang="es-MX" sz="1400" dirty="0" smtClean="0">
                <a:latin typeface="+mj-lt"/>
              </a:rPr>
              <a:t> Ed. </a:t>
            </a:r>
            <a:r>
              <a:rPr lang="es-MX" sz="1400" dirty="0" err="1" smtClean="0">
                <a:latin typeface="+mj-lt"/>
              </a:rPr>
              <a:t>Vet</a:t>
            </a:r>
            <a:r>
              <a:rPr lang="es-MX" sz="1400" dirty="0" smtClean="0">
                <a:latin typeface="+mj-lt"/>
              </a:rPr>
              <a:t>.</a:t>
            </a:r>
          </a:p>
          <a:p>
            <a:pPr algn="just"/>
            <a:r>
              <a:rPr lang="es-MX" sz="1400" dirty="0" err="1" smtClean="0">
                <a:latin typeface="+mj-lt"/>
              </a:rPr>
              <a:t>Waliszewski</a:t>
            </a:r>
            <a:r>
              <a:rPr lang="es-MX" sz="1400" dirty="0" smtClean="0">
                <a:latin typeface="+mj-lt"/>
              </a:rPr>
              <a:t> S.M.,</a:t>
            </a:r>
            <a:r>
              <a:rPr lang="es-MX" sz="1400" dirty="0" err="1" smtClean="0">
                <a:latin typeface="+mj-lt"/>
              </a:rPr>
              <a:t>Aguirre­GutiérrezA.A</a:t>
            </a:r>
            <a:r>
              <a:rPr lang="es-MX" sz="1400" dirty="0" smtClean="0">
                <a:latin typeface="+mj-lt"/>
              </a:rPr>
              <a:t>. e </a:t>
            </a:r>
            <a:r>
              <a:rPr lang="es-MX" sz="1400" dirty="0" err="1" smtClean="0">
                <a:latin typeface="+mj-lt"/>
              </a:rPr>
              <a:t>Infanzón­RuizR.M</a:t>
            </a:r>
            <a:r>
              <a:rPr lang="es-MX" sz="1400" dirty="0" smtClean="0">
                <a:latin typeface="+mj-lt"/>
              </a:rPr>
              <a:t>. (2000).Tendencia de 1988 a 1998 de los niveles de </a:t>
            </a:r>
            <a:r>
              <a:rPr lang="es-MX" sz="1400" dirty="0" err="1" smtClean="0">
                <a:latin typeface="+mj-lt"/>
              </a:rPr>
              <a:t>plaguici</a:t>
            </a:r>
            <a:r>
              <a:rPr lang="es-MX" sz="1400" dirty="0" smtClean="0">
                <a:latin typeface="+mj-lt"/>
              </a:rPr>
              <a:t>­  das </a:t>
            </a:r>
            <a:r>
              <a:rPr lang="es-MX" sz="1400" dirty="0" err="1" smtClean="0">
                <a:latin typeface="+mj-lt"/>
              </a:rPr>
              <a:t>organoclorados</a:t>
            </a:r>
            <a:r>
              <a:rPr lang="es-MX" sz="1400" dirty="0" smtClean="0">
                <a:latin typeface="+mj-lt"/>
              </a:rPr>
              <a:t> persistentes en tejido adiposo huma­  </a:t>
            </a:r>
            <a:r>
              <a:rPr lang="es-MX" sz="1400" dirty="0" err="1" smtClean="0">
                <a:latin typeface="+mj-lt"/>
              </a:rPr>
              <a:t>noenVeracruz</a:t>
            </a:r>
            <a:r>
              <a:rPr lang="es-MX" sz="1400" dirty="0" smtClean="0">
                <a:latin typeface="+mj-lt"/>
              </a:rPr>
              <a:t>, </a:t>
            </a:r>
            <a:r>
              <a:rPr lang="es-MX" sz="1400" dirty="0" err="1" smtClean="0">
                <a:latin typeface="+mj-lt"/>
              </a:rPr>
              <a:t>México.Rev.Int.Contam.Ambient</a:t>
            </a:r>
            <a:r>
              <a:rPr lang="es-MX" sz="1400" dirty="0" smtClean="0">
                <a:latin typeface="+mj-lt"/>
              </a:rPr>
              <a:t>. 16,13­18.</a:t>
            </a:r>
          </a:p>
          <a:p>
            <a:pPr algn="just">
              <a:spcBef>
                <a:spcPct val="0"/>
              </a:spcBef>
            </a:pPr>
            <a:r>
              <a:rPr lang="es-MX" sz="1400" dirty="0" smtClean="0">
                <a:latin typeface="+mj-lt"/>
              </a:rPr>
              <a:t>MARTÍNEZ M., Imelda, &amp; CRUZ R., Magdalena. (2009). El uso de químicos veterinarios y agrícolas en la zona ganadera de </a:t>
            </a:r>
            <a:r>
              <a:rPr lang="es-MX" sz="1400" dirty="0" err="1" smtClean="0">
                <a:latin typeface="+mj-lt"/>
              </a:rPr>
              <a:t>Xico</a:t>
            </a:r>
            <a:r>
              <a:rPr lang="es-MX" sz="1400" dirty="0" smtClean="0">
                <a:latin typeface="+mj-lt"/>
              </a:rPr>
              <a:t>, centro de Veracruz, México, y el posible impacto ambiental. </a:t>
            </a:r>
            <a:r>
              <a:rPr lang="es-MX" sz="1400" i="1" dirty="0" smtClean="0">
                <a:latin typeface="+mj-lt"/>
              </a:rPr>
              <a:t>Acta zoológica mexicana</a:t>
            </a:r>
            <a:r>
              <a:rPr lang="es-MX" sz="1400" dirty="0" smtClean="0">
                <a:latin typeface="+mj-lt"/>
              </a:rPr>
              <a:t>, </a:t>
            </a:r>
            <a:r>
              <a:rPr lang="es-MX" sz="1400" i="1" dirty="0" smtClean="0">
                <a:latin typeface="+mj-lt"/>
              </a:rPr>
              <a:t>25</a:t>
            </a:r>
            <a:r>
              <a:rPr lang="es-MX" sz="1400" dirty="0" smtClean="0">
                <a:latin typeface="+mj-lt"/>
              </a:rPr>
              <a:t>(3), 673-681. Recuperado en 11 de marzo de 2013, de http://www.scielo.org.mx/scielo.php?script=sci_arttext&amp;pid=S0065-17372009000300021&amp;lng=es&amp;tlng=es. .</a:t>
            </a:r>
          </a:p>
          <a:p>
            <a:pPr algn="just">
              <a:spcBef>
                <a:spcPct val="0"/>
              </a:spcBef>
            </a:pPr>
            <a:r>
              <a:rPr lang="es-MX" sz="1400" dirty="0" smtClean="0">
                <a:latin typeface="+mj-lt"/>
              </a:rPr>
              <a:t>Reyes, H., R. M. Aguilar, R. J. R. Aguirre e I. Trejo (2006), “Cambios en la cubierta vegetal y uso del suelo en el área del proyecto </a:t>
            </a:r>
            <a:r>
              <a:rPr lang="es-MX" sz="1400" dirty="0" err="1" smtClean="0">
                <a:latin typeface="+mj-lt"/>
              </a:rPr>
              <a:t>Pujal</a:t>
            </a:r>
            <a:r>
              <a:rPr lang="es-MX" sz="1400" dirty="0" smtClean="0">
                <a:latin typeface="+mj-lt"/>
              </a:rPr>
              <a:t>-Coy, San Luis Potosí, México. 1973-2000”, </a:t>
            </a:r>
            <a:r>
              <a:rPr lang="es-MX" sz="1400" i="1" dirty="0" smtClean="0">
                <a:latin typeface="+mj-lt"/>
              </a:rPr>
              <a:t>Investigaciones Geográficas, Boletín, núm. 59, Instituto de Geografía, UNAM, </a:t>
            </a:r>
            <a:r>
              <a:rPr lang="es-MX" sz="1400" dirty="0" smtClean="0">
                <a:latin typeface="+mj-lt"/>
              </a:rPr>
              <a:t>México, pp. 26-42.</a:t>
            </a:r>
          </a:p>
          <a:p>
            <a:pPr algn="just"/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298179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IMPACTO AMBIENTAL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</a:p>
          <a:p>
            <a:pPr lvl="0" algn="ctr">
              <a:lnSpc>
                <a:spcPct val="90000"/>
              </a:lnSpc>
              <a:buNone/>
            </a:pPr>
            <a:endParaRPr lang="es-MX" dirty="0" smtClean="0">
              <a:solidFill>
                <a:srgbClr val="212121"/>
              </a:solidFill>
              <a:latin typeface="inherit"/>
            </a:endParaRPr>
          </a:p>
          <a:p>
            <a:pPr lvl="0" algn="ctr">
              <a:lnSpc>
                <a:spcPct val="90000"/>
              </a:lnSpc>
              <a:buNone/>
            </a:pPr>
            <a:r>
              <a:rPr lang="es-MX" sz="8000" dirty="0" err="1" smtClean="0">
                <a:solidFill>
                  <a:srgbClr val="212121"/>
                </a:solidFill>
                <a:latin typeface="inherit"/>
              </a:rPr>
              <a:t>They</a:t>
            </a:r>
            <a:r>
              <a:rPr lang="es-MX" sz="8000" dirty="0" smtClean="0">
                <a:solidFill>
                  <a:srgbClr val="212121"/>
                </a:solidFill>
                <a:latin typeface="inherit"/>
              </a:rPr>
              <a:t> </a:t>
            </a:r>
            <a:r>
              <a:rPr lang="es-MX" sz="8000" dirty="0">
                <a:solidFill>
                  <a:srgbClr val="212121"/>
                </a:solidFill>
                <a:latin typeface="inherit"/>
              </a:rPr>
              <a:t>are </a:t>
            </a:r>
            <a:r>
              <a:rPr lang="es-MX" sz="8000" dirty="0" err="1">
                <a:solidFill>
                  <a:srgbClr val="212121"/>
                </a:solidFill>
                <a:latin typeface="inherit"/>
              </a:rPr>
              <a:t>the</a:t>
            </a:r>
            <a:r>
              <a:rPr lang="es-MX" sz="8000" dirty="0">
                <a:solidFill>
                  <a:srgbClr val="212121"/>
                </a:solidFill>
                <a:latin typeface="inherit"/>
              </a:rPr>
              <a:t> </a:t>
            </a:r>
            <a:r>
              <a:rPr lang="es-MX" sz="8000" dirty="0" err="1">
                <a:solidFill>
                  <a:srgbClr val="212121"/>
                </a:solidFill>
                <a:latin typeface="inherit"/>
              </a:rPr>
              <a:t>consequences</a:t>
            </a:r>
            <a:r>
              <a:rPr lang="es-MX" sz="8000" dirty="0">
                <a:solidFill>
                  <a:srgbClr val="212121"/>
                </a:solidFill>
                <a:latin typeface="inherit"/>
              </a:rPr>
              <a:t> </a:t>
            </a:r>
            <a:r>
              <a:rPr lang="es-MX" sz="8000" dirty="0" err="1">
                <a:solidFill>
                  <a:srgbClr val="212121"/>
                </a:solidFill>
                <a:latin typeface="inherit"/>
              </a:rPr>
              <a:t>that</a:t>
            </a:r>
            <a:r>
              <a:rPr lang="es-MX" sz="8000" dirty="0">
                <a:solidFill>
                  <a:srgbClr val="212121"/>
                </a:solidFill>
                <a:latin typeface="inherit"/>
              </a:rPr>
              <a:t> </a:t>
            </a:r>
            <a:r>
              <a:rPr lang="es-MX" sz="8000" dirty="0" err="1">
                <a:solidFill>
                  <a:srgbClr val="212121"/>
                </a:solidFill>
                <a:latin typeface="inherit"/>
              </a:rPr>
              <a:t>the</a:t>
            </a:r>
            <a:r>
              <a:rPr lang="es-MX" sz="8000" dirty="0">
                <a:solidFill>
                  <a:srgbClr val="212121"/>
                </a:solidFill>
                <a:latin typeface="inherit"/>
              </a:rPr>
              <a:t> </a:t>
            </a:r>
            <a:r>
              <a:rPr lang="es-MX" sz="8000" dirty="0" err="1">
                <a:solidFill>
                  <a:srgbClr val="212121"/>
                </a:solidFill>
                <a:latin typeface="inherit"/>
              </a:rPr>
              <a:t>environment</a:t>
            </a:r>
            <a:r>
              <a:rPr lang="es-MX" sz="8000" dirty="0">
                <a:solidFill>
                  <a:srgbClr val="212121"/>
                </a:solidFill>
                <a:latin typeface="inherit"/>
              </a:rPr>
              <a:t> </a:t>
            </a:r>
            <a:r>
              <a:rPr lang="es-MX" sz="8000" dirty="0" err="1">
                <a:solidFill>
                  <a:srgbClr val="212121"/>
                </a:solidFill>
                <a:latin typeface="inherit"/>
              </a:rPr>
              <a:t>suffers</a:t>
            </a:r>
            <a:r>
              <a:rPr lang="es-MX" sz="8000" dirty="0">
                <a:solidFill>
                  <a:srgbClr val="212121"/>
                </a:solidFill>
                <a:latin typeface="inherit"/>
              </a:rPr>
              <a:t> </a:t>
            </a:r>
            <a:r>
              <a:rPr lang="es-MX" sz="8000" dirty="0" err="1">
                <a:solidFill>
                  <a:srgbClr val="212121"/>
                </a:solidFill>
                <a:latin typeface="inherit"/>
              </a:rPr>
              <a:t>due</a:t>
            </a:r>
            <a:r>
              <a:rPr lang="es-MX" sz="8000" dirty="0">
                <a:solidFill>
                  <a:srgbClr val="212121"/>
                </a:solidFill>
                <a:latin typeface="inherit"/>
              </a:rPr>
              <a:t> </a:t>
            </a:r>
            <a:r>
              <a:rPr lang="es-MX" sz="8000" dirty="0" err="1">
                <a:solidFill>
                  <a:srgbClr val="212121"/>
                </a:solidFill>
                <a:latin typeface="inherit"/>
              </a:rPr>
              <a:t>to</a:t>
            </a:r>
            <a:r>
              <a:rPr lang="es-MX" sz="8000" dirty="0">
                <a:solidFill>
                  <a:srgbClr val="212121"/>
                </a:solidFill>
                <a:latin typeface="inherit"/>
              </a:rPr>
              <a:t> </a:t>
            </a:r>
            <a:r>
              <a:rPr lang="es-MX" sz="8000" dirty="0" err="1">
                <a:solidFill>
                  <a:srgbClr val="212121"/>
                </a:solidFill>
                <a:latin typeface="inherit"/>
              </a:rPr>
              <a:t>the</a:t>
            </a:r>
            <a:r>
              <a:rPr lang="es-MX" sz="8000" dirty="0">
                <a:solidFill>
                  <a:srgbClr val="212121"/>
                </a:solidFill>
                <a:latin typeface="inherit"/>
              </a:rPr>
              <a:t> natural </a:t>
            </a:r>
            <a:r>
              <a:rPr lang="es-MX" sz="8000" dirty="0" err="1">
                <a:solidFill>
                  <a:srgbClr val="212121"/>
                </a:solidFill>
                <a:latin typeface="inherit"/>
              </a:rPr>
              <a:t>disturbances</a:t>
            </a:r>
            <a:r>
              <a:rPr lang="es-MX" sz="8000" dirty="0">
                <a:solidFill>
                  <a:srgbClr val="212121"/>
                </a:solidFill>
                <a:latin typeface="inherit"/>
              </a:rPr>
              <a:t> and </a:t>
            </a:r>
            <a:r>
              <a:rPr lang="es-MX" sz="8000" dirty="0" err="1">
                <a:solidFill>
                  <a:srgbClr val="212121"/>
                </a:solidFill>
                <a:latin typeface="inherit"/>
              </a:rPr>
              <a:t>those</a:t>
            </a:r>
            <a:r>
              <a:rPr lang="es-MX" sz="8000" dirty="0">
                <a:solidFill>
                  <a:srgbClr val="212121"/>
                </a:solidFill>
                <a:latin typeface="inherit"/>
              </a:rPr>
              <a:t> </a:t>
            </a:r>
            <a:r>
              <a:rPr lang="es-MX" sz="8000" dirty="0" err="1">
                <a:solidFill>
                  <a:srgbClr val="212121"/>
                </a:solidFill>
                <a:latin typeface="inherit"/>
              </a:rPr>
              <a:t>caused</a:t>
            </a:r>
            <a:r>
              <a:rPr lang="es-MX" sz="8000" dirty="0">
                <a:solidFill>
                  <a:srgbClr val="212121"/>
                </a:solidFill>
                <a:latin typeface="inherit"/>
              </a:rPr>
              <a:t> </a:t>
            </a:r>
            <a:r>
              <a:rPr lang="es-MX" sz="8000" dirty="0" err="1">
                <a:solidFill>
                  <a:srgbClr val="212121"/>
                </a:solidFill>
                <a:latin typeface="inherit"/>
              </a:rPr>
              <a:t>by</a:t>
            </a:r>
            <a:r>
              <a:rPr lang="es-MX" sz="8000" dirty="0">
                <a:solidFill>
                  <a:srgbClr val="212121"/>
                </a:solidFill>
                <a:latin typeface="inherit"/>
              </a:rPr>
              <a:t> </a:t>
            </a:r>
            <a:r>
              <a:rPr lang="es-MX" sz="8000" dirty="0" err="1">
                <a:solidFill>
                  <a:srgbClr val="212121"/>
                </a:solidFill>
                <a:latin typeface="inherit"/>
              </a:rPr>
              <a:t>the</a:t>
            </a:r>
            <a:r>
              <a:rPr lang="es-MX" sz="8000" dirty="0">
                <a:solidFill>
                  <a:srgbClr val="212121"/>
                </a:solidFill>
                <a:latin typeface="inherit"/>
              </a:rPr>
              <a:t> human </a:t>
            </a:r>
            <a:r>
              <a:rPr lang="es-MX" sz="8000" dirty="0" err="1">
                <a:solidFill>
                  <a:srgbClr val="212121"/>
                </a:solidFill>
                <a:latin typeface="inherit"/>
              </a:rPr>
              <a:t>action</a:t>
            </a:r>
            <a:r>
              <a:rPr lang="es-MX" sz="8000" dirty="0"/>
              <a:t> </a:t>
            </a:r>
            <a:endParaRPr lang="es-MX" sz="8000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None/>
            </a:pPr>
            <a:endParaRPr lang="fr-FR" sz="8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sz="8000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sz="6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6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  </a:t>
            </a:r>
            <a:r>
              <a:rPr lang="es-MX" sz="6200" dirty="0" err="1">
                <a:solidFill>
                  <a:srgbClr val="212121"/>
                </a:solidFill>
                <a:latin typeface="inherit"/>
              </a:rPr>
              <a:t>contamination</a:t>
            </a:r>
            <a:r>
              <a:rPr lang="es-MX" sz="6200" dirty="0"/>
              <a:t> </a:t>
            </a:r>
            <a:r>
              <a:rPr lang="es-MX" sz="6200" dirty="0" smtClean="0"/>
              <a:t>, </a:t>
            </a:r>
            <a:r>
              <a:rPr lang="es-MX" sz="6200" dirty="0" err="1" smtClean="0">
                <a:solidFill>
                  <a:srgbClr val="212121"/>
                </a:solidFill>
                <a:latin typeface="inherit"/>
              </a:rPr>
              <a:t>environmental</a:t>
            </a:r>
            <a:r>
              <a:rPr lang="es-MX" sz="6200" dirty="0" smtClean="0">
                <a:solidFill>
                  <a:srgbClr val="212121"/>
                </a:solidFill>
                <a:latin typeface="inherit"/>
              </a:rPr>
              <a:t> </a:t>
            </a:r>
            <a:r>
              <a:rPr lang="es-MX" sz="6200" dirty="0" err="1">
                <a:solidFill>
                  <a:srgbClr val="212121"/>
                </a:solidFill>
                <a:latin typeface="inherit"/>
              </a:rPr>
              <a:t>impact</a:t>
            </a:r>
            <a:r>
              <a:rPr lang="es-MX" sz="6200" dirty="0"/>
              <a:t> </a:t>
            </a:r>
            <a:endParaRPr lang="es-MX" sz="6200" dirty="0">
              <a:latin typeface="Arial" panose="020B0604020202020204" pitchFamily="34" charset="0"/>
            </a:endParaRPr>
          </a:p>
          <a:p>
            <a:pPr lvl="0">
              <a:lnSpc>
                <a:spcPct val="90000"/>
              </a:lnSpc>
              <a:buNone/>
            </a:pPr>
            <a:endParaRPr lang="es-MX" sz="28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9512" y="1286852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ES" dirty="0"/>
              <a:t>DEFINICION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000" dirty="0"/>
              <a:t>“Son las consecuencias que sufre el medio ambiente debido a las perturbaciones naturales y las originadas por la acción humana”</a:t>
            </a:r>
            <a:endParaRPr lang="es-MX" sz="3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068960"/>
            <a:ext cx="3450076" cy="150179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642" y="4914196"/>
            <a:ext cx="2623078" cy="185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-10086" y="1932312"/>
            <a:ext cx="4391696" cy="287520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solidFill>
                  <a:schemeClr val="tx1"/>
                </a:solidFill>
              </a:rPr>
              <a:t>Orígenes de la Perturbación al medio ambiente</a:t>
            </a:r>
            <a:endParaRPr lang="es-MX" sz="4800" b="1" dirty="0">
              <a:solidFill>
                <a:schemeClr val="tx1"/>
              </a:solidFill>
            </a:endParaRPr>
          </a:p>
        </p:txBody>
      </p:sp>
      <p:sp>
        <p:nvSpPr>
          <p:cNvPr id="5" name="Flecha derecha 4"/>
          <p:cNvSpPr/>
          <p:nvPr/>
        </p:nvSpPr>
        <p:spPr>
          <a:xfrm>
            <a:off x="4496506" y="2962309"/>
            <a:ext cx="1068947" cy="65682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/>
          <p:cNvSpPr/>
          <p:nvPr/>
        </p:nvSpPr>
        <p:spPr>
          <a:xfrm>
            <a:off x="5668569" y="1124744"/>
            <a:ext cx="2794715" cy="99811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solidFill>
                  <a:schemeClr val="tx1"/>
                </a:solidFill>
              </a:rPr>
              <a:t>Natural</a:t>
            </a:r>
            <a:endParaRPr lang="es-MX" sz="4800" b="1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097241" y="3790988"/>
            <a:ext cx="4056845" cy="138447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800" b="1" dirty="0" smtClean="0">
                <a:solidFill>
                  <a:schemeClr val="tx1"/>
                </a:solidFill>
              </a:rPr>
              <a:t>Antropogènica</a:t>
            </a:r>
            <a:endParaRPr lang="es-MX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69232" y="881091"/>
            <a:ext cx="8218488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EJEMPLOS  DE CONTAMINACIÒN ANTROPOGÈNICA</a:t>
            </a:r>
            <a:endParaRPr lang="es-MX" b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14" y="3212976"/>
            <a:ext cx="3181720" cy="179155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3870" y="3034703"/>
            <a:ext cx="2933326" cy="1969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69525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/>
            </a:r>
            <a:br>
              <a:rPr lang="es-MX" b="1" dirty="0" smtClean="0"/>
            </a:br>
            <a:r>
              <a:rPr lang="es-MX" b="1" dirty="0" smtClean="0"/>
              <a:t>IMPACTO </a:t>
            </a:r>
            <a:r>
              <a:rPr lang="es-MX" b="1" dirty="0"/>
              <a:t>AMBIENTAL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9 Rectángulo"/>
          <p:cNvSpPr/>
          <p:nvPr/>
        </p:nvSpPr>
        <p:spPr>
          <a:xfrm>
            <a:off x="1259632" y="2172358"/>
            <a:ext cx="2232025" cy="1079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dirty="0"/>
              <a:t>SECTOR PECUARIO</a:t>
            </a:r>
          </a:p>
        </p:txBody>
      </p:sp>
      <p:sp>
        <p:nvSpPr>
          <p:cNvPr id="5" name="10 Flecha derecha"/>
          <p:cNvSpPr/>
          <p:nvPr/>
        </p:nvSpPr>
        <p:spPr>
          <a:xfrm>
            <a:off x="3564681" y="2459695"/>
            <a:ext cx="1943100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6" name="12 CuadroTexto"/>
          <p:cNvSpPr txBox="1">
            <a:spLocks noChangeArrowheads="1"/>
          </p:cNvSpPr>
          <p:nvPr/>
        </p:nvSpPr>
        <p:spPr bwMode="auto">
          <a:xfrm>
            <a:off x="3707556" y="1811996"/>
            <a:ext cx="18732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sz="1800"/>
              <a:t>HA IDO EN AUMENTO</a:t>
            </a:r>
          </a:p>
        </p:txBody>
      </p:sp>
      <p:sp>
        <p:nvSpPr>
          <p:cNvPr id="7" name="15 Rectángulo"/>
          <p:cNvSpPr/>
          <p:nvPr/>
        </p:nvSpPr>
        <p:spPr>
          <a:xfrm>
            <a:off x="5652243" y="2388259"/>
            <a:ext cx="2520950" cy="936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dirty="0"/>
              <a:t>DEBIDO AL INCREMENTO DE LA POBLACION</a:t>
            </a:r>
          </a:p>
        </p:txBody>
      </p:sp>
      <p:sp>
        <p:nvSpPr>
          <p:cNvPr id="8" name="19 Rectángulo"/>
          <p:cNvSpPr/>
          <p:nvPr/>
        </p:nvSpPr>
        <p:spPr>
          <a:xfrm>
            <a:off x="3564682" y="4332945"/>
            <a:ext cx="2232025" cy="1079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dirty="0"/>
              <a:t>DEMANDA DE PRODUCTOS PECUARIOS</a:t>
            </a:r>
          </a:p>
        </p:txBody>
      </p:sp>
      <p:sp>
        <p:nvSpPr>
          <p:cNvPr id="9" name="23 CuadroTexto"/>
          <p:cNvSpPr txBox="1">
            <a:spLocks noChangeArrowheads="1"/>
          </p:cNvSpPr>
          <p:nvPr/>
        </p:nvSpPr>
        <p:spPr bwMode="auto">
          <a:xfrm>
            <a:off x="6228507" y="3683659"/>
            <a:ext cx="21605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sz="1800"/>
              <a:t>HAY UNA CRECIENTE </a:t>
            </a:r>
          </a:p>
        </p:txBody>
      </p:sp>
      <p:sp>
        <p:nvSpPr>
          <p:cNvPr id="10" name="24 Flecha izquierda"/>
          <p:cNvSpPr/>
          <p:nvPr/>
        </p:nvSpPr>
        <p:spPr>
          <a:xfrm>
            <a:off x="6084044" y="4044020"/>
            <a:ext cx="2016125" cy="1081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1" name="25 CuadroTexto"/>
          <p:cNvSpPr txBox="1">
            <a:spLocks noChangeArrowheads="1"/>
          </p:cNvSpPr>
          <p:nvPr/>
        </p:nvSpPr>
        <p:spPr bwMode="auto">
          <a:xfrm>
            <a:off x="1116757" y="5267983"/>
            <a:ext cx="24479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sz="1800"/>
              <a:t>*LECHE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sz="1800"/>
              <a:t>*CARNE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sz="1800"/>
              <a:t>*HUEVO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sz="1800"/>
              <a:t>*LANA……..</a:t>
            </a:r>
          </a:p>
        </p:txBody>
      </p:sp>
    </p:spTree>
    <p:extLst>
      <p:ext uri="{BB962C8B-B14F-4D97-AF65-F5344CB8AC3E}">
        <p14:creationId xmlns:p14="http://schemas.microsoft.com/office/powerpoint/2010/main" val="2321406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r>
              <a:rPr lang="es-ES" dirty="0"/>
              <a:t>CONTAMINACIÒN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smtClean="0"/>
              <a:t>DEFINICIÒN</a:t>
            </a:r>
            <a:r>
              <a:rPr lang="es-ES" b="1" dirty="0"/>
              <a:t>:</a:t>
            </a:r>
            <a:r>
              <a:rPr lang="es-ES" dirty="0"/>
              <a:t>  Es la alteración ambiental por adición de materia o energía que afecte en forma nociva la salud de los organismos</a:t>
            </a:r>
            <a:endParaRPr lang="es-MX" b="1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0715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334851" y="2550017"/>
            <a:ext cx="3477296" cy="153258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CLASIFICACION DE CONTAMINANTES</a:t>
            </a:r>
            <a:endParaRPr lang="es-MX" sz="2800" b="1" dirty="0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687599" y="700354"/>
            <a:ext cx="3992450" cy="118485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>
                <a:solidFill>
                  <a:schemeClr val="tx1"/>
                </a:solidFill>
              </a:rPr>
              <a:t>BIOLOGICOS</a:t>
            </a:r>
            <a:endParaRPr lang="es-MX" sz="3600" b="1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687599" y="2584146"/>
            <a:ext cx="3992450" cy="1184856"/>
          </a:xfrm>
          <a:prstGeom prst="rect">
            <a:avLst/>
          </a:prstGeom>
          <a:solidFill>
            <a:srgbClr val="CD29C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>
                <a:solidFill>
                  <a:schemeClr val="tx1"/>
                </a:solidFill>
              </a:rPr>
              <a:t>FISICOS</a:t>
            </a:r>
            <a:endParaRPr lang="es-MX" sz="3600" b="1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694350" y="4653136"/>
            <a:ext cx="3992450" cy="11848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u="sng" dirty="0" smtClean="0">
                <a:solidFill>
                  <a:schemeClr val="tx1"/>
                </a:solidFill>
              </a:rPr>
              <a:t>QUIMICOS</a:t>
            </a:r>
            <a:endParaRPr lang="es-MX" sz="36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21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r>
              <a:rPr lang="es-ES" dirty="0"/>
              <a:t>CONTAMINANTES QUIMICOS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7" y="2636912"/>
            <a:ext cx="2636709" cy="145323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07" y="2187263"/>
            <a:ext cx="1902885" cy="190288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4437112"/>
            <a:ext cx="1851560" cy="150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2951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421</Words>
  <Application>Microsoft Office PowerPoint</Application>
  <PresentationFormat>Presentación en pantalla (4:3)</PresentationFormat>
  <Paragraphs>266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5" baseType="lpstr">
      <vt:lpstr>Aharoni</vt:lpstr>
      <vt:lpstr>Arial</vt:lpstr>
      <vt:lpstr>Arial Black</vt:lpstr>
      <vt:lpstr>Calibri</vt:lpstr>
      <vt:lpstr>Cambria</vt:lpstr>
      <vt:lpstr>inherit</vt:lpstr>
      <vt:lpstr>Wingdings</vt:lpstr>
      <vt:lpstr>Tema de Office</vt:lpstr>
      <vt:lpstr>Presentación de PowerPoint</vt:lpstr>
      <vt:lpstr>Tema:  IMPACTO AMBIENTAL </vt:lpstr>
      <vt:lpstr>DEFINICION</vt:lpstr>
      <vt:lpstr>Presentación de PowerPoint</vt:lpstr>
      <vt:lpstr>EJEMPLOS  DE CONTAMINACIÒN ANTROPOGÈNICA</vt:lpstr>
      <vt:lpstr> IMPACTO AMBIENTAL </vt:lpstr>
      <vt:lpstr>CONTAMINACIÒN</vt:lpstr>
      <vt:lpstr>Presentación de PowerPoint</vt:lpstr>
      <vt:lpstr>CONTAMINANTES QUIMICOS</vt:lpstr>
      <vt:lpstr>TIPOS DE CONTAMINANTES QUIMICOS</vt:lpstr>
      <vt:lpstr>CONSECUENCIAS DEL IMPACTO AMBIENTAL</vt:lpstr>
      <vt:lpstr>CONSECUENCIAS EN LA SALUD PUBLICA</vt:lpstr>
      <vt:lpstr>¿Esto que es? </vt:lpstr>
      <vt:lpstr>Presentación de PowerPoint</vt:lpstr>
      <vt:lpstr>Presentación de PowerPoint</vt:lpstr>
      <vt:lpstr>Presentación de PowerPoint</vt:lpstr>
      <vt:lpstr>LITERATURA CITADA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Leticia</cp:lastModifiedBy>
  <cp:revision>20</cp:revision>
  <dcterms:created xsi:type="dcterms:W3CDTF">2014-07-09T15:06:15Z</dcterms:created>
  <dcterms:modified xsi:type="dcterms:W3CDTF">2017-05-17T04:54:56Z</dcterms:modified>
</cp:coreProperties>
</file>