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</p:sldMasterIdLst>
  <p:notesMasterIdLst>
    <p:notesMasterId r:id="rId22"/>
  </p:notesMasterIdLst>
  <p:sldIdLst>
    <p:sldId id="256" r:id="rId10"/>
    <p:sldId id="258" r:id="rId11"/>
    <p:sldId id="268" r:id="rId12"/>
    <p:sldId id="267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19AE4-0895-4E3D-B818-F8DF7489A5F7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27988-D3C4-497C-B728-4A3405E066F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684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06/08/2016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06/08/2016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</a:t>
            </a: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Filosofía</a:t>
            </a:r>
            <a:b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2.2: Trascendencia del hombre en el cosmos</a:t>
            </a:r>
          </a:p>
          <a:p>
            <a:pPr lvl="4"/>
            <a:r>
              <a:rPr lang="es-MX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2.2.1 Tomás de Aquino</a:t>
            </a:r>
          </a:p>
          <a:p>
            <a:pPr lvl="1"/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 Selma Eunice Cruz Ortega</a:t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Julio – Diciembre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El hombre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43118" y="191683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600" b="0" dirty="0">
                <a:latin typeface="Calibri" pitchFamily="34" charset="0"/>
              </a:rPr>
              <a:t>Creación de Dios más importante.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600" b="0" dirty="0">
                <a:latin typeface="Calibri" pitchFamily="34" charset="0"/>
              </a:rPr>
              <a:t>Dios creó el alma de cada hombre singularmente y por ella es imagen y semejanza de Dios.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600" b="0" dirty="0">
                <a:latin typeface="Calibri" pitchFamily="34" charset="0"/>
              </a:rPr>
              <a:t>El alma es la </a:t>
            </a:r>
            <a:r>
              <a:rPr lang="es-ES_tradnl" sz="2600" b="0" i="1" dirty="0">
                <a:latin typeface="Calibri" pitchFamily="34" charset="0"/>
              </a:rPr>
              <a:t>forma sustancial del cuerpo</a:t>
            </a:r>
            <a:r>
              <a:rPr lang="es-ES_tradnl" sz="2600" b="0" dirty="0">
                <a:latin typeface="Calibri" pitchFamily="34" charset="0"/>
              </a:rPr>
              <a:t> y forma con el éste una unidad sustancial.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600" b="0" dirty="0">
                <a:latin typeface="Calibri" pitchFamily="34" charset="0"/>
              </a:rPr>
              <a:t>El alma es inmortal por dos razones:</a:t>
            </a:r>
          </a:p>
          <a:p>
            <a:pPr marL="0" indent="0">
              <a:lnSpc>
                <a:spcPct val="80000"/>
              </a:lnSpc>
            </a:pPr>
            <a:endParaRPr lang="es-ES_tradnl" sz="2600" b="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600" b="0" dirty="0">
                <a:latin typeface="Calibri" pitchFamily="34" charset="0"/>
              </a:rPr>
              <a:t>a) fue creada directamente por Dios y no tuvo ni origen ni generación corporal. Sólo Dios podría destruir el alma.</a:t>
            </a:r>
          </a:p>
          <a:p>
            <a:pPr marL="0" indent="0">
              <a:lnSpc>
                <a:spcPct val="80000"/>
              </a:lnSpc>
            </a:pPr>
            <a:endParaRPr lang="es-ES_tradnl" sz="2600" b="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600" b="0" dirty="0">
                <a:latin typeface="Calibri" pitchFamily="34" charset="0"/>
              </a:rPr>
              <a:t>b) es espiritual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La moral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324542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_tradnl" sz="2800" b="0" dirty="0">
                <a:latin typeface="Calibri" pitchFamily="34" charset="0"/>
              </a:rPr>
              <a:t>Es la cualificación de los actos humanos</a:t>
            </a:r>
          </a:p>
          <a:p>
            <a:pPr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buAutoNum type="alphaLcParenR"/>
            </a:pPr>
            <a:r>
              <a:rPr lang="es-ES_tradnl" sz="2800" b="0" dirty="0">
                <a:latin typeface="Calibri" pitchFamily="34" charset="0"/>
              </a:rPr>
              <a:t>El hombre es libre de actuar. </a:t>
            </a:r>
          </a:p>
          <a:p>
            <a:pPr marL="457200" indent="-457200">
              <a:lnSpc>
                <a:spcPct val="80000"/>
              </a:lnSpc>
              <a:buAutoNum type="alphaLcParenR"/>
            </a:pPr>
            <a:r>
              <a:rPr lang="es-ES_tradnl" sz="2800" b="0" dirty="0">
                <a:latin typeface="Calibri" pitchFamily="34" charset="0"/>
              </a:rPr>
              <a:t>b) De estos actos el hombre es responsable.</a:t>
            </a:r>
          </a:p>
          <a:p>
            <a:pPr>
              <a:lnSpc>
                <a:spcPct val="80000"/>
              </a:lnSpc>
            </a:pPr>
            <a:r>
              <a:rPr lang="es-ES_tradnl" sz="2800" b="0" dirty="0">
                <a:latin typeface="Calibri" pitchFamily="34" charset="0"/>
              </a:rPr>
              <a:t>c) El fin del hombre es la posesión de Dios, </a:t>
            </a:r>
          </a:p>
          <a:p>
            <a:pPr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s-ES_tradnl" sz="2800" dirty="0">
                <a:latin typeface="Calibri" pitchFamily="34" charset="0"/>
              </a:rPr>
              <a:t>El</a:t>
            </a:r>
            <a:r>
              <a:rPr lang="es-ES_tradnl" sz="2800" i="1" dirty="0">
                <a:latin typeface="Calibri" pitchFamily="34" charset="0"/>
              </a:rPr>
              <a:t> mal moral</a:t>
            </a:r>
            <a:r>
              <a:rPr lang="es-ES_tradnl" sz="2800" dirty="0">
                <a:latin typeface="Calibri" pitchFamily="34" charset="0"/>
              </a:rPr>
              <a:t> consiste en no proponerse como fin último la posesión de Dios.</a:t>
            </a:r>
          </a:p>
          <a:p>
            <a:pPr>
              <a:lnSpc>
                <a:spcPct val="80000"/>
              </a:lnSpc>
            </a:pPr>
            <a:endParaRPr lang="es-ES_tradnl" sz="2400" dirty="0"/>
          </a:p>
          <a:p>
            <a:pPr>
              <a:lnSpc>
                <a:spcPct val="80000"/>
              </a:lnSpc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dirty="0"/>
              <a:t>Torre, F., Zarco, M. Al., Ruiz de Santiago, J. (1997). Introducción a la Filosofía del Hombre y la Sociedad. México: Esfinge.  </a:t>
            </a:r>
          </a:p>
          <a:p>
            <a:pPr>
              <a:lnSpc>
                <a:spcPct val="150000"/>
              </a:lnSpc>
            </a:pPr>
            <a:r>
              <a:rPr lang="es-ES" dirty="0"/>
              <a:t>Abad, J. J. (2009). Ética. México: McGraw-Hill.  </a:t>
            </a:r>
          </a:p>
          <a:p>
            <a:pPr>
              <a:lnSpc>
                <a:spcPct val="150000"/>
              </a:lnSpc>
            </a:pPr>
            <a:r>
              <a:rPr lang="es-ES" dirty="0"/>
              <a:t>Escobar, G. (2008). Ética. México: McGraw-Hill.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7600" b="1" dirty="0"/>
          </a:p>
          <a:p>
            <a:pPr algn="ctr">
              <a:lnSpc>
                <a:spcPct val="90000"/>
              </a:lnSpc>
              <a:buNone/>
            </a:pPr>
            <a:r>
              <a:rPr lang="fr-FR" sz="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7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 algn="just">
              <a:lnSpc>
                <a:spcPct val="90000"/>
              </a:lnSpc>
              <a:buNone/>
            </a:pPr>
            <a:r>
              <a:rPr lang="en-US" sz="7600" dirty="0"/>
              <a:t>    This material addresses the main themes of the theory of Thomas Aquinas contextualized t</a:t>
            </a:r>
            <a:r>
              <a:rPr lang="en-US" sz="8000" dirty="0"/>
              <a:t>he disciplinary field of ethics.</a:t>
            </a:r>
          </a:p>
          <a:p>
            <a:pPr algn="just">
              <a:lnSpc>
                <a:spcPct val="90000"/>
              </a:lnSpc>
              <a:buNone/>
            </a:pPr>
            <a:endParaRPr lang="en-US" sz="8000" dirty="0"/>
          </a:p>
          <a:p>
            <a:pPr algn="just">
              <a:lnSpc>
                <a:spcPct val="90000"/>
              </a:lnSpc>
              <a:buNone/>
            </a:pPr>
            <a:r>
              <a:rPr lang="en-US" sz="8000" dirty="0"/>
              <a:t>     </a:t>
            </a:r>
            <a:r>
              <a:rPr lang="en-US" sz="7600" dirty="0"/>
              <a:t>Keywords: ethics and man.</a:t>
            </a:r>
            <a:endParaRPr lang="fr-FR" sz="7600" dirty="0"/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>
              <a:lnSpc>
                <a:spcPct val="90000"/>
              </a:lnSpc>
              <a:buNone/>
            </a:pPr>
            <a:endParaRPr lang="fr-FR" sz="7600" b="1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Objetivo de la sesiòn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MX" dirty="0"/>
              <a:t>Que el alumno identifique las principales aportaciones de la perspectiva filosófica de Tomás Aquino al contexto de la disciplina Ética, a través de la interpretación y análisis de los contenidos   </a:t>
            </a:r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Autofit/>
          </a:bodyPr>
          <a:lstStyle/>
          <a:p>
            <a:pPr algn="l"/>
            <a:r>
              <a:rPr lang="es-MX" sz="3600" b="1" i="1" dirty="0"/>
              <a:t>Competencias a desarrollar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Competencias disciplinares extendidas.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ES" dirty="0"/>
              <a:t>HUMANIDADES  </a:t>
            </a:r>
          </a:p>
          <a:p>
            <a:pPr marL="0" indent="0" algn="just">
              <a:buNone/>
            </a:pPr>
            <a:r>
              <a:rPr lang="es-ES" dirty="0"/>
              <a:t>3. Realiza procesos de obtención, procesamiento, comunicación y uso de información fundamentados en la reflexión ética.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b="1" dirty="0"/>
              <a:t>Tomás de Aquino</a:t>
            </a:r>
          </a:p>
        </p:txBody>
      </p:sp>
      <p:pic>
        <p:nvPicPr>
          <p:cNvPr id="4" name="Picture 4" descr="St-thomas-aquina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29701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b="1" i="1" dirty="0"/>
              <a:t>Datos biográficos   (1225-1274)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755576" y="1772816"/>
            <a:ext cx="3200400" cy="3712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>
                <a:latin typeface="Calibri" pitchFamily="34" charset="0"/>
              </a:rPr>
              <a:t>Nace en </a:t>
            </a:r>
            <a:r>
              <a:rPr lang="es-MX" sz="2000" dirty="0" err="1">
                <a:latin typeface="Calibri" pitchFamily="34" charset="0"/>
              </a:rPr>
              <a:t>Rocasseca</a:t>
            </a:r>
            <a:r>
              <a:rPr lang="es-MX" sz="2000" dirty="0">
                <a:latin typeface="Calibri" pitchFamily="34" charset="0"/>
              </a:rPr>
              <a:t>  (Nápoles )1225</a:t>
            </a:r>
          </a:p>
          <a:p>
            <a:pPr algn="just"/>
            <a:r>
              <a:rPr lang="es-MX" sz="2000" dirty="0">
                <a:latin typeface="Calibri" pitchFamily="34" charset="0"/>
              </a:rPr>
              <a:t>Discípulo de Alberto Magno</a:t>
            </a:r>
          </a:p>
          <a:p>
            <a:pPr algn="just"/>
            <a:r>
              <a:rPr lang="es-MX" sz="2000" dirty="0">
                <a:latin typeface="Calibri" pitchFamily="34" charset="0"/>
              </a:rPr>
              <a:t>Se licenció en Teología 1256</a:t>
            </a:r>
          </a:p>
          <a:p>
            <a:pPr algn="just"/>
            <a:r>
              <a:rPr lang="es-MX" sz="2000" dirty="0">
                <a:latin typeface="Calibri" pitchFamily="34" charset="0"/>
              </a:rPr>
              <a:t>Impartió cátedra en la Universidad de París 1269</a:t>
            </a:r>
          </a:p>
          <a:p>
            <a:pPr algn="just"/>
            <a:r>
              <a:rPr lang="es-MX" sz="2000" dirty="0">
                <a:latin typeface="Calibri" pitchFamily="34" charset="0"/>
              </a:rPr>
              <a:t>Muere en 1274 antes de asistir al Concilio de Lyon convocado por Gregorio X</a:t>
            </a: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  <a:p>
            <a:endParaRPr lang="es-MX" sz="2000" dirty="0">
              <a:latin typeface="Calibri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716016" y="1820924"/>
            <a:ext cx="3200400" cy="37124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>
                <a:latin typeface="Calibri" pitchFamily="34" charset="0"/>
              </a:rPr>
              <a:t>Sus principales obras son:</a:t>
            </a:r>
          </a:p>
          <a:p>
            <a:pPr algn="just"/>
            <a:endParaRPr lang="es-MX" sz="2000">
              <a:latin typeface="Calibri" pitchFamily="34" charset="0"/>
            </a:endParaRPr>
          </a:p>
          <a:p>
            <a:pPr algn="just"/>
            <a:endParaRPr lang="es-MX" sz="2000">
              <a:latin typeface="Calibri" pitchFamily="34" charset="0"/>
            </a:endParaRPr>
          </a:p>
          <a:p>
            <a:pPr algn="just"/>
            <a:r>
              <a:rPr lang="es-MX" sz="2000">
                <a:latin typeface="Calibri" pitchFamily="34" charset="0"/>
              </a:rPr>
              <a:t>"Summa Theologica«</a:t>
            </a:r>
          </a:p>
          <a:p>
            <a:pPr marL="0" indent="0" algn="just"/>
            <a:endParaRPr lang="es-MX" sz="2000">
              <a:latin typeface="Calibri" pitchFamily="34" charset="0"/>
            </a:endParaRPr>
          </a:p>
          <a:p>
            <a:pPr marL="0" indent="0" algn="just"/>
            <a:endParaRPr lang="es-MX" sz="2000">
              <a:latin typeface="Calibri" pitchFamily="34" charset="0"/>
            </a:endParaRPr>
          </a:p>
          <a:p>
            <a:pPr algn="just"/>
            <a:r>
              <a:rPr lang="es-MX" sz="2000">
                <a:latin typeface="Calibri" pitchFamily="34" charset="0"/>
              </a:rPr>
              <a:t>"Summa contra gentiles" o "De ente et essentia",</a:t>
            </a:r>
          </a:p>
          <a:p>
            <a:pPr algn="just"/>
            <a:endParaRPr lang="es-MX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Síntesis doctrinal</a:t>
            </a: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800" dirty="0">
                <a:latin typeface="Calibri" pitchFamily="34" charset="0"/>
              </a:rPr>
              <a:t>Principales aportaciones</a:t>
            </a:r>
          </a:p>
          <a:p>
            <a:pPr marL="0" indent="0"/>
            <a:endParaRPr lang="es-MX" sz="28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800" b="0" dirty="0">
                <a:latin typeface="Calibri" pitchFamily="34" charset="0"/>
              </a:rPr>
              <a:t>Relación entre la teología y la filosofía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La filosofía debe ayudar a comprender las verdades de </a:t>
            </a:r>
            <a:r>
              <a:rPr lang="es-ES_tradnl" sz="2800" b="0" dirty="0" err="1">
                <a:latin typeface="Calibri" pitchFamily="34" charset="0"/>
              </a:rPr>
              <a:t>Fé</a:t>
            </a:r>
            <a:endParaRPr lang="es-ES_tradnl" sz="2800" b="0" dirty="0">
              <a:latin typeface="Calibri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Objeto y división de la filosofía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Concepción del hombre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Concepción de la moral</a:t>
            </a:r>
            <a:endParaRPr lang="es-ES" sz="2800" b="0" dirty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endParaRPr lang="es-MX" dirty="0"/>
          </a:p>
          <a:p>
            <a:pPr marL="285750" indent="-285750">
              <a:buFontTx/>
              <a:buChar char="-"/>
            </a:pPr>
            <a:endParaRPr lang="es-MX" dirty="0"/>
          </a:p>
          <a:p>
            <a:pPr marL="0" indent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es-MX" b="1" i="1" dirty="0"/>
              <a:t>Orden del Universo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25987" y="184482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_tradnl" sz="2800" b="0" dirty="0">
                <a:latin typeface="Calibri" pitchFamily="34" charset="0"/>
              </a:rPr>
              <a:t>En el Universo hay tres especies de órdenes: </a:t>
            </a:r>
          </a:p>
          <a:p>
            <a:pPr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El orden de la Naturaleza</a:t>
            </a: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endParaRPr lang="es-ES_tradnl" sz="2800" b="0" dirty="0">
              <a:latin typeface="Calibri" pitchFamily="34" charset="0"/>
            </a:endParaRP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El orden del pensamiento</a:t>
            </a: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endParaRPr lang="es-ES_tradnl" sz="2800" b="0" dirty="0">
              <a:latin typeface="Calibri" pitchFamily="34" charset="0"/>
            </a:endParaRPr>
          </a:p>
          <a:p>
            <a:pPr marL="514350" indent="-514350">
              <a:lnSpc>
                <a:spcPct val="80000"/>
              </a:lnSpc>
              <a:buFont typeface="Arial" pitchFamily="34" charset="0"/>
              <a:buChar char="•"/>
            </a:pPr>
            <a:r>
              <a:rPr lang="es-ES_tradnl" sz="2800" b="0" dirty="0">
                <a:latin typeface="Calibri" pitchFamily="34" charset="0"/>
              </a:rPr>
              <a:t>El orden que la razón pone a los actos de la voluntad, el orden del deber ser.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ES" sz="2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b="1" i="1" dirty="0"/>
              <a:t>División de la filosofía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497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_tradnl" sz="2800" b="0" dirty="0">
                <a:latin typeface="Calibri" pitchFamily="34" charset="0"/>
              </a:rPr>
              <a:t>Divide la Filosofía en tres grandes ramas:</a:t>
            </a:r>
          </a:p>
          <a:p>
            <a:pPr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buAutoNum type="arabicParenR"/>
            </a:pPr>
            <a:r>
              <a:rPr lang="es-ES_tradnl" sz="2800" b="0" dirty="0">
                <a:latin typeface="Calibri" pitchFamily="34" charset="0"/>
              </a:rPr>
              <a:t>La filosofía natural, que estudia el orden real</a:t>
            </a:r>
          </a:p>
          <a:p>
            <a:pPr marL="0" indent="0"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800" b="0" dirty="0">
                <a:latin typeface="Calibri" pitchFamily="34" charset="0"/>
              </a:rPr>
              <a:t>2)   La lógica, que estudia el orden establecido por el entendimiento en sus actos cognitivos</a:t>
            </a:r>
          </a:p>
          <a:p>
            <a:pPr marL="0" indent="0">
              <a:lnSpc>
                <a:spcPct val="80000"/>
              </a:lnSpc>
            </a:pPr>
            <a:endParaRPr lang="es-ES_tradnl" sz="2800" b="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800" b="0" dirty="0">
                <a:latin typeface="Calibri" pitchFamily="34" charset="0"/>
              </a:rPr>
              <a:t>3)    La filosofía moral o ética</a:t>
            </a:r>
            <a:endParaRPr lang="es-ES" sz="2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480</Words>
  <Application>Microsoft Office PowerPoint</Application>
  <PresentationFormat>Presentación en pantalla (4:3)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9</vt:i4>
      </vt:variant>
      <vt:variant>
        <vt:lpstr>Títulos de diapositiva</vt:lpstr>
      </vt:variant>
      <vt:variant>
        <vt:i4>12</vt:i4>
      </vt:variant>
    </vt:vector>
  </HeadingPairs>
  <TitlesOfParts>
    <vt:vector size="24" baseType="lpstr">
      <vt:lpstr>Arial</vt:lpstr>
      <vt:lpstr>Calibri</vt:lpstr>
      <vt:lpstr>Wingdings</vt:lpstr>
      <vt:lpstr>Tema de Office</vt:lpstr>
      <vt:lpstr>1_Tema de Office</vt:lpstr>
      <vt:lpstr>2_Tema de Office</vt:lpstr>
      <vt:lpstr>3_Tema de Office</vt:lpstr>
      <vt:lpstr>4_Tema de Office</vt:lpstr>
      <vt:lpstr>5_Tema de Office</vt:lpstr>
      <vt:lpstr>6_Tema de Office</vt:lpstr>
      <vt:lpstr>7_Tema de Office</vt:lpstr>
      <vt:lpstr>8_Tema de Office</vt:lpstr>
      <vt:lpstr>Presentación de PowerPoint</vt:lpstr>
      <vt:lpstr>Tema: </vt:lpstr>
      <vt:lpstr>Objetivo de la sesiòn</vt:lpstr>
      <vt:lpstr>Competencias a desarrollar</vt:lpstr>
      <vt:lpstr>Tomás de Aquino</vt:lpstr>
      <vt:lpstr>Datos biográficos   (1225-1274)</vt:lpstr>
      <vt:lpstr>Síntesis doctrinal</vt:lpstr>
      <vt:lpstr>Orden del Universo</vt:lpstr>
      <vt:lpstr>División de la filosofía</vt:lpstr>
      <vt:lpstr>El hombre</vt:lpstr>
      <vt:lpstr>La moral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Gus</cp:lastModifiedBy>
  <cp:revision>16</cp:revision>
  <dcterms:created xsi:type="dcterms:W3CDTF">2014-07-09T15:06:15Z</dcterms:created>
  <dcterms:modified xsi:type="dcterms:W3CDTF">2016-08-07T04:36:28Z</dcterms:modified>
</cp:coreProperties>
</file>