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77" r:id="rId3"/>
    <p:sldId id="272" r:id="rId4"/>
    <p:sldId id="260" r:id="rId5"/>
    <p:sldId id="276" r:id="rId6"/>
    <p:sldId id="275" r:id="rId7"/>
    <p:sldId id="274" r:id="rId8"/>
    <p:sldId id="273" r:id="rId9"/>
    <p:sldId id="278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6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0C69A-DF41-B24C-B2B1-463972599104}" type="datetimeFigureOut">
              <a:rPr lang="es-ES" smtClean="0"/>
              <a:t>03/09/2016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BA7DC-0975-E343-8CEA-FE52D1A684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55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608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709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051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44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41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95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658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94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297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088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719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69BDE-CB26-4B65-B82A-5268310915C2}" type="datetimeFigureOut">
              <a:rPr lang="es-MX" smtClean="0"/>
              <a:t>03/09/2016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87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mx/imgres?imgurl=http://www.eurotech.it/assets/chip_img/CPU-1211z.jpg&amp;imgrefurl=http://www.eurotech.it/main/product.asp?4M=CPU-1211&amp;h=500&amp;w=490&amp;sz=80&amp;hl=es&amp;start=1&amp;tbnid=9o3ZQAMA9ZnaVM:&amp;tbnh=130&amp;tbnw=127&amp;prev=/images?q=cpu&amp;svnum=10&amp;hl=es&amp;lr=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mx/imgres?imgurl=http://teleformacion.edu.aytolacoruna.es/ESCANER/document/img/epson_perfection1200.jpg&amp;imgrefurl=http://teleformacion.edu.aytolacoruna.es/ESCANER/&amp;h=152&amp;w=250&amp;sz=5&amp;hl=es&amp;start=6&amp;tbnid=NJw-mwatJNAreM:&amp;tbnh=67&amp;tbnw=111&amp;prev=/images?q=ESCANER&amp;svnum=10&amp;hl=es&amp;lr=" TargetMode="External"/><Relationship Id="rId3" Type="http://schemas.openxmlformats.org/officeDocument/2006/relationships/hyperlink" Target="http://images.google.com.mx/imgres?imgurl=http://www.uem.mz/chess/imagens/aspect14.jpg&amp;imgrefurl=http://www.uem.mz/chess/aspect14.htm&amp;h=254&amp;w=315&amp;sz=11&amp;hl=es&amp;start=2&amp;tbnid=xJowWDjiiMRH5M:&amp;tbnh=94&amp;tbnw=117&amp;prev=/images?q=TECLADO&amp;svnum=10&amp;hl=es&amp;lr=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mx/imgres?imgurl=http://www.laptopdesk.net/pressphotos/mouse-small.jpg&amp;imgrefurl=http://www.laptopdesk.net/press-photosf.html&amp;h=163&amp;w=261&amp;sz=7&amp;hl=es&amp;start=4&amp;tbnid=F0jIgYwTLL98ZM:&amp;tbnh=70&amp;tbnw=112&amp;prev=/images?q=MOUSE&amp;svnum=10&amp;hl=es&amp;lr=" TargetMode="External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0" Type="http://schemas.openxmlformats.org/officeDocument/2006/relationships/hyperlink" Target="http://images.google.com.mx/imgres?imgurl=http://www.photura.com/computadoras_files/KLIP_MIC_COMPU_ch.jpg&amp;imgrefurl=http://www.photura.com/?id=compacces&amp;h=160&amp;w=62&amp;sz=2&amp;hl=es&amp;start=7&amp;tbnid=Eb-0GbdIFvAHHM:&amp;tbnh=98&amp;tbnw=38&amp;prev=/images?q=MICROFONO+PARA+COMPUTADORAS&amp;svnum=10&amp;hl=es&amp;lr=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mx/imgres?imgurl=http://www.pdm.com.co/images/Humor/impresora.jpeg&amp;imgrefurl=http://www.pdm.com.co/Humor.htm&amp;h=466&amp;w=500&amp;sz=21&amp;hl=es&amp;start=3&amp;tbnid=RZsAOrUuNJDHHM:&amp;tbnh=121&amp;tbnw=130&amp;prev=/images?q=IMPRESORA&amp;svnum=10&amp;hl=es&amp;lr=" TargetMode="External"/><Relationship Id="rId7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9912" y="0"/>
            <a:ext cx="536408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MX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</a:t>
            </a:r>
            <a:r>
              <a:rPr lang="es-MX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Académica: Informática</a:t>
            </a:r>
            <a:endParaRPr lang="es-MX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</a:t>
            </a:r>
            <a:r>
              <a:rPr lang="es-MX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Hardware</a:t>
            </a:r>
            <a:endParaRPr lang="es-MX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M.C.E. Rita Maricristi Arroyo Vargas</a:t>
            </a:r>
            <a:r>
              <a:rPr lang="es-MX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Periodo:  (Jun-Dic 2016)</a:t>
            </a:r>
            <a:endParaRPr lang="es-MX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6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984807"/>
                </a:solidFill>
                <a:latin typeface="+mn-lt"/>
              </a:rPr>
              <a:t>CPU</a:t>
            </a:r>
            <a:br>
              <a:rPr lang="es-ES" b="1" dirty="0">
                <a:solidFill>
                  <a:srgbClr val="984807"/>
                </a:solidFill>
                <a:latin typeface="+mn-lt"/>
              </a:rPr>
            </a:br>
            <a:r>
              <a:rPr lang="es-ES" b="1" dirty="0" smtClean="0">
                <a:solidFill>
                  <a:srgbClr val="984807"/>
                </a:solidFill>
                <a:latin typeface="+mn-lt"/>
              </a:rPr>
              <a:t>Unidad Central </a:t>
            </a:r>
            <a:r>
              <a:rPr lang="es-ES" b="1" dirty="0">
                <a:solidFill>
                  <a:srgbClr val="984807"/>
                </a:solidFill>
                <a:latin typeface="+mn-lt"/>
              </a:rPr>
              <a:t>de P</a:t>
            </a:r>
            <a:r>
              <a:rPr lang="es-ES" b="1" dirty="0" smtClean="0">
                <a:solidFill>
                  <a:srgbClr val="984807"/>
                </a:solidFill>
                <a:latin typeface="+mn-lt"/>
              </a:rPr>
              <a:t>roceso</a:t>
            </a:r>
            <a:endParaRPr lang="es-MX" dirty="0">
              <a:solidFill>
                <a:srgbClr val="984807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467544" y="1700808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Arial"/>
                <a:cs typeface="Arial"/>
              </a:rPr>
              <a:t>La </a:t>
            </a:r>
            <a:r>
              <a:rPr lang="es-ES" sz="2800" b="1" dirty="0">
                <a:latin typeface="Arial"/>
                <a:cs typeface="Arial"/>
              </a:rPr>
              <a:t>U</a:t>
            </a:r>
            <a:r>
              <a:rPr lang="es-ES" sz="2800" b="1" dirty="0" smtClean="0">
                <a:latin typeface="Arial"/>
                <a:cs typeface="Arial"/>
              </a:rPr>
              <a:t>nidad Central </a:t>
            </a:r>
            <a:r>
              <a:rPr lang="es-ES" sz="2800" b="1" dirty="0">
                <a:latin typeface="Arial"/>
                <a:cs typeface="Arial"/>
              </a:rPr>
              <a:t>de </a:t>
            </a:r>
            <a:r>
              <a:rPr lang="es-ES" sz="2800" b="1" dirty="0" smtClean="0">
                <a:latin typeface="Arial"/>
                <a:cs typeface="Arial"/>
              </a:rPr>
              <a:t>Proceso</a:t>
            </a:r>
            <a:r>
              <a:rPr lang="es-ES" sz="2800" dirty="0" smtClean="0">
                <a:latin typeface="Arial"/>
                <a:cs typeface="Arial"/>
              </a:rPr>
              <a:t> </a:t>
            </a:r>
            <a:r>
              <a:rPr lang="es-ES" sz="2800" dirty="0">
                <a:latin typeface="Arial"/>
                <a:cs typeface="Arial"/>
              </a:rPr>
              <a:t>(</a:t>
            </a:r>
            <a:r>
              <a:rPr lang="es-ES" sz="2800" b="1" dirty="0">
                <a:latin typeface="Arial"/>
                <a:cs typeface="Arial"/>
              </a:rPr>
              <a:t>CPU</a:t>
            </a:r>
            <a:r>
              <a:rPr lang="es-ES" sz="2800" dirty="0">
                <a:latin typeface="Arial"/>
                <a:cs typeface="Arial"/>
              </a:rPr>
              <a:t>)</a:t>
            </a:r>
            <a:r>
              <a:rPr lang="es-ES" sz="2800" dirty="0" smtClean="0">
                <a:latin typeface="Arial"/>
                <a:cs typeface="Arial"/>
              </a:rPr>
              <a:t>, elemento principal del hardware, </a:t>
            </a:r>
            <a:r>
              <a:rPr lang="es-ES" sz="2800" dirty="0">
                <a:latin typeface="Arial"/>
                <a:cs typeface="Arial"/>
              </a:rPr>
              <a:t>algunas veces simplemente </a:t>
            </a:r>
            <a:r>
              <a:rPr lang="es-ES" sz="2800" b="1" dirty="0">
                <a:latin typeface="Arial"/>
                <a:cs typeface="Arial"/>
              </a:rPr>
              <a:t>procesador</a:t>
            </a:r>
            <a:r>
              <a:rPr lang="es-ES" sz="2800" dirty="0" smtClean="0">
                <a:latin typeface="Arial"/>
                <a:cs typeface="Arial"/>
              </a:rPr>
              <a:t>, componente en </a:t>
            </a:r>
            <a:r>
              <a:rPr lang="es-ES" sz="2800" dirty="0">
                <a:latin typeface="Arial"/>
                <a:cs typeface="Arial"/>
              </a:rPr>
              <a:t>un computador digital que interpreta las instrucciones y procesa los datos contenidos en los </a:t>
            </a:r>
            <a:r>
              <a:rPr lang="es-ES" sz="2800" dirty="0" smtClean="0">
                <a:latin typeface="Arial"/>
                <a:cs typeface="Arial"/>
              </a:rPr>
              <a:t>programas, para producir información.</a:t>
            </a:r>
            <a:endParaRPr lang="es-ES" sz="2800" dirty="0">
              <a:latin typeface="Arial"/>
              <a:cs typeface="Arial"/>
            </a:endParaRPr>
          </a:p>
        </p:txBody>
      </p:sp>
      <p:pic>
        <p:nvPicPr>
          <p:cNvPr id="10" name="Imagen 9" descr="trres.jpe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05064"/>
            <a:ext cx="324036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Flecha curvada hacia la derecha 11"/>
          <p:cNvSpPr/>
          <p:nvPr/>
        </p:nvSpPr>
        <p:spPr>
          <a:xfrm>
            <a:off x="6588224" y="4653136"/>
            <a:ext cx="504056" cy="504056"/>
          </a:xfrm>
          <a:prstGeom prst="curved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84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219310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s-ES" sz="5600" dirty="0" smtClean="0">
                <a:latin typeface="Arial"/>
                <a:cs typeface="Arial"/>
              </a:rPr>
              <a:t>La </a:t>
            </a:r>
            <a:r>
              <a:rPr lang="es-ES" sz="5600" b="1" dirty="0" smtClean="0">
                <a:latin typeface="Arial"/>
                <a:cs typeface="Arial"/>
              </a:rPr>
              <a:t>Unidad </a:t>
            </a:r>
            <a:r>
              <a:rPr lang="es-ES" sz="5600" b="1" dirty="0">
                <a:latin typeface="Arial"/>
                <a:cs typeface="Arial"/>
              </a:rPr>
              <a:t>de </a:t>
            </a:r>
            <a:r>
              <a:rPr lang="es-ES" sz="5600" b="1" dirty="0" smtClean="0">
                <a:latin typeface="Arial"/>
                <a:cs typeface="Arial"/>
              </a:rPr>
              <a:t>Control </a:t>
            </a:r>
            <a:r>
              <a:rPr lang="es-ES" sz="5600" dirty="0" smtClean="0">
                <a:latin typeface="Arial"/>
                <a:cs typeface="Arial"/>
              </a:rPr>
              <a:t>es fundamental la </a:t>
            </a:r>
            <a:r>
              <a:rPr lang="es-ES" sz="5600" dirty="0">
                <a:latin typeface="Arial"/>
                <a:cs typeface="Arial"/>
              </a:rPr>
              <a:t>unidad central de </a:t>
            </a:r>
            <a:r>
              <a:rPr lang="es-ES" sz="5600" dirty="0" smtClean="0">
                <a:latin typeface="Arial"/>
                <a:cs typeface="Arial"/>
              </a:rPr>
              <a:t>proceso ya  </a:t>
            </a:r>
            <a:r>
              <a:rPr lang="es-ES" sz="5600" dirty="0">
                <a:latin typeface="Arial"/>
                <a:cs typeface="Arial"/>
              </a:rPr>
              <a:t>c</a:t>
            </a:r>
            <a:r>
              <a:rPr lang="es-ES" sz="5600" dirty="0" smtClean="0">
                <a:latin typeface="Arial"/>
                <a:cs typeface="Arial"/>
              </a:rPr>
              <a:t>oordina todas las tareas, controla, interpreta, supervisa  y ejecuta instrucciones de entrada y salida, almacenadas en la memoria principal.</a:t>
            </a:r>
          </a:p>
          <a:p>
            <a:pPr marL="0" indent="0">
              <a:lnSpc>
                <a:spcPct val="90000"/>
              </a:lnSpc>
              <a:buNone/>
            </a:pPr>
            <a:endParaRPr lang="es-ES" sz="5600" dirty="0" smtClean="0">
              <a:latin typeface="Arial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pic>
        <p:nvPicPr>
          <p:cNvPr id="5" name="Picture 5" descr="CPU-1211z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52028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67544" y="548680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rgbClr val="984807"/>
                </a:solidFill>
                <a:latin typeface="+mn-lt"/>
              </a:rPr>
              <a:t>UC</a:t>
            </a:r>
            <a:br>
              <a:rPr lang="es-ES" b="1" dirty="0" smtClean="0">
                <a:solidFill>
                  <a:srgbClr val="984807"/>
                </a:solidFill>
                <a:latin typeface="+mn-lt"/>
              </a:rPr>
            </a:br>
            <a:r>
              <a:rPr lang="es-ES" b="1" dirty="0" smtClean="0">
                <a:solidFill>
                  <a:srgbClr val="984807"/>
                </a:solidFill>
                <a:latin typeface="+mn-lt"/>
              </a:rPr>
              <a:t>Unidad   de Control</a:t>
            </a:r>
            <a:endParaRPr lang="es-MX" dirty="0">
              <a:solidFill>
                <a:srgbClr val="98480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56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143000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984807"/>
                </a:solidFill>
                <a:latin typeface="+mn-lt"/>
              </a:rPr>
              <a:t>HARDWARE</a:t>
            </a:r>
            <a:r>
              <a:rPr lang="es-MX" sz="4000" b="1" dirty="0" smtClean="0">
                <a:solidFill>
                  <a:srgbClr val="984807"/>
                </a:solidFill>
                <a:latin typeface="+mn-lt"/>
              </a:rPr>
              <a:t/>
            </a:r>
            <a:br>
              <a:rPr lang="es-MX" sz="4000" b="1" dirty="0" smtClean="0">
                <a:solidFill>
                  <a:srgbClr val="984807"/>
                </a:solidFill>
                <a:latin typeface="+mn-lt"/>
              </a:rPr>
            </a:br>
            <a:r>
              <a:rPr lang="es-ES" sz="4000" b="1" dirty="0" smtClean="0">
                <a:solidFill>
                  <a:srgbClr val="984807"/>
                </a:solidFill>
                <a:latin typeface="+mn-lt"/>
              </a:rPr>
              <a:t> 					Periféricos</a:t>
            </a:r>
            <a:endParaRPr lang="es-MX" sz="4000" b="1" dirty="0">
              <a:solidFill>
                <a:srgbClr val="984807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3851921" y="1844824"/>
            <a:ext cx="50405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Arial"/>
                <a:cs typeface="Arial"/>
              </a:rPr>
              <a:t>G</a:t>
            </a:r>
            <a:r>
              <a:rPr lang="es-ES" sz="2400" dirty="0" smtClean="0">
                <a:latin typeface="Arial"/>
                <a:cs typeface="Arial"/>
              </a:rPr>
              <a:t>eneralmente el hardware se divide en  básico </a:t>
            </a:r>
            <a:r>
              <a:rPr lang="es-ES" sz="2400" dirty="0">
                <a:latin typeface="Arial"/>
                <a:cs typeface="Arial"/>
              </a:rPr>
              <a:t>y complementario, entendiendo por básico todo aquel dispositivo necesario para iniciar el funcionamiento de la </a:t>
            </a:r>
            <a:r>
              <a:rPr lang="es-ES" sz="2400" dirty="0" smtClean="0">
                <a:latin typeface="Arial"/>
                <a:cs typeface="Arial"/>
              </a:rPr>
              <a:t>computadora   </a:t>
            </a:r>
            <a:r>
              <a:rPr lang="es-ES" sz="2400" dirty="0">
                <a:latin typeface="Arial"/>
                <a:cs typeface="Arial"/>
              </a:rPr>
              <a:t>y el complementario para realizar funciones </a:t>
            </a:r>
            <a:r>
              <a:rPr lang="es-ES" sz="2400" dirty="0" smtClean="0">
                <a:latin typeface="Arial"/>
                <a:cs typeface="Arial"/>
              </a:rPr>
              <a:t>específicas mediante: Periféricos de Entrada, Periféricos  de Salida, Periféricos  de Entrada-Salida y Periféricos de Almacenamiento Secundario.</a:t>
            </a:r>
          </a:p>
          <a:p>
            <a:pPr algn="just"/>
            <a:endParaRPr lang="es-ES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143000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rgbClr val="984807"/>
                </a:solidFill>
                <a:latin typeface="+mn-lt"/>
              </a:rPr>
              <a:t>Periféricos de E</a:t>
            </a:r>
            <a:r>
              <a:rPr lang="es-ES" sz="4800" dirty="0" smtClean="0">
                <a:solidFill>
                  <a:srgbClr val="984807"/>
                </a:solidFill>
                <a:latin typeface="+mn-lt"/>
              </a:rPr>
              <a:t>ntrada</a:t>
            </a:r>
            <a:endParaRPr lang="es-MX" sz="4800" dirty="0">
              <a:solidFill>
                <a:srgbClr val="984807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728192"/>
          </a:xfrm>
        </p:spPr>
        <p:txBody>
          <a:bodyPr>
            <a:normAutofit fontScale="25000" lnSpcReduction="20000"/>
          </a:bodyPr>
          <a:lstStyle/>
          <a:p>
            <a:pPr marL="457200" lvl="1" indent="-457200" algn="just">
              <a:lnSpc>
                <a:spcPct val="120000"/>
              </a:lnSpc>
              <a:buFont typeface="Wingdings" charset="2"/>
              <a:buChar char="²"/>
            </a:pPr>
            <a:r>
              <a:rPr lang="es-ES" sz="11200" dirty="0"/>
              <a:t>Son los que permiten que el usuario </a:t>
            </a:r>
            <a:r>
              <a:rPr lang="es-ES" sz="11200" dirty="0" smtClean="0"/>
              <a:t>aporte e introduzca  datos a la computadora. </a:t>
            </a:r>
            <a:r>
              <a:rPr lang="es-ES" sz="11200" dirty="0"/>
              <a:t>Entre ellos podemos encontrar: teclado</a:t>
            </a:r>
            <a:r>
              <a:rPr lang="es-ES" sz="11200" dirty="0" smtClean="0"/>
              <a:t>, ratón </a:t>
            </a:r>
            <a:r>
              <a:rPr lang="es-ES" sz="11200" dirty="0"/>
              <a:t>(mouse), </a:t>
            </a:r>
            <a:r>
              <a:rPr lang="es-ES" sz="11200" dirty="0" smtClean="0"/>
              <a:t>escáner, </a:t>
            </a:r>
            <a:r>
              <a:rPr lang="es-ES" sz="11200" dirty="0"/>
              <a:t>micrófono, </a:t>
            </a:r>
            <a:r>
              <a:rPr lang="es-ES" sz="11200" dirty="0" smtClean="0"/>
              <a:t>lector óptico, ocular, reconocedor de voz, joystick,  etc</a:t>
            </a:r>
            <a:r>
              <a:rPr lang="es-ES" sz="11200" dirty="0"/>
              <a:t>. </a:t>
            </a:r>
          </a:p>
          <a:p>
            <a:pPr>
              <a:lnSpc>
                <a:spcPct val="90000"/>
              </a:lnSpc>
              <a:buNone/>
            </a:pPr>
            <a:endParaRPr lang="fr-FR" sz="3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pic>
        <p:nvPicPr>
          <p:cNvPr id="5" name="Picture 7" descr="aspect14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43" b="10451"/>
          <a:stretch/>
        </p:blipFill>
        <p:spPr bwMode="auto">
          <a:xfrm>
            <a:off x="5508104" y="3645024"/>
            <a:ext cx="1401762" cy="102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mouse-small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84984"/>
            <a:ext cx="1354138" cy="133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epson_perfection120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53136"/>
            <a:ext cx="1201737" cy="124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KLIP_MIC_COMPU_ch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5144"/>
            <a:ext cx="79432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9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143000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rgbClr val="984807"/>
                </a:solidFill>
                <a:latin typeface="+mn-lt"/>
              </a:rPr>
              <a:t>Periféricos de </a:t>
            </a:r>
            <a:r>
              <a:rPr lang="es-ES" sz="4800" dirty="0" smtClean="0">
                <a:solidFill>
                  <a:srgbClr val="984807"/>
                </a:solidFill>
                <a:latin typeface="+mn-lt"/>
              </a:rPr>
              <a:t>salida </a:t>
            </a:r>
            <a:endParaRPr lang="es-MX" sz="4800" dirty="0">
              <a:solidFill>
                <a:srgbClr val="984807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467544" y="1412776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charset="2"/>
              <a:buChar char="²"/>
            </a:pPr>
            <a:r>
              <a:rPr lang="es-ES" sz="2800" dirty="0"/>
              <a:t>Son los que muestran al usuario el resultado de las operaciones realizadas por el </a:t>
            </a:r>
            <a:r>
              <a:rPr lang="es-ES" sz="2800" dirty="0" smtClean="0"/>
              <a:t>CPU e </a:t>
            </a:r>
            <a:r>
              <a:rPr lang="es-ES" sz="2800" dirty="0"/>
              <a:t>información. En este grupo podemos encontrar: monitor, impresora, altavoces, </a:t>
            </a:r>
            <a:r>
              <a:rPr lang="es-ES" sz="2800" dirty="0" smtClean="0"/>
              <a:t>plotters, pantallas, etc</a:t>
            </a:r>
            <a:r>
              <a:rPr lang="es-ES" sz="2800" dirty="0"/>
              <a:t>. 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4932040" y="3140968"/>
            <a:ext cx="3642230" cy="2664118"/>
            <a:chOff x="4572000" y="2710923"/>
            <a:chExt cx="3642230" cy="3096166"/>
          </a:xfrm>
        </p:grpSpPr>
        <p:pic>
          <p:nvPicPr>
            <p:cNvPr id="7" name="Picture 7" descr="impresor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240" y="2710923"/>
              <a:ext cx="1511990" cy="151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8" descr="123.jpg"/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016" y="4295099"/>
              <a:ext cx="1511990" cy="1511990"/>
            </a:xfrm>
            <a:prstGeom prst="rect">
              <a:avLst/>
            </a:prstGeom>
          </p:spPr>
        </p:pic>
        <p:pic>
          <p:nvPicPr>
            <p:cNvPr id="10" name="Imagen 9" descr="t.jpg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8224" y="4149080"/>
              <a:ext cx="1511990" cy="1512167"/>
            </a:xfrm>
            <a:prstGeom prst="rect">
              <a:avLst/>
            </a:prstGeom>
          </p:spPr>
        </p:pic>
        <p:pic>
          <p:nvPicPr>
            <p:cNvPr id="11" name="Imagen 10" descr="r.jp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780928"/>
              <a:ext cx="1511990" cy="1511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58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1430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984807"/>
                </a:solidFill>
                <a:latin typeface="+mn-lt"/>
              </a:rPr>
              <a:t>Periféricos de entrada/salida </a:t>
            </a:r>
            <a:endParaRPr lang="es-MX" dirty="0">
              <a:solidFill>
                <a:srgbClr val="984807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19442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179512" y="1628800"/>
            <a:ext cx="8784976" cy="276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0000"/>
              </a:lnSpc>
              <a:buFont typeface="Wingdings" charset="2"/>
              <a:buChar char="²"/>
            </a:pPr>
            <a:r>
              <a:rPr lang="es-ES" sz="2800" dirty="0">
                <a:cs typeface="Arial"/>
              </a:rPr>
              <a:t>Son los dispositivos que pueden aportar simultáneamente información exterior al PC y al usuario. Aquí se encuentran: módem (Modulador/Demodulador), </a:t>
            </a:r>
            <a:r>
              <a:rPr lang="es-ES" sz="2800" dirty="0" smtClean="0">
                <a:cs typeface="Arial"/>
              </a:rPr>
              <a:t>Casco Virtual, Oculus  VR, Diadema, etc.</a:t>
            </a:r>
            <a:endParaRPr lang="es-ES" sz="2800" dirty="0">
              <a:cs typeface="Arial"/>
            </a:endParaRPr>
          </a:p>
          <a:p>
            <a:endParaRPr lang="es-ES" dirty="0">
              <a:latin typeface="Corbe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1597"/>
          <a:stretch/>
        </p:blipFill>
        <p:spPr>
          <a:xfrm>
            <a:off x="6732240" y="3573016"/>
            <a:ext cx="1584176" cy="11159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60032" y="3501008"/>
            <a:ext cx="1520165" cy="1187983"/>
          </a:xfrm>
          <a:prstGeom prst="rect">
            <a:avLst/>
          </a:prstGeom>
        </p:spPr>
      </p:pic>
      <p:pic>
        <p:nvPicPr>
          <p:cNvPr id="8" name="Imagen 7" descr="a.jpe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25144"/>
            <a:ext cx="1584177" cy="1187983"/>
          </a:xfrm>
          <a:prstGeom prst="rect">
            <a:avLst/>
          </a:prstGeom>
        </p:spPr>
      </p:pic>
      <p:pic>
        <p:nvPicPr>
          <p:cNvPr id="9" name="Imagen 8" descr="cc.jpg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56"/>
          <a:stretch/>
        </p:blipFill>
        <p:spPr>
          <a:xfrm>
            <a:off x="4932040" y="4725144"/>
            <a:ext cx="1800200" cy="129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19256" cy="86409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s-ES" dirty="0">
                <a:solidFill>
                  <a:srgbClr val="984807"/>
                </a:solidFill>
                <a:latin typeface="+mn-lt"/>
              </a:rPr>
              <a:t>Periféricos </a:t>
            </a:r>
            <a:r>
              <a:rPr lang="es-ES" dirty="0" smtClean="0">
                <a:solidFill>
                  <a:srgbClr val="984807"/>
                </a:solidFill>
                <a:latin typeface="+mn-lt"/>
              </a:rPr>
              <a:t>de Almacenamiento Secundario</a:t>
            </a:r>
            <a:endParaRPr lang="es-MX" dirty="0">
              <a:solidFill>
                <a:srgbClr val="984807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2376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0" y="1772816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²"/>
            </a:pPr>
            <a:r>
              <a:rPr lang="es-ES" sz="2400" dirty="0">
                <a:latin typeface="Arial"/>
                <a:cs typeface="Arial"/>
              </a:rPr>
              <a:t>D</a:t>
            </a:r>
            <a:r>
              <a:rPr lang="es-ES" sz="2400" dirty="0" smtClean="0">
                <a:latin typeface="Arial"/>
                <a:cs typeface="Arial"/>
              </a:rPr>
              <a:t>ispositivos </a:t>
            </a:r>
            <a:r>
              <a:rPr lang="es-ES" sz="2400" dirty="0">
                <a:latin typeface="Arial"/>
                <a:cs typeface="Arial"/>
              </a:rPr>
              <a:t>en los cuales </a:t>
            </a:r>
            <a:r>
              <a:rPr lang="es-ES" sz="2400" dirty="0" smtClean="0">
                <a:latin typeface="Arial"/>
                <a:cs typeface="Arial"/>
              </a:rPr>
              <a:t> se guarda la información de manera permanente o temporal, es decir permiten leer o grabar datos,  actualmente son los de mayor auge de transición y portabilidad ejemplo: discos duros, cd, </a:t>
            </a:r>
            <a:r>
              <a:rPr lang="es-ES" sz="2400" dirty="0" err="1" smtClean="0">
                <a:latin typeface="Arial"/>
                <a:cs typeface="Arial"/>
              </a:rPr>
              <a:t>usb</a:t>
            </a:r>
            <a:r>
              <a:rPr lang="es-ES" sz="2400" dirty="0" smtClean="0">
                <a:latin typeface="Arial"/>
                <a:cs typeface="Arial"/>
              </a:rPr>
              <a:t>, cache, </a:t>
            </a:r>
            <a:r>
              <a:rPr lang="es-ES" sz="2400" dirty="0" err="1" smtClean="0">
                <a:latin typeface="Arial"/>
                <a:cs typeface="Arial"/>
              </a:rPr>
              <a:t>blu-ray</a:t>
            </a:r>
            <a:r>
              <a:rPr lang="es-ES" sz="2400" dirty="0" smtClean="0">
                <a:latin typeface="Arial"/>
                <a:cs typeface="Arial"/>
              </a:rPr>
              <a:t>, micro </a:t>
            </a:r>
            <a:r>
              <a:rPr lang="es-ES" sz="2400" dirty="0" err="1" smtClean="0">
                <a:latin typeface="Arial"/>
                <a:cs typeface="Arial"/>
              </a:rPr>
              <a:t>sd</a:t>
            </a:r>
            <a:r>
              <a:rPr lang="es-ES" sz="2400" dirty="0" smtClean="0">
                <a:latin typeface="Arial"/>
                <a:cs typeface="Arial"/>
              </a:rPr>
              <a:t>, etc</a:t>
            </a:r>
            <a:r>
              <a:rPr lang="es-ES" sz="2400" dirty="0">
                <a:latin typeface="Arial"/>
                <a:cs typeface="Arial"/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916" t="21142" r="9189" b="9389"/>
          <a:stretch/>
        </p:blipFill>
        <p:spPr>
          <a:xfrm>
            <a:off x="4283968" y="3717032"/>
            <a:ext cx="2448272" cy="223224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292" t="23901" r="32019" b="7039"/>
          <a:stretch/>
        </p:blipFill>
        <p:spPr>
          <a:xfrm>
            <a:off x="6876256" y="3717032"/>
            <a:ext cx="216024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139952" y="1556791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Bibliografía:</a:t>
            </a:r>
          </a:p>
          <a:p>
            <a:r>
              <a:rPr lang="es-ES" dirty="0" smtClean="0"/>
              <a:t>Informática para Bachillerato II, Gonzalo </a:t>
            </a:r>
            <a:r>
              <a:rPr lang="es-ES" dirty="0" err="1" smtClean="0"/>
              <a:t>Ferreyra</a:t>
            </a:r>
            <a:r>
              <a:rPr lang="es-ES" dirty="0" smtClean="0"/>
              <a:t>, Ed. </a:t>
            </a:r>
            <a:r>
              <a:rPr lang="es-ES" dirty="0" err="1" smtClean="0"/>
              <a:t>Alfaomega</a:t>
            </a:r>
            <a:r>
              <a:rPr lang="es-ES" dirty="0" smtClean="0"/>
              <a:t>, 2013, ISBN978-607-707-637.</a:t>
            </a:r>
          </a:p>
          <a:p>
            <a:r>
              <a:rPr lang="es-ES" dirty="0" smtClean="0"/>
              <a:t>Informática 2 Un enfoque basado en competencias, Maña Josefina Pérez, </a:t>
            </a:r>
            <a:r>
              <a:rPr lang="es-ES" dirty="0" err="1" smtClean="0"/>
              <a:t>Alfaomega</a:t>
            </a:r>
            <a:r>
              <a:rPr lang="es-ES" dirty="0" smtClean="0"/>
              <a:t>  2009, ISBN978-607-785.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80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348</Words>
  <Application>Microsoft Office PowerPoint</Application>
  <PresentationFormat>Presentación en pantalla (4:3)</PresentationFormat>
  <Paragraphs>109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Wingdings</vt:lpstr>
      <vt:lpstr>Tema de Office</vt:lpstr>
      <vt:lpstr>Presentación de PowerPoint</vt:lpstr>
      <vt:lpstr>CPU Unidad Central de Proceso</vt:lpstr>
      <vt:lpstr>Presentación de PowerPoint</vt:lpstr>
      <vt:lpstr>HARDWARE       Periféricos</vt:lpstr>
      <vt:lpstr>Periféricos de Entrada</vt:lpstr>
      <vt:lpstr>Periféricos de salida </vt:lpstr>
      <vt:lpstr>Periféricos de entrada/salida </vt:lpstr>
      <vt:lpstr>Periféricos de Almacenamiento Secundario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webdesign1</dc:creator>
  <cp:lastModifiedBy>Administrador</cp:lastModifiedBy>
  <cp:revision>38</cp:revision>
  <dcterms:created xsi:type="dcterms:W3CDTF">2014-07-09T15:06:15Z</dcterms:created>
  <dcterms:modified xsi:type="dcterms:W3CDTF">2016-09-03T16:39:17Z</dcterms:modified>
</cp:coreProperties>
</file>