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9" r:id="rId4"/>
    <p:sldId id="263" r:id="rId5"/>
    <p:sldId id="264" r:id="rId6"/>
    <p:sldId id="265" r:id="rId7"/>
    <p:sldId id="266" r:id="rId8"/>
    <p:sldId id="262" r:id="rId9"/>
    <p:sldId id="267" r:id="rId10"/>
    <p:sldId id="268" r:id="rId11"/>
    <p:sldId id="269" r:id="rId12"/>
    <p:sldId id="271" r:id="rId13"/>
    <p:sldId id="272" r:id="rId14"/>
    <p:sldId id="273" r:id="rId15"/>
    <p:sldId id="275" r:id="rId16"/>
    <p:sldId id="276" r:id="rId17"/>
    <p:sldId id="277" r:id="rId18"/>
    <p:sldId id="274" r:id="rId19"/>
    <p:sldId id="260"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2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03/09/2016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t>03/09/2016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t>‹Nº›</a:t>
            </a:fld>
            <a:endParaRPr lang="es-MX"/>
          </a:p>
        </p:txBody>
      </p:sp>
    </p:spTree>
    <p:extLst>
      <p:ext uri="{BB962C8B-B14F-4D97-AF65-F5344CB8AC3E}">
        <p14:creationId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779912" y="0"/>
            <a:ext cx="536408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Área Académica:</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BIOLOGÍA</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endPar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Tema</a:t>
            </a: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CONTAMINACIÓN</a:t>
            </a: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Profesor:</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L.B. MARTÍN SOTO HERNÁNDEZ</a:t>
            </a: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Periodo</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lvl="1"/>
            <a:r>
              <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JULIO-DICIEMBRE_2106</a:t>
            </a:r>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959261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Tipos de contaminantes</a:t>
            </a:r>
            <a:endParaRPr lang="es-MX" dirty="0"/>
          </a:p>
        </p:txBody>
      </p:sp>
      <p:sp>
        <p:nvSpPr>
          <p:cNvPr id="3" name="2 Marcador de contenido"/>
          <p:cNvSpPr>
            <a:spLocks noGrp="1"/>
          </p:cNvSpPr>
          <p:nvPr>
            <p:ph idx="1"/>
          </p:nvPr>
        </p:nvSpPr>
        <p:spPr/>
        <p:txBody>
          <a:bodyPr>
            <a:normAutofit fontScale="85000" lnSpcReduction="20000"/>
          </a:bodyPr>
          <a:lstStyle/>
          <a:p>
            <a:pPr algn="just"/>
            <a:r>
              <a:rPr lang="es-MX" b="1" i="1" dirty="0"/>
              <a:t>Contaminación Química: </a:t>
            </a:r>
            <a:r>
              <a:rPr lang="es-MX" dirty="0"/>
              <a:t>Un compuesto químico se </a:t>
            </a:r>
            <a:r>
              <a:rPr lang="es-MX" dirty="0" smtClean="0"/>
              <a:t>introduce  </a:t>
            </a:r>
            <a:r>
              <a:rPr lang="es-MX" dirty="0"/>
              <a:t>en el medio</a:t>
            </a:r>
            <a:r>
              <a:rPr lang="es-MX" dirty="0" smtClean="0"/>
              <a:t>.</a:t>
            </a:r>
          </a:p>
          <a:p>
            <a:pPr algn="just"/>
            <a:r>
              <a:rPr lang="es-MX" b="1" i="1" dirty="0"/>
              <a:t>Contaminación Radiactiva: </a:t>
            </a:r>
            <a:r>
              <a:rPr lang="es-MX" dirty="0"/>
              <a:t>Dispersión de materiales radiactivos accidentalmente.</a:t>
            </a:r>
          </a:p>
          <a:p>
            <a:pPr algn="just"/>
            <a:r>
              <a:rPr lang="es-MX" b="1" i="1" dirty="0"/>
              <a:t>Contaminación Térmica: </a:t>
            </a:r>
            <a:r>
              <a:rPr lang="es-MX" dirty="0"/>
              <a:t>Emisión de fluidos a elevada temperatura.</a:t>
            </a:r>
          </a:p>
          <a:p>
            <a:pPr algn="just"/>
            <a:r>
              <a:rPr lang="es-MX" b="1" i="1" dirty="0"/>
              <a:t>Contaminación Electromagnética: </a:t>
            </a:r>
            <a:r>
              <a:rPr lang="es-MX" dirty="0"/>
              <a:t>Radiaciones del espectro electromagnético que son perjudiciales para los seres vivos.</a:t>
            </a:r>
          </a:p>
          <a:p>
            <a:pPr algn="just"/>
            <a:r>
              <a:rPr lang="es-MX" b="1" i="1" dirty="0" smtClean="0"/>
              <a:t>Contaminación</a:t>
            </a:r>
            <a:r>
              <a:rPr lang="es-MX" b="1" i="1" dirty="0"/>
              <a:t> Microbiológica: </a:t>
            </a:r>
            <a:r>
              <a:rPr lang="es-MX" dirty="0"/>
              <a:t>Producida  por microorganismos, como en la manipulación </a:t>
            </a:r>
            <a:r>
              <a:rPr lang="es-MX" dirty="0" smtClean="0"/>
              <a:t>inadecuada </a:t>
            </a:r>
            <a:r>
              <a:rPr lang="es-MX" dirty="0"/>
              <a:t>de alimentos.</a:t>
            </a:r>
          </a:p>
          <a:p>
            <a:endParaRPr lang="es-MX" dirty="0"/>
          </a:p>
        </p:txBody>
      </p:sp>
    </p:spTree>
    <p:extLst>
      <p:ext uri="{BB962C8B-B14F-4D97-AF65-F5344CB8AC3E}">
        <p14:creationId xmlns:p14="http://schemas.microsoft.com/office/powerpoint/2010/main" val="1077416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Tipos de contaminantes</a:t>
            </a:r>
            <a:endParaRPr lang="es-MX" dirty="0"/>
          </a:p>
        </p:txBody>
      </p:sp>
      <p:sp>
        <p:nvSpPr>
          <p:cNvPr id="3" name="2 Marcador de contenido"/>
          <p:cNvSpPr>
            <a:spLocks noGrp="1"/>
          </p:cNvSpPr>
          <p:nvPr>
            <p:ph idx="1"/>
          </p:nvPr>
        </p:nvSpPr>
        <p:spPr/>
        <p:txBody>
          <a:bodyPr>
            <a:normAutofit fontScale="92500" lnSpcReduction="20000"/>
          </a:bodyPr>
          <a:lstStyle/>
          <a:p>
            <a:pPr algn="just"/>
            <a:r>
              <a:rPr lang="es-MX" b="1" i="1" dirty="0"/>
              <a:t>Degradación lenta:</a:t>
            </a:r>
            <a:r>
              <a:rPr lang="es-MX" dirty="0"/>
              <a:t> Estos necesitan décadas o más tiempo para degradarse. Ejemplo de ellos son los plásticos y el DDT utilizado en insecticidas.</a:t>
            </a:r>
          </a:p>
          <a:p>
            <a:pPr algn="just"/>
            <a:r>
              <a:rPr lang="es-MX" b="1" i="1" dirty="0"/>
              <a:t>Degradables: </a:t>
            </a:r>
            <a:r>
              <a:rPr lang="es-MX" dirty="0"/>
              <a:t>Se descomponen completamente o se reducen a niveles aceptables mediante proceso naturales físicos, químicos y biológicos</a:t>
            </a:r>
            <a:r>
              <a:rPr lang="es-MX" dirty="0" smtClean="0"/>
              <a:t>.</a:t>
            </a:r>
          </a:p>
          <a:p>
            <a:pPr algn="just"/>
            <a:r>
              <a:rPr lang="es-MX" b="1" i="1" dirty="0"/>
              <a:t>Biodegradables:</a:t>
            </a:r>
            <a:r>
              <a:rPr lang="es-MX" dirty="0"/>
              <a:t> son los contaminantes químicos complejos que por la acción de organismos vivos, se descomponen en compuestos químicos más sencillos. Ejemplo de ellos son las aguas residuales humanas en un río</a:t>
            </a:r>
            <a:r>
              <a:rPr lang="es-MX" dirty="0" smtClean="0"/>
              <a:t>.</a:t>
            </a:r>
            <a:endParaRPr lang="es-MX" dirty="0"/>
          </a:p>
        </p:txBody>
      </p:sp>
    </p:spTree>
    <p:extLst>
      <p:ext uri="{BB962C8B-B14F-4D97-AF65-F5344CB8AC3E}">
        <p14:creationId xmlns:p14="http://schemas.microsoft.com/office/powerpoint/2010/main" val="1564582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Causas de los contaminantes</a:t>
            </a:r>
            <a:endParaRPr lang="es-MX" dirty="0"/>
          </a:p>
        </p:txBody>
      </p:sp>
      <p:sp>
        <p:nvSpPr>
          <p:cNvPr id="3" name="2 Marcador de contenido"/>
          <p:cNvSpPr>
            <a:spLocks noGrp="1"/>
          </p:cNvSpPr>
          <p:nvPr>
            <p:ph idx="1"/>
          </p:nvPr>
        </p:nvSpPr>
        <p:spPr/>
        <p:txBody>
          <a:bodyPr>
            <a:normAutofit fontScale="70000" lnSpcReduction="20000"/>
          </a:bodyPr>
          <a:lstStyle/>
          <a:p>
            <a:pPr algn="just"/>
            <a:r>
              <a:rPr lang="es-MX" b="1" i="1" dirty="0"/>
              <a:t>El tráfico rodado:</a:t>
            </a:r>
            <a:r>
              <a:rPr lang="es-MX" dirty="0"/>
              <a:t> los coches y camiones son los mayores contaminantes urbanos porque a diario circulan arrojando al aire gases tóxicos perjudiciales para la salud. </a:t>
            </a:r>
            <a:endParaRPr lang="es-MX" dirty="0" smtClean="0"/>
          </a:p>
          <a:p>
            <a:pPr algn="just"/>
            <a:r>
              <a:rPr lang="es-MX" b="1" i="1" dirty="0" smtClean="0"/>
              <a:t>Construcciones </a:t>
            </a:r>
            <a:r>
              <a:rPr lang="es-MX" b="1" i="1" dirty="0"/>
              <a:t>y las demoliciones:</a:t>
            </a:r>
            <a:r>
              <a:rPr lang="es-MX" dirty="0"/>
              <a:t> estas actividades desprenden polvos y gases que dañan el aire de la zona en que se desarrollan,  y  a su vez contaminan el agua donde arrojan sus desechos</a:t>
            </a:r>
            <a:r>
              <a:rPr lang="es-MX" dirty="0" smtClean="0"/>
              <a:t>.</a:t>
            </a:r>
          </a:p>
          <a:p>
            <a:pPr algn="just"/>
            <a:r>
              <a:rPr lang="es-MX" b="1" i="1" dirty="0"/>
              <a:t>Los Combustibles fósiles:</a:t>
            </a:r>
            <a:r>
              <a:rPr lang="es-MX" dirty="0"/>
              <a:t> El confort  y el bienestar de los habitantes de las grandes ciudades trajo como consecuencia el aumento en el consumo de combustibles fósiles. </a:t>
            </a:r>
          </a:p>
          <a:p>
            <a:pPr algn="just"/>
            <a:r>
              <a:rPr lang="es-MX" b="1" i="1" dirty="0"/>
              <a:t>El índice de población mundial ha crecido a distinto ritmo que la tasa de mortalidad, hecho que ha impactado sobre el medioambiente:</a:t>
            </a:r>
            <a:r>
              <a:rPr lang="es-MX" dirty="0"/>
              <a:t> provocando la ineficiencia en el tratamiento de las aguas residuales domésticas, el aumento del consumo irreflexivo  y la generación de toneladas de basura.</a:t>
            </a:r>
          </a:p>
          <a:p>
            <a:endParaRPr lang="es-MX" dirty="0"/>
          </a:p>
        </p:txBody>
      </p:sp>
    </p:spTree>
    <p:extLst>
      <p:ext uri="{BB962C8B-B14F-4D97-AF65-F5344CB8AC3E}">
        <p14:creationId xmlns:p14="http://schemas.microsoft.com/office/powerpoint/2010/main" val="2270662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Causas de los contaminantes</a:t>
            </a:r>
            <a:endParaRPr lang="es-MX" dirty="0"/>
          </a:p>
        </p:txBody>
      </p:sp>
      <p:sp>
        <p:nvSpPr>
          <p:cNvPr id="3" name="2 Marcador de contenido"/>
          <p:cNvSpPr>
            <a:spLocks noGrp="1"/>
          </p:cNvSpPr>
          <p:nvPr>
            <p:ph idx="1"/>
          </p:nvPr>
        </p:nvSpPr>
        <p:spPr/>
        <p:txBody>
          <a:bodyPr>
            <a:normAutofit fontScale="77500" lnSpcReduction="20000"/>
          </a:bodyPr>
          <a:lstStyle/>
          <a:p>
            <a:pPr algn="just"/>
            <a:r>
              <a:rPr lang="es-MX" b="1" i="1" dirty="0"/>
              <a:t>El progreso tecnológico beneficia a nivel económico y social: </a:t>
            </a:r>
            <a:r>
              <a:rPr lang="es-MX" dirty="0"/>
              <a:t>Pero la proliferación de industrias y la falta de control ambiental en sus procesos, ha perjudicado el ecosistema por la gran cantidad de residuos arrojados al aire, en ríos y mares.</a:t>
            </a:r>
          </a:p>
          <a:p>
            <a:pPr algn="just"/>
            <a:r>
              <a:rPr lang="es-MX" b="1" i="1" dirty="0" smtClean="0"/>
              <a:t>La </a:t>
            </a:r>
            <a:r>
              <a:rPr lang="es-MX" b="1" i="1" dirty="0"/>
              <a:t>deforestación:</a:t>
            </a:r>
            <a:r>
              <a:rPr lang="es-MX" dirty="0"/>
              <a:t> La tala indiscriminada en bosques y selvas impide que los árboles, encargados de purificar el aire, realicen esta tarea y que miles de animales y plantas se extingan por no tener un lugar donde vivir y crecer.</a:t>
            </a:r>
          </a:p>
          <a:p>
            <a:pPr algn="just"/>
            <a:r>
              <a:rPr lang="es-MX" b="1" i="1" dirty="0" smtClean="0"/>
              <a:t>Los </a:t>
            </a:r>
            <a:r>
              <a:rPr lang="es-MX" b="1" i="1" dirty="0"/>
              <a:t>pesticidas y los productos químicos: </a:t>
            </a:r>
            <a:r>
              <a:rPr lang="es-MX" dirty="0"/>
              <a:t>Utilizados en los cultivos llegan a  contaminar el suelo y el agua de la zona en que se sembró. Llegando incluso a contaminar, de forma alarmante, a muchos alimentos.</a:t>
            </a:r>
          </a:p>
          <a:p>
            <a:endParaRPr lang="es-MX" dirty="0"/>
          </a:p>
        </p:txBody>
      </p:sp>
    </p:spTree>
    <p:extLst>
      <p:ext uri="{BB962C8B-B14F-4D97-AF65-F5344CB8AC3E}">
        <p14:creationId xmlns:p14="http://schemas.microsoft.com/office/powerpoint/2010/main" val="2498482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Consecuencias de la contaminación</a:t>
            </a:r>
            <a:endParaRPr lang="es-MX" dirty="0"/>
          </a:p>
        </p:txBody>
      </p:sp>
      <p:sp>
        <p:nvSpPr>
          <p:cNvPr id="3" name="2 Marcador de contenido"/>
          <p:cNvSpPr>
            <a:spLocks noGrp="1"/>
          </p:cNvSpPr>
          <p:nvPr>
            <p:ph idx="1"/>
          </p:nvPr>
        </p:nvSpPr>
        <p:spPr/>
        <p:txBody>
          <a:bodyPr>
            <a:normAutofit fontScale="85000" lnSpcReduction="10000"/>
          </a:bodyPr>
          <a:lstStyle/>
          <a:p>
            <a:pPr algn="just"/>
            <a:r>
              <a:rPr lang="es-MX" b="1" i="1" dirty="0"/>
              <a:t>Problemas para la salud: </a:t>
            </a:r>
            <a:r>
              <a:rPr lang="es-MX" dirty="0"/>
              <a:t>La contaminación hace que las personas estemos cada vez más expuestas a padecer problemas cardiovasculares, con el grave peligro que esto entraña para nuestra salud y vida.</a:t>
            </a:r>
          </a:p>
          <a:p>
            <a:pPr algn="just"/>
            <a:r>
              <a:rPr lang="es-MX" b="1" i="1" dirty="0"/>
              <a:t>Debilitamiento de la capa de ozono:</a:t>
            </a:r>
            <a:r>
              <a:rPr lang="es-MX" dirty="0"/>
              <a:t> La capa de ozono es la que nos protege de los rayos del Sol, los cuales pueden llegar a ser mortíferos sin esta capa. la consecuencia de este debilitamiento es que cada vez nos protege menos y, por ende, cada vez tenemos una mayor temperatura en el planeta. </a:t>
            </a:r>
          </a:p>
          <a:p>
            <a:endParaRPr lang="es-MX" dirty="0"/>
          </a:p>
        </p:txBody>
      </p:sp>
    </p:spTree>
    <p:extLst>
      <p:ext uri="{BB962C8B-B14F-4D97-AF65-F5344CB8AC3E}">
        <p14:creationId xmlns:p14="http://schemas.microsoft.com/office/powerpoint/2010/main" val="632602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Consecuencias de la contaminación</a:t>
            </a:r>
            <a:endParaRPr lang="es-MX" dirty="0"/>
          </a:p>
        </p:txBody>
      </p:sp>
      <p:sp>
        <p:nvSpPr>
          <p:cNvPr id="3" name="2 Marcador de contenido"/>
          <p:cNvSpPr>
            <a:spLocks noGrp="1"/>
          </p:cNvSpPr>
          <p:nvPr>
            <p:ph idx="1"/>
          </p:nvPr>
        </p:nvSpPr>
        <p:spPr/>
        <p:txBody>
          <a:bodyPr>
            <a:normAutofit lnSpcReduction="10000"/>
          </a:bodyPr>
          <a:lstStyle/>
          <a:p>
            <a:pPr algn="just"/>
            <a:r>
              <a:rPr lang="es-MX" b="1" i="1" dirty="0"/>
              <a:t>La contaminación afecta al suelo y al agua: </a:t>
            </a:r>
            <a:r>
              <a:rPr lang="es-MX" dirty="0"/>
              <a:t>La contaminación al medio ambiente afecta al agua y al suelo, lo que hace que cada vez haya más especies en peligro de extinción. El agua no es potable en una gran cantidad de sitios y el suelo para la siembre no tiene los </a:t>
            </a:r>
            <a:r>
              <a:rPr lang="es-MX" dirty="0" smtClean="0"/>
              <a:t>nutrientes </a:t>
            </a:r>
            <a:r>
              <a:rPr lang="es-MX" dirty="0"/>
              <a:t>necesarios, lo que hace que cada vez se pueda cultivar menos y que el número de cosechas para nuestro sustento sea cada vez menor.</a:t>
            </a:r>
          </a:p>
          <a:p>
            <a:endParaRPr lang="es-MX" dirty="0"/>
          </a:p>
        </p:txBody>
      </p:sp>
    </p:spTree>
    <p:extLst>
      <p:ext uri="{BB962C8B-B14F-4D97-AF65-F5344CB8AC3E}">
        <p14:creationId xmlns:p14="http://schemas.microsoft.com/office/powerpoint/2010/main" val="4186413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Consecuencias de la contaminación</a:t>
            </a:r>
            <a:endParaRPr lang="es-MX" dirty="0"/>
          </a:p>
        </p:txBody>
      </p:sp>
      <p:sp>
        <p:nvSpPr>
          <p:cNvPr id="3" name="2 Marcador de contenido"/>
          <p:cNvSpPr>
            <a:spLocks noGrp="1"/>
          </p:cNvSpPr>
          <p:nvPr>
            <p:ph idx="1"/>
          </p:nvPr>
        </p:nvSpPr>
        <p:spPr/>
        <p:txBody>
          <a:bodyPr>
            <a:normAutofit/>
          </a:bodyPr>
          <a:lstStyle/>
          <a:p>
            <a:pPr algn="just"/>
            <a:r>
              <a:rPr lang="es-MX" b="1" i="1" dirty="0"/>
              <a:t>La contaminación afecta al clima: </a:t>
            </a:r>
            <a:r>
              <a:rPr lang="es-MX" dirty="0"/>
              <a:t>Seguro que ya te has dado cuenta que los inviernos pueden ser mucho más fríos o que los veranos son mucho más calurosos, consecuencia del deshielo de los polos, a la vez que seguro te has dado cuenta que las estaciones como el invierno y el verano pueden ser más largas y que las de temperaturas medias, son cada vez más cortas. </a:t>
            </a:r>
          </a:p>
          <a:p>
            <a:endParaRPr lang="es-MX" dirty="0"/>
          </a:p>
        </p:txBody>
      </p:sp>
    </p:spTree>
    <p:extLst>
      <p:ext uri="{BB962C8B-B14F-4D97-AF65-F5344CB8AC3E}">
        <p14:creationId xmlns:p14="http://schemas.microsoft.com/office/powerpoint/2010/main" val="442905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a:bodyPr>
          <a:lstStyle/>
          <a:p>
            <a:r>
              <a:rPr lang="es-MX" dirty="0" smtClean="0"/>
              <a:t>¿Cómo evitarla?</a:t>
            </a:r>
            <a:endParaRPr lang="es-MX" dirty="0"/>
          </a:p>
        </p:txBody>
      </p:sp>
      <p:sp>
        <p:nvSpPr>
          <p:cNvPr id="3" name="2 Marcador de contenido"/>
          <p:cNvSpPr>
            <a:spLocks noGrp="1"/>
          </p:cNvSpPr>
          <p:nvPr>
            <p:ph idx="1"/>
          </p:nvPr>
        </p:nvSpPr>
        <p:spPr/>
        <p:txBody>
          <a:bodyPr>
            <a:normAutofit fontScale="92500" lnSpcReduction="20000"/>
          </a:bodyPr>
          <a:lstStyle/>
          <a:p>
            <a:r>
              <a:rPr lang="es-MX" dirty="0"/>
              <a:t>La contaminación se puede evitar (o por lo menos reducir) con la cuatro “erres” de la utilización de recursos: </a:t>
            </a:r>
            <a:br>
              <a:rPr lang="es-MX" dirty="0"/>
            </a:br>
            <a:endParaRPr lang="es-MX" dirty="0"/>
          </a:p>
          <a:p>
            <a:pPr lvl="1"/>
            <a:r>
              <a:rPr lang="es-MX" dirty="0"/>
              <a:t>Rechazar: no utilizar .</a:t>
            </a:r>
            <a:br>
              <a:rPr lang="es-MX" dirty="0"/>
            </a:br>
            <a:endParaRPr lang="es-MX" dirty="0"/>
          </a:p>
          <a:p>
            <a:pPr lvl="1"/>
            <a:r>
              <a:rPr lang="es-MX" dirty="0"/>
              <a:t>Reducir .</a:t>
            </a:r>
            <a:br>
              <a:rPr lang="es-MX" dirty="0"/>
            </a:br>
            <a:endParaRPr lang="es-MX" dirty="0"/>
          </a:p>
          <a:p>
            <a:pPr lvl="1"/>
            <a:r>
              <a:rPr lang="es-MX" dirty="0"/>
              <a:t>Reutilizar .</a:t>
            </a:r>
          </a:p>
          <a:p>
            <a:endParaRPr lang="es-MX" dirty="0"/>
          </a:p>
          <a:p>
            <a:pPr lvl="1"/>
            <a:r>
              <a:rPr lang="es-MX" dirty="0"/>
              <a:t>Reciclar .</a:t>
            </a:r>
          </a:p>
        </p:txBody>
      </p:sp>
    </p:spTree>
    <p:extLst>
      <p:ext uri="{BB962C8B-B14F-4D97-AF65-F5344CB8AC3E}">
        <p14:creationId xmlns:p14="http://schemas.microsoft.com/office/powerpoint/2010/main" val="60763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Consecuencias de la contaminación</a:t>
            </a:r>
            <a:endParaRPr lang="es-MX" dirty="0"/>
          </a:p>
        </p:txBody>
      </p:sp>
      <p:sp>
        <p:nvSpPr>
          <p:cNvPr id="3" name="2 Marcador de contenido"/>
          <p:cNvSpPr>
            <a:spLocks noGrp="1"/>
          </p:cNvSpPr>
          <p:nvPr>
            <p:ph idx="1"/>
          </p:nvPr>
        </p:nvSpPr>
        <p:spPr/>
        <p:txBody>
          <a:bodyPr>
            <a:normAutofit fontScale="85000" lnSpcReduction="20000"/>
          </a:bodyPr>
          <a:lstStyle/>
          <a:p>
            <a:pPr algn="just"/>
            <a:r>
              <a:rPr lang="es-MX" dirty="0"/>
              <a:t>No arrojes basura en la calle, bosques y parques, envuélvela o tápala bien en la casa.</a:t>
            </a:r>
          </a:p>
          <a:p>
            <a:pPr algn="just"/>
            <a:r>
              <a:rPr lang="es-MX" dirty="0" smtClean="0"/>
              <a:t>Evita </a:t>
            </a:r>
            <a:r>
              <a:rPr lang="es-MX" dirty="0"/>
              <a:t>el consumo de tabaco</a:t>
            </a:r>
          </a:p>
          <a:p>
            <a:pPr algn="just"/>
            <a:r>
              <a:rPr lang="es-MX" dirty="0" smtClean="0"/>
              <a:t>Restringe </a:t>
            </a:r>
            <a:r>
              <a:rPr lang="es-MX" dirty="0"/>
              <a:t>la limpieza en seco.</a:t>
            </a:r>
          </a:p>
          <a:p>
            <a:pPr algn="just"/>
            <a:r>
              <a:rPr lang="es-MX" dirty="0" smtClean="0"/>
              <a:t>Evita </a:t>
            </a:r>
            <a:r>
              <a:rPr lang="es-MX" dirty="0"/>
              <a:t>el uso de pinturas, aceites y solventes en días de alta concentración de ozono.</a:t>
            </a:r>
          </a:p>
          <a:p>
            <a:pPr algn="just"/>
            <a:r>
              <a:rPr lang="es-MX" dirty="0"/>
              <a:t>Reduce el consumo de electricidad, lo cual contribuirá a disminuir las emanaciones de contaminantes y partículas.</a:t>
            </a:r>
          </a:p>
          <a:p>
            <a:pPr algn="just"/>
            <a:r>
              <a:rPr lang="es-MX" dirty="0" smtClean="0"/>
              <a:t>Prende </a:t>
            </a:r>
            <a:r>
              <a:rPr lang="es-MX" dirty="0"/>
              <a:t>el carbón de leña con un encendedor eléctrico en vez de hacerlo con combustible líquido.</a:t>
            </a:r>
          </a:p>
          <a:p>
            <a:endParaRPr lang="es-MX" dirty="0"/>
          </a:p>
        </p:txBody>
      </p:sp>
    </p:spTree>
    <p:extLst>
      <p:ext uri="{BB962C8B-B14F-4D97-AF65-F5344CB8AC3E}">
        <p14:creationId xmlns:p14="http://schemas.microsoft.com/office/powerpoint/2010/main" val="4131371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a:bodyPr>
          <a:lstStyle/>
          <a:p>
            <a:r>
              <a:rPr lang="es-MX" dirty="0" smtClean="0"/>
              <a:t>Bibliografía</a:t>
            </a:r>
            <a:endParaRPr lang="es-MX" dirty="0"/>
          </a:p>
        </p:txBody>
      </p:sp>
      <p:sp>
        <p:nvSpPr>
          <p:cNvPr id="3" name="2 Marcador de contenido"/>
          <p:cNvSpPr>
            <a:spLocks noGrp="1"/>
          </p:cNvSpPr>
          <p:nvPr>
            <p:ph idx="1"/>
          </p:nvPr>
        </p:nvSpPr>
        <p:spPr>
          <a:xfrm>
            <a:off x="457200" y="1844824"/>
            <a:ext cx="8229600" cy="4137323"/>
          </a:xfrm>
        </p:spPr>
        <p:txBody>
          <a:bodyPr>
            <a:normAutofit fontScale="47500" lnSpcReduction="20000"/>
          </a:bodyPr>
          <a:lstStyle/>
          <a:p>
            <a:pPr>
              <a:lnSpc>
                <a:spcPct val="90000"/>
              </a:lnSpc>
              <a:buNone/>
            </a:pPr>
            <a:r>
              <a:rPr lang="es-MX" dirty="0"/>
              <a:t>http://www.taringa.net/post/ecologia/7532222/Datos-curiosos-sobre-la-contaminacion-ayudemos-al-mundo.html</a:t>
            </a:r>
          </a:p>
          <a:p>
            <a:pPr>
              <a:lnSpc>
                <a:spcPct val="90000"/>
              </a:lnSpc>
              <a:buNone/>
            </a:pPr>
            <a:r>
              <a:rPr lang="es-MX" dirty="0"/>
              <a:t> </a:t>
            </a:r>
          </a:p>
          <a:p>
            <a:pPr>
              <a:lnSpc>
                <a:spcPct val="90000"/>
              </a:lnSpc>
              <a:buNone/>
            </a:pPr>
            <a:r>
              <a:rPr lang="es-MX" dirty="0"/>
              <a:t>http://www.monografias.com/trabajos10/contam/contam.shtml</a:t>
            </a:r>
          </a:p>
          <a:p>
            <a:pPr>
              <a:lnSpc>
                <a:spcPct val="90000"/>
              </a:lnSpc>
              <a:buNone/>
            </a:pPr>
            <a:endParaRPr lang="es-MX" dirty="0"/>
          </a:p>
          <a:p>
            <a:pPr>
              <a:lnSpc>
                <a:spcPct val="90000"/>
              </a:lnSpc>
              <a:buNone/>
            </a:pPr>
            <a:endParaRPr lang="es-MX" dirty="0"/>
          </a:p>
          <a:p>
            <a:pPr>
              <a:lnSpc>
                <a:spcPct val="90000"/>
              </a:lnSpc>
              <a:buNone/>
            </a:pPr>
            <a:r>
              <a:rPr lang="es-MX" dirty="0"/>
              <a:t>https://www.inspiraction.org/cambio-climatico/contaminacion/tipos-de-contaminacion</a:t>
            </a:r>
          </a:p>
          <a:p>
            <a:pPr>
              <a:lnSpc>
                <a:spcPct val="90000"/>
              </a:lnSpc>
              <a:buNone/>
            </a:pPr>
            <a:endParaRPr lang="es-MX" dirty="0"/>
          </a:p>
          <a:p>
            <a:pPr>
              <a:lnSpc>
                <a:spcPct val="90000"/>
              </a:lnSpc>
              <a:buNone/>
            </a:pPr>
            <a:r>
              <a:rPr lang="es-MX" dirty="0"/>
              <a:t>http://www.inecc.gob.mx/calaire-informacion-basica/525-calaire-cont-primarios-secundarios</a:t>
            </a:r>
          </a:p>
          <a:p>
            <a:pPr>
              <a:lnSpc>
                <a:spcPct val="90000"/>
              </a:lnSpc>
              <a:buNone/>
            </a:pPr>
            <a:endParaRPr lang="es-MX" dirty="0"/>
          </a:p>
          <a:p>
            <a:pPr>
              <a:lnSpc>
                <a:spcPct val="90000"/>
              </a:lnSpc>
              <a:buNone/>
            </a:pPr>
            <a:r>
              <a:rPr lang="es-MX" dirty="0"/>
              <a:t>Folleto “La contaminación”</a:t>
            </a:r>
          </a:p>
          <a:p>
            <a:pPr>
              <a:lnSpc>
                <a:spcPct val="90000"/>
              </a:lnSpc>
              <a:buNone/>
            </a:pPr>
            <a:endParaRPr lang="es-MX" dirty="0"/>
          </a:p>
          <a:p>
            <a:pPr>
              <a:lnSpc>
                <a:spcPct val="90000"/>
              </a:lnSpc>
              <a:buNone/>
            </a:pPr>
            <a:r>
              <a:rPr lang="es-MX" dirty="0"/>
              <a:t>Biología. Rosa Argentina, Educación Ambiental </a:t>
            </a:r>
            <a:r>
              <a:rPr lang="es-MX" dirty="0" err="1"/>
              <a:t>pag</a:t>
            </a:r>
            <a:r>
              <a:rPr lang="es-MX" dirty="0"/>
              <a:t>  66-192.</a:t>
            </a:r>
          </a:p>
          <a:p>
            <a:pPr>
              <a:lnSpc>
                <a:spcPct val="90000"/>
              </a:lnSpc>
              <a:buNone/>
            </a:pPr>
            <a:endParaRPr lang="es-MX" dirty="0"/>
          </a:p>
          <a:p>
            <a:pPr>
              <a:lnSpc>
                <a:spcPct val="90000"/>
              </a:lnSpc>
              <a:buNone/>
            </a:pPr>
            <a:r>
              <a:rPr lang="es-MX" dirty="0"/>
              <a:t>Enciclopedia general de Ecología. Consecuencias ambientales. </a:t>
            </a:r>
            <a:r>
              <a:rPr lang="es-MX" dirty="0" err="1"/>
              <a:t>Pag</a:t>
            </a:r>
            <a:r>
              <a:rPr lang="es-MX" dirty="0"/>
              <a:t> 13-20</a:t>
            </a:r>
          </a:p>
          <a:p>
            <a:pPr>
              <a:lnSpc>
                <a:spcPct val="90000"/>
              </a:lnSpc>
              <a:buNone/>
            </a:pPr>
            <a:endParaRPr lang="fr-FR" dirty="0" smtClean="0"/>
          </a:p>
          <a:p>
            <a:pPr marL="0" indent="0">
              <a:lnSpc>
                <a:spcPct val="90000"/>
              </a:lnSpc>
              <a:buNone/>
            </a:pPr>
            <a:r>
              <a:rPr lang="fr-FR" dirty="0" err="1" smtClean="0"/>
              <a:t>Ciencia</a:t>
            </a:r>
            <a:r>
              <a:rPr lang="fr-FR" dirty="0" smtClean="0"/>
              <a:t> </a:t>
            </a:r>
            <a:r>
              <a:rPr lang="fr-FR" dirty="0" err="1" smtClean="0"/>
              <a:t>ambiental</a:t>
            </a:r>
            <a:r>
              <a:rPr lang="fr-FR" dirty="0" smtClean="0"/>
              <a:t>, </a:t>
            </a:r>
            <a:r>
              <a:rPr lang="fr-FR" dirty="0" err="1" smtClean="0"/>
              <a:t>preservemos</a:t>
            </a:r>
            <a:r>
              <a:rPr lang="fr-FR" dirty="0" smtClean="0"/>
              <a:t> la </a:t>
            </a:r>
            <a:r>
              <a:rPr lang="fr-FR" dirty="0" err="1" smtClean="0"/>
              <a:t>tierra</a:t>
            </a:r>
            <a:r>
              <a:rPr lang="fr-FR" dirty="0" smtClean="0"/>
              <a:t>, </a:t>
            </a:r>
            <a:r>
              <a:rPr lang="fr-FR" dirty="0" err="1" smtClean="0"/>
              <a:t>Quinta</a:t>
            </a:r>
            <a:r>
              <a:rPr lang="fr-FR" dirty="0" smtClean="0"/>
              <a:t> </a:t>
            </a:r>
            <a:r>
              <a:rPr lang="fr-FR" dirty="0" err="1" smtClean="0"/>
              <a:t>edición</a:t>
            </a:r>
            <a:r>
              <a:rPr lang="fr-FR" dirty="0" smtClean="0"/>
              <a:t>, G. Tyler Miller, Jr. </a:t>
            </a:r>
            <a:r>
              <a:rPr lang="fr-FR" dirty="0" err="1" smtClean="0"/>
              <a:t>Ciencias</a:t>
            </a:r>
            <a:r>
              <a:rPr lang="fr-FR" dirty="0" smtClean="0"/>
              <a:t> e </a:t>
            </a:r>
            <a:r>
              <a:rPr lang="fr-FR" dirty="0" err="1" smtClean="0"/>
              <a:t>ingenierías</a:t>
            </a:r>
            <a:r>
              <a:rPr lang="fr-FR" dirty="0" smtClean="0"/>
              <a:t>, Thomson, </a:t>
            </a:r>
            <a:r>
              <a:rPr lang="fr-FR" dirty="0" err="1" smtClean="0"/>
              <a:t>México</a:t>
            </a:r>
            <a:r>
              <a:rPr lang="fr-FR" dirty="0" smtClean="0"/>
              <a:t>, D.F. 2003.</a:t>
            </a: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Tree>
    <p:extLst>
      <p:ext uri="{BB962C8B-B14F-4D97-AF65-F5344CB8AC3E}">
        <p14:creationId xmlns:p14="http://schemas.microsoft.com/office/powerpoint/2010/main" val="121021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a:bodyPr>
          <a:lstStyle/>
          <a:p>
            <a:r>
              <a:rPr lang="fr-FR" sz="3600" b="1" u="sng" dirty="0">
                <a:effectLst>
                  <a:outerShdw blurRad="38100" dist="38100" dir="2700000" algn="tl">
                    <a:srgbClr val="000000">
                      <a:alpha val="43137"/>
                    </a:srgbClr>
                  </a:outerShdw>
                </a:effectLst>
                <a:latin typeface="Arial" pitchFamily="34" charset="0"/>
                <a:cs typeface="Arial" pitchFamily="34" charset="0"/>
              </a:rPr>
              <a:t>Tema:</a:t>
            </a:r>
            <a:r>
              <a:rPr lang="fr-FR" b="1" u="sng" dirty="0">
                <a:effectLst>
                  <a:outerShdw blurRad="38100" dist="38100" dir="2700000" algn="tl">
                    <a:srgbClr val="000000">
                      <a:alpha val="43137"/>
                    </a:srgbClr>
                  </a:outerShdw>
                </a:effectLst>
                <a:latin typeface="Arial" pitchFamily="34" charset="0"/>
                <a:cs typeface="Arial" pitchFamily="34" charset="0"/>
              </a:rPr>
              <a:t/>
            </a:r>
            <a:br>
              <a:rPr lang="fr-FR" b="1" u="sng" dirty="0">
                <a:effectLst>
                  <a:outerShdw blurRad="38100" dist="38100" dir="2700000" algn="tl">
                    <a:srgbClr val="000000">
                      <a:alpha val="43137"/>
                    </a:srgbClr>
                  </a:outerShdw>
                </a:effectLst>
                <a:latin typeface="Arial" pitchFamily="34" charset="0"/>
                <a:cs typeface="Arial" pitchFamily="34" charset="0"/>
              </a:rPr>
            </a:br>
            <a:r>
              <a:rPr lang="es-MX" sz="3100" b="1" dirty="0" smtClean="0">
                <a:effectLst>
                  <a:outerShdw blurRad="38100" dist="38100" dir="2700000" algn="tl">
                    <a:srgbClr val="000000">
                      <a:alpha val="43137"/>
                    </a:srgbClr>
                  </a:outerShdw>
                </a:effectLst>
                <a:latin typeface="Arial" pitchFamily="34" charset="0"/>
                <a:cs typeface="Arial" pitchFamily="34" charset="0"/>
              </a:rPr>
              <a:t>Contaminación</a:t>
            </a:r>
            <a:endParaRPr lang="es-MX" sz="3100" dirty="0"/>
          </a:p>
        </p:txBody>
      </p:sp>
      <p:sp>
        <p:nvSpPr>
          <p:cNvPr id="3" name="2 Marcador de contenido"/>
          <p:cNvSpPr>
            <a:spLocks noGrp="1"/>
          </p:cNvSpPr>
          <p:nvPr>
            <p:ph idx="1"/>
          </p:nvPr>
        </p:nvSpPr>
        <p:spPr>
          <a:xfrm>
            <a:off x="457200" y="1883965"/>
            <a:ext cx="8229600" cy="4137323"/>
          </a:xfrm>
        </p:spPr>
        <p:txBody>
          <a:bodyPr>
            <a:normAutofit fontScale="25000" lnSpcReduction="20000"/>
          </a:bodyPr>
          <a:lstStyle/>
          <a:p>
            <a:pPr>
              <a:lnSpc>
                <a:spcPct val="90000"/>
              </a:lnSpc>
              <a:buNone/>
            </a:pPr>
            <a:endParaRPr lang="fr-FR" dirty="0"/>
          </a:p>
          <a:p>
            <a:pPr marL="0" indent="0" algn="ctr">
              <a:lnSpc>
                <a:spcPct val="90000"/>
              </a:lnSpc>
              <a:buNone/>
            </a:pPr>
            <a:r>
              <a:rPr lang="es-MX" sz="4000" b="1" dirty="0" smtClean="0">
                <a:effectLst>
                  <a:outerShdw blurRad="38100" dist="38100" dir="2700000" algn="tl">
                    <a:srgbClr val="000000">
                      <a:alpha val="43137"/>
                    </a:srgbClr>
                  </a:outerShdw>
                </a:effectLst>
                <a:latin typeface="Arial" pitchFamily="34" charset="0"/>
                <a:cs typeface="Arial" pitchFamily="34" charset="0"/>
              </a:rPr>
              <a:t>Resumen:</a:t>
            </a:r>
          </a:p>
          <a:p>
            <a:pPr marL="0" indent="0" algn="just">
              <a:lnSpc>
                <a:spcPct val="90000"/>
              </a:lnSpc>
              <a:buNone/>
            </a:pPr>
            <a:r>
              <a:rPr lang="es-MX" sz="4000" dirty="0" smtClean="0">
                <a:cs typeface="Arial" pitchFamily="34" charset="0"/>
              </a:rPr>
              <a:t>Cualquier cosa que se añade al aire, el agua, al suelo o a los alimentos y que amenace la salud, a la supervivencia, o a las actividades de los seres humanos o de otros organismos vivos se denomina contaminación o polución.</a:t>
            </a:r>
          </a:p>
          <a:p>
            <a:pPr marL="0" indent="0" algn="just">
              <a:lnSpc>
                <a:spcPct val="90000"/>
              </a:lnSpc>
              <a:buNone/>
            </a:pPr>
            <a:r>
              <a:rPr lang="es-MX" sz="4000" dirty="0" smtClean="0">
                <a:cs typeface="Arial" pitchFamily="34" charset="0"/>
              </a:rPr>
              <a:t>La mayoría de los contaminantes son subproductos o residuos sólidos, líquidos o gaseosos, que se producen al extraer, procesar, convertir en productos o utilizar un recurso. La contaminación también puede adoptar la forma de emisiones de energía no deseadas, como pueden ser un calor, ruido o radiación excesivos.</a:t>
            </a:r>
          </a:p>
          <a:p>
            <a:pPr marL="0" indent="0" algn="just">
              <a:lnSpc>
                <a:spcPct val="90000"/>
              </a:lnSpc>
              <a:buNone/>
            </a:pPr>
            <a:r>
              <a:rPr lang="es-MX" sz="4000" dirty="0" smtClean="0">
                <a:cs typeface="Arial" pitchFamily="34" charset="0"/>
              </a:rPr>
              <a:t>Los contaminantes pueden entrar en  el medio ambiente de forma natural por ejemplo, en una erupción volcánica o por medio de las actividades humanas (antrópicos), por ejemplo el quemado de carbono.</a:t>
            </a:r>
          </a:p>
          <a:p>
            <a:pPr marL="0" indent="0" algn="just">
              <a:lnSpc>
                <a:spcPct val="90000"/>
              </a:lnSpc>
              <a:buNone/>
            </a:pPr>
            <a:r>
              <a:rPr lang="es-MX" sz="4000" dirty="0" smtClean="0">
                <a:cs typeface="Arial" pitchFamily="34" charset="0"/>
              </a:rPr>
              <a:t>La mayor parte de la contaminación proveniente de actividades humanas se produce en las zonas urbanas o industriales o cerca de ellas, que es donde se concentran los contaminantes. Algunos contaminan las zonas en las que se han producido, otros son transportadores por el viento o las aguas hasta otras zonas. La polución no respeta fronteras locales, estatales o nacionales.</a:t>
            </a:r>
          </a:p>
          <a:p>
            <a:pPr marL="0" indent="0" algn="just">
              <a:lnSpc>
                <a:spcPct val="90000"/>
              </a:lnSpc>
              <a:buNone/>
            </a:pPr>
            <a:r>
              <a:rPr lang="es-MX" sz="4000" dirty="0" smtClean="0">
                <a:cs typeface="Arial" pitchFamily="34" charset="0"/>
              </a:rPr>
              <a:t>Algunos contaminantes provienen de fuentes únicas y bien identificables, como las chimeneas de una central de energía, el tubo de desagüe de una planta de empaquetar carne o el tubo de escape de un automóvil.</a:t>
            </a:r>
          </a:p>
          <a:p>
            <a:pPr marL="0" indent="0" algn="just">
              <a:lnSpc>
                <a:spcPct val="90000"/>
              </a:lnSpc>
              <a:buNone/>
            </a:pPr>
            <a:endParaRPr lang="fr-FR" sz="4000" b="1" dirty="0" smtClean="0">
              <a:effectLst>
                <a:outerShdw blurRad="38100" dist="38100" dir="2700000" algn="tl">
                  <a:srgbClr val="000000">
                    <a:alpha val="43137"/>
                  </a:srgbClr>
                </a:outerShdw>
              </a:effectLst>
            </a:endParaRPr>
          </a:p>
          <a:p>
            <a:pPr marL="0" indent="0" algn="just">
              <a:lnSpc>
                <a:spcPct val="90000"/>
              </a:lnSpc>
              <a:buNone/>
            </a:pPr>
            <a:r>
              <a:rPr lang="fr-FR" sz="4000" b="1" dirty="0" smtClean="0">
                <a:effectLst>
                  <a:outerShdw blurRad="38100" dist="38100" dir="2700000" algn="tl">
                    <a:srgbClr val="000000">
                      <a:alpha val="43137"/>
                    </a:srgbClr>
                  </a:outerShdw>
                </a:effectLst>
              </a:rPr>
              <a:t>Palabras Clave</a:t>
            </a:r>
          </a:p>
          <a:p>
            <a:pPr marL="0" indent="0" algn="just">
              <a:lnSpc>
                <a:spcPct val="90000"/>
              </a:lnSpc>
              <a:buNone/>
            </a:pPr>
            <a:r>
              <a:rPr lang="es-MX" sz="4000" dirty="0" smtClean="0"/>
              <a:t>Contaminación, Supervivencia, Polución, Contaminante, Medio Ambiente.</a:t>
            </a:r>
          </a:p>
          <a:p>
            <a:pPr marL="0" indent="0" algn="just">
              <a:lnSpc>
                <a:spcPct val="90000"/>
              </a:lnSpc>
              <a:buNone/>
            </a:pPr>
            <a:endParaRPr lang="fr-FR" sz="4000" dirty="0"/>
          </a:p>
          <a:p>
            <a:pPr algn="ctr">
              <a:lnSpc>
                <a:spcPct val="90000"/>
              </a:lnSpc>
              <a:buNone/>
            </a:pPr>
            <a:r>
              <a:rPr lang="fr-FR" sz="4000" b="1" dirty="0" smtClean="0">
                <a:effectLst>
                  <a:outerShdw blurRad="38100" dist="38100" dir="2700000" algn="tl">
                    <a:srgbClr val="000000">
                      <a:alpha val="43137"/>
                    </a:srgbClr>
                  </a:outerShdw>
                </a:effectLst>
                <a:latin typeface="Arial" pitchFamily="34" charset="0"/>
                <a:cs typeface="Arial" pitchFamily="34" charset="0"/>
              </a:rPr>
              <a:t>      </a:t>
            </a:r>
            <a:r>
              <a:rPr lang="fr-FR" sz="4000" b="1" u="sng" dirty="0" smtClean="0">
                <a:effectLst>
                  <a:outerShdw blurRad="38100" dist="38100" dir="2700000" algn="tl">
                    <a:srgbClr val="000000">
                      <a:alpha val="43137"/>
                    </a:srgbClr>
                  </a:outerShdw>
                </a:effectLst>
                <a:latin typeface="Arial" pitchFamily="34" charset="0"/>
                <a:cs typeface="Arial" pitchFamily="34" charset="0"/>
              </a:rPr>
              <a:t> </a:t>
            </a:r>
            <a:r>
              <a:rPr lang="fr-FR" sz="4000" b="1" u="sng" dirty="0">
                <a:effectLst>
                  <a:outerShdw blurRad="38100" dist="38100" dir="2700000" algn="tl">
                    <a:srgbClr val="000000">
                      <a:alpha val="43137"/>
                    </a:srgbClr>
                  </a:outerShdw>
                </a:effectLst>
                <a:latin typeface="Arial" pitchFamily="34" charset="0"/>
                <a:cs typeface="Arial" pitchFamily="34" charset="0"/>
              </a:rPr>
              <a:t>Abstract:</a:t>
            </a:r>
          </a:p>
          <a:p>
            <a:pPr>
              <a:lnSpc>
                <a:spcPct val="90000"/>
              </a:lnSpc>
              <a:buNone/>
            </a:pPr>
            <a:endParaRPr lang="fr-FR" sz="4000" dirty="0"/>
          </a:p>
          <a:p>
            <a:pPr marL="0" indent="0" algn="just">
              <a:lnSpc>
                <a:spcPct val="90000"/>
              </a:lnSpc>
              <a:buNone/>
            </a:pPr>
            <a:r>
              <a:rPr lang="en-US" sz="4000" dirty="0"/>
              <a:t>Anything that adds to air, water, soil or food and that threatens the health, survival, or activities of humans or other living organisms is called contamination or pollution.</a:t>
            </a:r>
          </a:p>
          <a:p>
            <a:pPr marL="0" indent="0" algn="just">
              <a:lnSpc>
                <a:spcPct val="90000"/>
              </a:lnSpc>
              <a:buNone/>
            </a:pPr>
            <a:r>
              <a:rPr lang="en-US" sz="4000" dirty="0"/>
              <a:t>Most pollutants are by-products or solid, liquid or gaseous waste that occur when extracted, processed, converted into products or use a resource. Contamination can also take the form of unwanted emissions energy, such as heat, noise or excessive radiation.</a:t>
            </a:r>
          </a:p>
          <a:p>
            <a:pPr marL="0" indent="0" algn="just">
              <a:lnSpc>
                <a:spcPct val="90000"/>
              </a:lnSpc>
              <a:buNone/>
            </a:pPr>
            <a:r>
              <a:rPr lang="en-US" sz="4000" dirty="0"/>
              <a:t>Contaminants may enter the environment naturally for example, a volcanic eruption or through human activities (anthropogenic), for example carbon burning.</a:t>
            </a:r>
          </a:p>
          <a:p>
            <a:pPr marL="0" indent="0" algn="just">
              <a:lnSpc>
                <a:spcPct val="90000"/>
              </a:lnSpc>
              <a:buNone/>
            </a:pPr>
            <a:r>
              <a:rPr lang="en-US" sz="4000" dirty="0"/>
              <a:t>Most of the pollution from human activities occurs in urban or industrial or near them, which is where pollutants are concentrated areas. Some pollute the areas that have occurred, others are conveyors by wind or water to other areas. Pollution does not respect local, state or national boundaries.</a:t>
            </a:r>
          </a:p>
          <a:p>
            <a:pPr marL="0" indent="0" algn="just">
              <a:lnSpc>
                <a:spcPct val="90000"/>
              </a:lnSpc>
              <a:buNone/>
            </a:pPr>
            <a:r>
              <a:rPr lang="en-US" sz="4000" dirty="0"/>
              <a:t>Some contaminants come from unique and well identifiable sources, such as smokestacks of a power plant, the tailpiece of a plant for packaging meat or exhaust pipe of a car..</a:t>
            </a:r>
          </a:p>
          <a:p>
            <a:pPr>
              <a:lnSpc>
                <a:spcPct val="90000"/>
              </a:lnSpc>
              <a:buNone/>
            </a:pPr>
            <a:endParaRPr lang="fr-FR" sz="4000" dirty="0"/>
          </a:p>
          <a:p>
            <a:pPr>
              <a:lnSpc>
                <a:spcPct val="90000"/>
              </a:lnSpc>
              <a:buNone/>
            </a:pPr>
            <a:endParaRPr lang="fr-FR" sz="4000" dirty="0"/>
          </a:p>
          <a:p>
            <a:pPr>
              <a:lnSpc>
                <a:spcPct val="90000"/>
              </a:lnSpc>
              <a:buNone/>
            </a:pPr>
            <a:endParaRPr lang="fr-FR" sz="4000" dirty="0" smtClean="0"/>
          </a:p>
          <a:p>
            <a:pPr>
              <a:lnSpc>
                <a:spcPct val="90000"/>
              </a:lnSpc>
              <a:buNone/>
            </a:pPr>
            <a:r>
              <a:rPr lang="fr-FR" sz="4000" b="1" u="sng" dirty="0" smtClean="0">
                <a:effectLst>
                  <a:outerShdw blurRad="38100" dist="38100" dir="2700000" algn="tl">
                    <a:srgbClr val="000000">
                      <a:alpha val="43137"/>
                    </a:srgbClr>
                  </a:outerShdw>
                </a:effectLst>
                <a:latin typeface="Arial" pitchFamily="34" charset="0"/>
                <a:cs typeface="Arial" pitchFamily="34" charset="0"/>
              </a:rPr>
              <a:t>Keywords</a:t>
            </a:r>
            <a:r>
              <a:rPr lang="fr-FR" sz="4000" b="1" dirty="0" smtClean="0">
                <a:effectLst>
                  <a:outerShdw blurRad="38100" dist="38100" dir="2700000" algn="tl">
                    <a:srgbClr val="000000">
                      <a:alpha val="43137"/>
                    </a:srgbClr>
                  </a:outerShdw>
                </a:effectLst>
                <a:latin typeface="Arial" pitchFamily="34" charset="0"/>
                <a:cs typeface="Arial" pitchFamily="34" charset="0"/>
              </a:rPr>
              <a:t>:</a:t>
            </a:r>
          </a:p>
          <a:p>
            <a:pPr>
              <a:lnSpc>
                <a:spcPct val="90000"/>
              </a:lnSpc>
              <a:buNone/>
            </a:pPr>
            <a:r>
              <a:rPr lang="es-MX" sz="4000" dirty="0" err="1" smtClean="0">
                <a:cs typeface="Arial" pitchFamily="34" charset="0"/>
              </a:rPr>
              <a:t>Contamination</a:t>
            </a:r>
            <a:r>
              <a:rPr lang="es-MX" sz="4000" dirty="0" smtClean="0">
                <a:cs typeface="Arial" pitchFamily="34" charset="0"/>
              </a:rPr>
              <a:t>, </a:t>
            </a:r>
            <a:r>
              <a:rPr lang="es-MX" sz="4000" dirty="0" err="1" smtClean="0">
                <a:cs typeface="Arial" pitchFamily="34" charset="0"/>
              </a:rPr>
              <a:t>Survival</a:t>
            </a:r>
            <a:r>
              <a:rPr lang="es-MX" sz="4000" dirty="0" smtClean="0">
                <a:cs typeface="Arial" pitchFamily="34" charset="0"/>
              </a:rPr>
              <a:t>, </a:t>
            </a:r>
            <a:r>
              <a:rPr lang="es-MX" sz="4000" dirty="0" err="1" smtClean="0">
                <a:cs typeface="Arial" pitchFamily="34" charset="0"/>
              </a:rPr>
              <a:t>Pollution</a:t>
            </a:r>
            <a:r>
              <a:rPr lang="es-MX" sz="4000" dirty="0" smtClean="0">
                <a:cs typeface="Arial" pitchFamily="34" charset="0"/>
              </a:rPr>
              <a:t>, </a:t>
            </a:r>
            <a:r>
              <a:rPr lang="es-MX" sz="4000" dirty="0" err="1" smtClean="0">
                <a:cs typeface="Arial" pitchFamily="34" charset="0"/>
              </a:rPr>
              <a:t>Contaminants</a:t>
            </a:r>
            <a:r>
              <a:rPr lang="es-MX" sz="4000" dirty="0" smtClean="0">
                <a:cs typeface="Arial" pitchFamily="34" charset="0"/>
              </a:rPr>
              <a:t>, E</a:t>
            </a:r>
            <a:r>
              <a:rPr lang="en-US" sz="4000" dirty="0" err="1" smtClean="0">
                <a:solidFill>
                  <a:prstClr val="black"/>
                </a:solidFill>
              </a:rPr>
              <a:t>nvironment</a:t>
            </a:r>
            <a:r>
              <a:rPr lang="en-US" sz="4000" dirty="0" smtClean="0">
                <a:solidFill>
                  <a:prstClr val="black"/>
                </a:solidFill>
              </a:rPr>
              <a:t>.</a:t>
            </a:r>
            <a:endParaRPr lang="es-MX" sz="4000" dirty="0"/>
          </a:p>
        </p:txBody>
      </p:sp>
    </p:spTree>
    <p:extLst>
      <p:ext uri="{BB962C8B-B14F-4D97-AF65-F5344CB8AC3E}">
        <p14:creationId xmlns:p14="http://schemas.microsoft.com/office/powerpoint/2010/main" val="2820579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a:t>¿Qué es la contaminación?</a:t>
            </a:r>
          </a:p>
        </p:txBody>
      </p:sp>
      <p:sp>
        <p:nvSpPr>
          <p:cNvPr id="3" name="2 Marcador de contenido"/>
          <p:cNvSpPr>
            <a:spLocks noGrp="1"/>
          </p:cNvSpPr>
          <p:nvPr>
            <p:ph idx="1"/>
          </p:nvPr>
        </p:nvSpPr>
        <p:spPr>
          <a:xfrm>
            <a:off x="457200" y="2132856"/>
            <a:ext cx="8229600" cy="3993307"/>
          </a:xfrm>
        </p:spPr>
        <p:txBody>
          <a:bodyPr>
            <a:normAutofit/>
          </a:bodyPr>
          <a:lstStyle/>
          <a:p>
            <a:pPr algn="just"/>
            <a:r>
              <a:rPr lang="es-MX" dirty="0"/>
              <a:t>La Contaminación se denomina a la presencia en el ambiente de cualquier agente químico, físico o biológico nocivos para la salud o el bienestar de la población, de la vida animal o vegetal</a:t>
            </a:r>
            <a:r>
              <a:rPr lang="es-MX" dirty="0" smtClean="0"/>
              <a:t>.</a:t>
            </a:r>
            <a:endParaRPr lang="es-MX" dirty="0"/>
          </a:p>
        </p:txBody>
      </p:sp>
    </p:spTree>
    <p:extLst>
      <p:ext uri="{BB962C8B-B14F-4D97-AF65-F5344CB8AC3E}">
        <p14:creationId xmlns:p14="http://schemas.microsoft.com/office/powerpoint/2010/main" val="3857592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a:t>¿Qué es un contaminante?</a:t>
            </a:r>
          </a:p>
        </p:txBody>
      </p:sp>
      <p:sp>
        <p:nvSpPr>
          <p:cNvPr id="3" name="2 Marcador de contenido"/>
          <p:cNvSpPr>
            <a:spLocks noGrp="1"/>
          </p:cNvSpPr>
          <p:nvPr>
            <p:ph idx="1"/>
          </p:nvPr>
        </p:nvSpPr>
        <p:spPr>
          <a:xfrm>
            <a:off x="457200" y="2060848"/>
            <a:ext cx="8229600" cy="4065315"/>
          </a:xfrm>
        </p:spPr>
        <p:txBody>
          <a:bodyPr>
            <a:normAutofit/>
          </a:bodyPr>
          <a:lstStyle/>
          <a:p>
            <a:pPr algn="just"/>
            <a:r>
              <a:rPr lang="es-MX" dirty="0"/>
              <a:t>Los contaminantes son sustancias que se encuentran en un medio al cual no pertenece o que lo hace a niveles que pueden causar efectos (adversos) para la salud o el medio ambiente. </a:t>
            </a:r>
          </a:p>
        </p:txBody>
      </p:sp>
    </p:spTree>
    <p:extLst>
      <p:ext uri="{BB962C8B-B14F-4D97-AF65-F5344CB8AC3E}">
        <p14:creationId xmlns:p14="http://schemas.microsoft.com/office/powerpoint/2010/main" val="610974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Autofit/>
          </a:bodyPr>
          <a:lstStyle/>
          <a:p>
            <a:r>
              <a:rPr lang="es-MX" sz="2800" dirty="0"/>
              <a:t>Diferencia entre contaminación y </a:t>
            </a:r>
            <a:r>
              <a:rPr lang="es-MX" sz="2800" dirty="0" smtClean="0"/>
              <a:t>contaminante.</a:t>
            </a:r>
            <a:endParaRPr lang="es-MX" sz="2800" dirty="0"/>
          </a:p>
        </p:txBody>
      </p:sp>
      <p:sp>
        <p:nvSpPr>
          <p:cNvPr id="3" name="2 Marcador de contenido"/>
          <p:cNvSpPr>
            <a:spLocks noGrp="1"/>
          </p:cNvSpPr>
          <p:nvPr>
            <p:ph idx="1"/>
          </p:nvPr>
        </p:nvSpPr>
        <p:spPr/>
        <p:txBody>
          <a:bodyPr>
            <a:normAutofit/>
          </a:bodyPr>
          <a:lstStyle/>
          <a:p>
            <a:pPr algn="just"/>
            <a:r>
              <a:rPr lang="es-MX" dirty="0"/>
              <a:t>CONTAMINACIÓN: </a:t>
            </a:r>
            <a:endParaRPr lang="es-MX" dirty="0" smtClean="0"/>
          </a:p>
          <a:p>
            <a:pPr marL="0" indent="0" algn="just">
              <a:buNone/>
            </a:pPr>
            <a:r>
              <a:rPr lang="es-MX" dirty="0" smtClean="0"/>
              <a:t>Alteración </a:t>
            </a:r>
            <a:r>
              <a:rPr lang="es-MX" dirty="0"/>
              <a:t>del medio ambiente por la influencia de elementos ajenos a él, ya sean sustancias, materiales u organismos. </a:t>
            </a:r>
            <a:endParaRPr lang="es-MX" dirty="0" smtClean="0"/>
          </a:p>
          <a:p>
            <a:pPr marL="0" indent="0" algn="just">
              <a:buNone/>
            </a:pPr>
            <a:endParaRPr lang="es-MX" dirty="0"/>
          </a:p>
          <a:p>
            <a:pPr algn="just"/>
            <a:r>
              <a:rPr lang="es-MX" dirty="0"/>
              <a:t>CONTAMINANTE: </a:t>
            </a:r>
            <a:endParaRPr lang="es-MX" dirty="0" smtClean="0"/>
          </a:p>
          <a:p>
            <a:pPr marL="0" indent="0" algn="just">
              <a:buNone/>
            </a:pPr>
            <a:r>
              <a:rPr lang="es-MX" dirty="0" smtClean="0"/>
              <a:t>Sustancia </a:t>
            </a:r>
            <a:r>
              <a:rPr lang="es-MX" dirty="0"/>
              <a:t>o compuesto que afecta negativamente al ecosistema</a:t>
            </a:r>
            <a:r>
              <a:rPr lang="es-MX" dirty="0" smtClean="0"/>
              <a:t>.</a:t>
            </a:r>
            <a:endParaRPr lang="es-MX" dirty="0"/>
          </a:p>
        </p:txBody>
      </p:sp>
    </p:spTree>
    <p:extLst>
      <p:ext uri="{BB962C8B-B14F-4D97-AF65-F5344CB8AC3E}">
        <p14:creationId xmlns:p14="http://schemas.microsoft.com/office/powerpoint/2010/main" val="3593227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251520" y="274638"/>
            <a:ext cx="5400600" cy="1143000"/>
          </a:xfrm>
        </p:spPr>
        <p:txBody>
          <a:bodyPr>
            <a:normAutofit fontScale="90000"/>
          </a:bodyPr>
          <a:lstStyle/>
          <a:p>
            <a:r>
              <a:rPr lang="es-MX" dirty="0"/>
              <a:t>Tipos de </a:t>
            </a:r>
            <a:r>
              <a:rPr lang="es-MX" dirty="0" smtClean="0"/>
              <a:t>contaminación</a:t>
            </a:r>
            <a:r>
              <a:rPr lang="es-MX" dirty="0"/>
              <a:t>.</a:t>
            </a:r>
          </a:p>
        </p:txBody>
      </p:sp>
      <p:sp>
        <p:nvSpPr>
          <p:cNvPr id="3" name="2 Marcador de contenido"/>
          <p:cNvSpPr>
            <a:spLocks noGrp="1"/>
          </p:cNvSpPr>
          <p:nvPr>
            <p:ph idx="1"/>
          </p:nvPr>
        </p:nvSpPr>
        <p:spPr/>
        <p:txBody>
          <a:bodyPr>
            <a:normAutofit/>
          </a:bodyPr>
          <a:lstStyle/>
          <a:p>
            <a:r>
              <a:rPr lang="es-MX" dirty="0"/>
              <a:t>Contaminación Atmosférica: </a:t>
            </a:r>
            <a:endParaRPr lang="es-MX" dirty="0" smtClean="0"/>
          </a:p>
          <a:p>
            <a:pPr marL="0" indent="0" algn="just">
              <a:buNone/>
            </a:pPr>
            <a:r>
              <a:rPr lang="es-MX" dirty="0" smtClean="0"/>
              <a:t>Producto de </a:t>
            </a:r>
            <a:r>
              <a:rPr lang="es-MX" dirty="0"/>
              <a:t>las emisiones de gases tóxicos a la </a:t>
            </a:r>
            <a:r>
              <a:rPr lang="es-MX" dirty="0" smtClean="0"/>
              <a:t>atmósfera </a:t>
            </a:r>
            <a:r>
              <a:rPr lang="es-MX" dirty="0"/>
              <a:t>terrestre, como el dióxido de </a:t>
            </a:r>
            <a:r>
              <a:rPr lang="es-MX" dirty="0" smtClean="0"/>
              <a:t>carbono</a:t>
            </a:r>
            <a:r>
              <a:rPr lang="es-MX" dirty="0"/>
              <a:t>.</a:t>
            </a:r>
          </a:p>
          <a:p>
            <a:endParaRPr lang="es-MX" dirty="0"/>
          </a:p>
          <a:p>
            <a:r>
              <a:rPr lang="es-MX" dirty="0"/>
              <a:t>Contaminación del Agua: </a:t>
            </a:r>
          </a:p>
          <a:p>
            <a:pPr marL="0" indent="0" algn="just">
              <a:buNone/>
            </a:pPr>
            <a:r>
              <a:rPr lang="es-MX" dirty="0"/>
              <a:t>Presencia de desechos en el agua, </a:t>
            </a:r>
            <a:r>
              <a:rPr lang="es-MX" dirty="0" smtClean="0"/>
              <a:t>como </a:t>
            </a:r>
            <a:r>
              <a:rPr lang="es-MX" dirty="0"/>
              <a:t>los vertidos de industrias </a:t>
            </a:r>
            <a:r>
              <a:rPr lang="es-MX" dirty="0" smtClean="0"/>
              <a:t>y </a:t>
            </a:r>
            <a:r>
              <a:rPr lang="es-MX" dirty="0"/>
              <a:t>las aguas servidas.</a:t>
            </a:r>
          </a:p>
          <a:p>
            <a:endParaRPr lang="es-MX" dirty="0"/>
          </a:p>
        </p:txBody>
      </p:sp>
    </p:spTree>
    <p:extLst>
      <p:ext uri="{BB962C8B-B14F-4D97-AF65-F5344CB8AC3E}">
        <p14:creationId xmlns:p14="http://schemas.microsoft.com/office/powerpoint/2010/main" val="376962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Tipos de contaminación</a:t>
            </a:r>
            <a:endParaRPr lang="es-MX" dirty="0"/>
          </a:p>
        </p:txBody>
      </p:sp>
      <p:sp>
        <p:nvSpPr>
          <p:cNvPr id="3" name="2 Marcador de contenido"/>
          <p:cNvSpPr>
            <a:spLocks noGrp="1"/>
          </p:cNvSpPr>
          <p:nvPr>
            <p:ph idx="1"/>
          </p:nvPr>
        </p:nvSpPr>
        <p:spPr/>
        <p:txBody>
          <a:bodyPr>
            <a:normAutofit/>
          </a:bodyPr>
          <a:lstStyle/>
          <a:p>
            <a:r>
              <a:rPr lang="es-MX" dirty="0"/>
              <a:t>Contaminación del Suelo: </a:t>
            </a:r>
            <a:endParaRPr lang="es-MX" dirty="0" smtClean="0"/>
          </a:p>
          <a:p>
            <a:pPr marL="0" indent="0" algn="just">
              <a:buNone/>
            </a:pPr>
            <a:r>
              <a:rPr lang="es-MX" dirty="0" smtClean="0"/>
              <a:t>Presencia </a:t>
            </a:r>
            <a:r>
              <a:rPr lang="es-MX" dirty="0"/>
              <a:t>de desechos en el suelo, a causa de actividades agrícolas y ganaderas.</a:t>
            </a:r>
          </a:p>
          <a:p>
            <a:endParaRPr lang="es-MX" dirty="0"/>
          </a:p>
          <a:p>
            <a:r>
              <a:rPr lang="es-MX" dirty="0"/>
              <a:t>Contaminación </a:t>
            </a:r>
            <a:r>
              <a:rPr lang="es-MX" dirty="0" smtClean="0"/>
              <a:t>Sonora:</a:t>
            </a:r>
          </a:p>
          <a:p>
            <a:pPr marL="0" indent="0" algn="just">
              <a:buNone/>
            </a:pPr>
            <a:r>
              <a:rPr lang="es-MX" dirty="0" smtClean="0"/>
              <a:t>Presencia </a:t>
            </a:r>
            <a:r>
              <a:rPr lang="es-MX" dirty="0"/>
              <a:t>de altos decibelios en algún lugar determinado.</a:t>
            </a:r>
          </a:p>
          <a:p>
            <a:endParaRPr lang="es-MX" dirty="0"/>
          </a:p>
          <a:p>
            <a:endParaRPr lang="es-MX" dirty="0"/>
          </a:p>
          <a:p>
            <a:endParaRPr lang="es-MX" dirty="0"/>
          </a:p>
          <a:p>
            <a:endParaRPr lang="es-MX" dirty="0"/>
          </a:p>
          <a:p>
            <a:endParaRPr lang="es-MX" dirty="0"/>
          </a:p>
          <a:p>
            <a:endParaRPr lang="es-MX" dirty="0"/>
          </a:p>
        </p:txBody>
      </p:sp>
    </p:spTree>
    <p:extLst>
      <p:ext uri="{BB962C8B-B14F-4D97-AF65-F5344CB8AC3E}">
        <p14:creationId xmlns:p14="http://schemas.microsoft.com/office/powerpoint/2010/main" val="1895358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Tipos de contaminación</a:t>
            </a:r>
            <a:endParaRPr lang="es-MX" dirty="0"/>
          </a:p>
        </p:txBody>
      </p:sp>
      <p:sp>
        <p:nvSpPr>
          <p:cNvPr id="3" name="2 Marcador de contenido"/>
          <p:cNvSpPr>
            <a:spLocks noGrp="1"/>
          </p:cNvSpPr>
          <p:nvPr>
            <p:ph idx="1"/>
          </p:nvPr>
        </p:nvSpPr>
        <p:spPr/>
        <p:txBody>
          <a:bodyPr>
            <a:normAutofit fontScale="85000" lnSpcReduction="20000"/>
          </a:bodyPr>
          <a:lstStyle/>
          <a:p>
            <a:pPr algn="just"/>
            <a:r>
              <a:rPr lang="es-MX" b="1" i="1" dirty="0"/>
              <a:t>Contaminación Química:</a:t>
            </a:r>
            <a:r>
              <a:rPr lang="es-MX" dirty="0"/>
              <a:t> Un compuesto químico se </a:t>
            </a:r>
            <a:r>
              <a:rPr lang="es-MX" dirty="0" smtClean="0"/>
              <a:t>introduce  </a:t>
            </a:r>
            <a:r>
              <a:rPr lang="es-MX" dirty="0"/>
              <a:t>en el medio</a:t>
            </a:r>
            <a:r>
              <a:rPr lang="es-MX" dirty="0" smtClean="0"/>
              <a:t>.</a:t>
            </a:r>
          </a:p>
          <a:p>
            <a:pPr algn="just"/>
            <a:r>
              <a:rPr lang="es-MX" b="1" i="1" dirty="0"/>
              <a:t>Contaminación Radiactiva: </a:t>
            </a:r>
            <a:r>
              <a:rPr lang="es-MX" dirty="0"/>
              <a:t>Dispersión de materiales radiactivos accidentalmente.</a:t>
            </a:r>
          </a:p>
          <a:p>
            <a:pPr algn="just"/>
            <a:r>
              <a:rPr lang="es-MX" b="1" i="1" dirty="0"/>
              <a:t>Contaminación Térmica: </a:t>
            </a:r>
            <a:r>
              <a:rPr lang="es-MX" dirty="0"/>
              <a:t>Emisión de fluidos a elevada temperatura.</a:t>
            </a:r>
          </a:p>
          <a:p>
            <a:pPr algn="just"/>
            <a:r>
              <a:rPr lang="es-MX" b="1" i="1" dirty="0"/>
              <a:t>Contaminación Electromagnética: </a:t>
            </a:r>
            <a:r>
              <a:rPr lang="es-MX" dirty="0"/>
              <a:t>Radiaciones del espectro electromagnético que son perjudiciales para los seres vivos.</a:t>
            </a:r>
          </a:p>
          <a:p>
            <a:pPr algn="just"/>
            <a:r>
              <a:rPr lang="es-MX" b="1" i="1" dirty="0" smtClean="0"/>
              <a:t>Contaminación</a:t>
            </a:r>
            <a:r>
              <a:rPr lang="es-MX" b="1" i="1" dirty="0"/>
              <a:t> Microbiológica: </a:t>
            </a:r>
            <a:r>
              <a:rPr lang="es-MX" dirty="0"/>
              <a:t>Producida  por microorganismos, como en la manipulación inadecuada de alimentos.</a:t>
            </a:r>
          </a:p>
          <a:p>
            <a:endParaRPr lang="es-MX" dirty="0"/>
          </a:p>
        </p:txBody>
      </p:sp>
    </p:spTree>
    <p:extLst>
      <p:ext uri="{BB962C8B-B14F-4D97-AF65-F5344CB8AC3E}">
        <p14:creationId xmlns:p14="http://schemas.microsoft.com/office/powerpoint/2010/main" val="899450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normAutofit fontScale="90000"/>
          </a:bodyPr>
          <a:lstStyle/>
          <a:p>
            <a:r>
              <a:rPr lang="es-MX" dirty="0" smtClean="0"/>
              <a:t>Tipos de contaminantes</a:t>
            </a:r>
            <a:endParaRPr lang="es-MX" dirty="0"/>
          </a:p>
        </p:txBody>
      </p:sp>
      <p:sp>
        <p:nvSpPr>
          <p:cNvPr id="3" name="2 Marcador de contenido"/>
          <p:cNvSpPr>
            <a:spLocks noGrp="1"/>
          </p:cNvSpPr>
          <p:nvPr>
            <p:ph idx="1"/>
          </p:nvPr>
        </p:nvSpPr>
        <p:spPr/>
        <p:txBody>
          <a:bodyPr>
            <a:normAutofit fontScale="85000" lnSpcReduction="20000"/>
          </a:bodyPr>
          <a:lstStyle/>
          <a:p>
            <a:r>
              <a:rPr lang="es-MX" b="1" i="1" dirty="0"/>
              <a:t>Sólidos:</a:t>
            </a:r>
            <a:r>
              <a:rPr lang="es-MX" dirty="0"/>
              <a:t> La basura como por ejemplo los restos de materia orgánica y envases.</a:t>
            </a:r>
          </a:p>
          <a:p>
            <a:r>
              <a:rPr lang="es-MX" b="1" i="1" dirty="0" smtClean="0"/>
              <a:t>Líquidos</a:t>
            </a:r>
            <a:r>
              <a:rPr lang="es-MX" b="1" i="1" dirty="0"/>
              <a:t>:</a:t>
            </a:r>
            <a:r>
              <a:rPr lang="es-MX" dirty="0"/>
              <a:t> Las llamadas aguas negras con desechos industriales y  derrames de combustibles como el petróleo.</a:t>
            </a:r>
          </a:p>
          <a:p>
            <a:r>
              <a:rPr lang="es-MX" b="1" i="1" dirty="0"/>
              <a:t>Gaseosos:</a:t>
            </a:r>
            <a:r>
              <a:rPr lang="es-MX" dirty="0"/>
              <a:t> </a:t>
            </a:r>
            <a:r>
              <a:rPr lang="es-MX" dirty="0" smtClean="0"/>
              <a:t>Resultantes </a:t>
            </a:r>
            <a:r>
              <a:rPr lang="es-MX" dirty="0"/>
              <a:t>de quemar combustibles fósiles y derivados del petróleo.</a:t>
            </a:r>
          </a:p>
          <a:p>
            <a:r>
              <a:rPr lang="es-MX" b="1" i="1" dirty="0"/>
              <a:t>No degradables: </a:t>
            </a:r>
            <a:r>
              <a:rPr lang="es-MX" dirty="0"/>
              <a:t>Estos contaminantes no se descomponen por procesos naturales. Ejemplos de ellos son el plomo y el mercurio. Se debe evitar arrojarlos al medio ambiente porque cuando  ya han contaminado es muy costoso o imposible eliminarlos.</a:t>
            </a:r>
          </a:p>
          <a:p>
            <a:endParaRPr lang="es-MX" dirty="0"/>
          </a:p>
        </p:txBody>
      </p:sp>
    </p:spTree>
    <p:extLst>
      <p:ext uri="{BB962C8B-B14F-4D97-AF65-F5344CB8AC3E}">
        <p14:creationId xmlns:p14="http://schemas.microsoft.com/office/powerpoint/2010/main" val="25431238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956</Words>
  <Application>Microsoft Office PowerPoint</Application>
  <PresentationFormat>Presentación en pantalla (4:3)</PresentationFormat>
  <Paragraphs>137</Paragraphs>
  <Slides>19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19</vt:i4>
      </vt:variant>
    </vt:vector>
  </HeadingPairs>
  <TitlesOfParts>
    <vt:vector size="22" baseType="lpstr">
      <vt:lpstr>Arial</vt:lpstr>
      <vt:lpstr>Calibri</vt:lpstr>
      <vt:lpstr>Tema de Office</vt:lpstr>
      <vt:lpstr>Presentación de PowerPoint</vt:lpstr>
      <vt:lpstr>Tema: Contaminación</vt:lpstr>
      <vt:lpstr>¿Qué es la contaminación?</vt:lpstr>
      <vt:lpstr>¿Qué es un contaminante?</vt:lpstr>
      <vt:lpstr>Diferencia entre contaminación y contaminante.</vt:lpstr>
      <vt:lpstr>Tipos de contaminación.</vt:lpstr>
      <vt:lpstr>Tipos de contaminación</vt:lpstr>
      <vt:lpstr>Tipos de contaminación</vt:lpstr>
      <vt:lpstr>Tipos de contaminantes</vt:lpstr>
      <vt:lpstr>Tipos de contaminantes</vt:lpstr>
      <vt:lpstr>Tipos de contaminantes</vt:lpstr>
      <vt:lpstr>Causas de los contaminantes</vt:lpstr>
      <vt:lpstr>Causas de los contaminantes</vt:lpstr>
      <vt:lpstr>Consecuencias de la contaminación</vt:lpstr>
      <vt:lpstr>Consecuencias de la contaminación</vt:lpstr>
      <vt:lpstr>Consecuencias de la contaminación</vt:lpstr>
      <vt:lpstr>¿Cómo evitarla?</vt:lpstr>
      <vt:lpstr>Consecuencias de la contaminación</vt:lpstr>
      <vt:lpstr>Bibliografía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Administrador</cp:lastModifiedBy>
  <cp:revision>27</cp:revision>
  <dcterms:created xsi:type="dcterms:W3CDTF">2014-07-09T15:06:15Z</dcterms:created>
  <dcterms:modified xsi:type="dcterms:W3CDTF">2016-09-03T16:56:02Z</dcterms:modified>
</cp:coreProperties>
</file>