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20"/>
  </p:notesMasterIdLst>
  <p:sldIdLst>
    <p:sldId id="259" r:id="rId2"/>
    <p:sldId id="257" r:id="rId3"/>
    <p:sldId id="275" r:id="rId4"/>
    <p:sldId id="258" r:id="rId5"/>
    <p:sldId id="264" r:id="rId6"/>
    <p:sldId id="260" r:id="rId7"/>
    <p:sldId id="265" r:id="rId8"/>
    <p:sldId id="272" r:id="rId9"/>
    <p:sldId id="267" r:id="rId10"/>
    <p:sldId id="268" r:id="rId11"/>
    <p:sldId id="269" r:id="rId12"/>
    <p:sldId id="270" r:id="rId13"/>
    <p:sldId id="271" r:id="rId14"/>
    <p:sldId id="261" r:id="rId15"/>
    <p:sldId id="262" r:id="rId16"/>
    <p:sldId id="263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39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2950"/>
  </p:normalViewPr>
  <p:slideViewPr>
    <p:cSldViewPr snapToGrid="0" snapToObjects="1">
      <p:cViewPr varScale="1">
        <p:scale>
          <a:sx n="74" d="100"/>
          <a:sy n="74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0F81D-3445-49E8-9B01-D3AC3C1BCE58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6330E-A36F-4CD7-9B6E-544EFBF2A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023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330E-A36F-4CD7-9B6E-544EFBF2A602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22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85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15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6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3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1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06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127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07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4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1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mx/search?q=movimientos+de+la+tierra+rotacion&amp;sa=X&amp;espv=2&amp;biw=1280&amp;bih=680&amp;tbm=isch&amp;tbo=u&amp;source=univ&amp;ved=0ahUKEwiXy_bElK_SAhWDRiYKHblbD_cQsAQI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1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81095" y="154547"/>
            <a:ext cx="4031086" cy="1171978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b="1" dirty="0"/>
              <a:t>DIA SOLAR.- </a:t>
            </a:r>
            <a:r>
              <a:rPr lang="es-ES" dirty="0"/>
              <a:t>Es el tiempo que tarda la Tierra en dar una vuelta completa sobre su eje respecto al Sol</a:t>
            </a:r>
            <a:r>
              <a:rPr lang="es-ES" dirty="0" smtClean="0"/>
              <a:t>.</a:t>
            </a:r>
          </a:p>
          <a:p>
            <a:r>
              <a:rPr lang="es-ES" b="1" dirty="0" smtClean="0">
                <a:latin typeface="Helvetica LT Std" charset="0"/>
                <a:ea typeface="Helvetica LT Std" charset="0"/>
                <a:cs typeface="Helvetica LT Std" charset="0"/>
              </a:rPr>
              <a:t>¿Cómo averiguar la hora?</a:t>
            </a:r>
          </a:p>
          <a:p>
            <a:r>
              <a:rPr lang="es-ES" dirty="0" smtClean="0">
                <a:latin typeface="Helvetica LT Std" charset="0"/>
                <a:ea typeface="Helvetica LT Std" charset="0"/>
                <a:cs typeface="Helvetica LT Std" charset="0"/>
              </a:rPr>
              <a:t>A partir de cualquier lugar</a:t>
            </a:r>
          </a:p>
          <a:p>
            <a:r>
              <a:rPr lang="es-ES" dirty="0" smtClean="0">
                <a:latin typeface="Helvetica LT Std" charset="0"/>
                <a:ea typeface="Helvetica LT Std" charset="0"/>
                <a:cs typeface="Helvetica LT Std" charset="0"/>
              </a:rPr>
              <a:t>Se aumenta una hora por cada huso horario hacia el Este.</a:t>
            </a:r>
          </a:p>
          <a:p>
            <a:r>
              <a:rPr lang="es-ES" dirty="0" smtClean="0">
                <a:latin typeface="Helvetica LT Std" charset="0"/>
                <a:ea typeface="Helvetica LT Std" charset="0"/>
                <a:cs typeface="Helvetica LT Std" charset="0"/>
              </a:rPr>
              <a:t>Se disminuye una hora por cada huso horario hacia el Oeste.</a:t>
            </a:r>
            <a:endParaRPr lang="es-ES_tradnl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45489" y="180304"/>
            <a:ext cx="4056844" cy="964284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   MOVIMIENTO </a:t>
            </a:r>
            <a:r>
              <a:rPr lang="es-ES" b="1" dirty="0"/>
              <a:t>DE TRASLACION.</a:t>
            </a:r>
          </a:p>
          <a:p>
            <a:pPr>
              <a:buNone/>
            </a:pPr>
            <a:r>
              <a:rPr lang="es-ES" dirty="0"/>
              <a:t>   </a:t>
            </a:r>
            <a:r>
              <a:rPr lang="es-ES" dirty="0" smtClean="0"/>
              <a:t>Es </a:t>
            </a:r>
            <a:r>
              <a:rPr lang="es-ES" dirty="0"/>
              <a:t>el que </a:t>
            </a:r>
            <a:r>
              <a:rPr lang="es-ES" dirty="0" smtClean="0"/>
              <a:t>efectúa </a:t>
            </a:r>
            <a:r>
              <a:rPr lang="es-ES" dirty="0"/>
              <a:t>la Tierra </a:t>
            </a:r>
            <a:r>
              <a:rPr lang="es-ES" dirty="0" smtClean="0"/>
              <a:t>al girar alrededor del Sol, para completar una vuelta en 365 días, 5 h y 48 min; </a:t>
            </a:r>
            <a:endParaRPr lang="es-ES" dirty="0"/>
          </a:p>
          <a:p>
            <a:r>
              <a:rPr lang="es-ES" dirty="0" smtClean="0"/>
              <a:t>Es el llamado año trópico, y se inicia el 1 de marzo.</a:t>
            </a:r>
          </a:p>
          <a:p>
            <a:r>
              <a:rPr lang="es-ES" dirty="0" smtClean="0"/>
              <a:t>El año civil es el que se utiliza de manera oficial en todo el mundo; dura 365 días y se inicia el 1 de enero.</a:t>
            </a:r>
          </a:p>
          <a:p>
            <a:pPr>
              <a:buNone/>
            </a:pP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7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45488" y="61219"/>
            <a:ext cx="4237149" cy="1085002"/>
          </a:xfrm>
        </p:spPr>
        <p:txBody>
          <a:bodyPr>
            <a:normAutofit/>
          </a:bodyPr>
          <a:lstStyle/>
          <a:p>
            <a:r>
              <a:rPr lang="es-ES_tradnl" sz="3600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 </a:t>
            </a:r>
            <a:endParaRPr lang="es-ES_tradnl" dirty="0">
              <a:solidFill>
                <a:srgbClr val="C00000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latin typeface="Helvetica LT Std" charset="0"/>
                <a:ea typeface="Helvetica LT Std" charset="0"/>
                <a:cs typeface="Helvetica LT Std" charset="0"/>
              </a:rPr>
              <a:t>Año bisiesto las 5 horas y 48 minutos restantes se acumulan, y cada 4 años se agrega un día más al mes de febrero por lo que este año será de 366 días.</a:t>
            </a:r>
          </a:p>
          <a:p>
            <a:r>
              <a:rPr lang="es-ES_tradnl" dirty="0" smtClean="0">
                <a:latin typeface="Helvetica LT Std" charset="0"/>
                <a:ea typeface="Helvetica LT Std" charset="0"/>
                <a:cs typeface="Helvetica LT Std" charset="0"/>
              </a:rPr>
              <a:t>Son años bisiestos todos aquellos que son divisibles entre 4.</a:t>
            </a:r>
          </a:p>
          <a:p>
            <a:r>
              <a:rPr lang="es-ES" dirty="0"/>
              <a:t>Por ello se presenta el PERIHELIO, cuando la Tierra se encuentra mas cerca del Sol, y el AFELIO cuando se encuentra mas alejada del Sol</a:t>
            </a:r>
            <a:r>
              <a:rPr lang="es-ES" dirty="0" smtClean="0"/>
              <a:t>.</a:t>
            </a:r>
            <a:r>
              <a:rPr lang="es-ES_tradnl" dirty="0" smtClean="0">
                <a:latin typeface="Helvetica LT Std" charset="0"/>
                <a:ea typeface="Helvetica LT Std" charset="0"/>
                <a:cs typeface="Helvetica LT Std" charset="0"/>
              </a:rPr>
              <a:t> </a:t>
            </a:r>
            <a:endParaRPr lang="es-ES_tradnl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3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06851" y="236946"/>
            <a:ext cx="4031087" cy="1038062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PRUEBAS Y CONSECUENCIAS  DEL MOVIMIENTO DE TRASLACION.</a:t>
            </a:r>
          </a:p>
          <a:p>
            <a:r>
              <a:rPr lang="es-ES" dirty="0" smtClean="0"/>
              <a:t>   Cambio aparente del tamaño del disco solar. </a:t>
            </a:r>
          </a:p>
          <a:p>
            <a:r>
              <a:rPr lang="es-ES" dirty="0" smtClean="0"/>
              <a:t>Movimiento aparente de las constelaciones en el transcurso del año.</a:t>
            </a:r>
          </a:p>
          <a:p>
            <a:r>
              <a:rPr lang="es-ES" dirty="0" smtClean="0"/>
              <a:t>Sucesión de las estaciones</a:t>
            </a:r>
          </a:p>
          <a:p>
            <a:r>
              <a:rPr lang="es-ES" dirty="0" smtClean="0"/>
              <a:t>Diferente duración del día y la noche</a:t>
            </a:r>
          </a:p>
          <a:p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4123" y="90152"/>
            <a:ext cx="3850783" cy="1249251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2058" y="2224869"/>
            <a:ext cx="7886700" cy="4351338"/>
          </a:xfrm>
        </p:spPr>
        <p:txBody>
          <a:bodyPr/>
          <a:lstStyle/>
          <a:p>
            <a:r>
              <a:rPr lang="es-ES" dirty="0" smtClean="0"/>
              <a:t>SUCESIÓN DE LAS ESTACIONES DEL AÑO</a:t>
            </a:r>
          </a:p>
          <a:p>
            <a:r>
              <a:rPr lang="es-ES" dirty="0" smtClean="0"/>
              <a:t>EQUINOCCIO</a:t>
            </a:r>
            <a:r>
              <a:rPr lang="es-ES" dirty="0"/>
              <a:t>.- Igual duración del día y la noche porque los rayos solares caen verticales al ecuador y, por lo tanto, el calor y la luz se reparten por igual entre los dos hemisferios</a:t>
            </a:r>
            <a:r>
              <a:rPr lang="es-ES" dirty="0" smtClean="0"/>
              <a:t>.</a:t>
            </a:r>
          </a:p>
          <a:p>
            <a:r>
              <a:rPr lang="es-ES" dirty="0"/>
              <a:t>SOLSTICIO </a:t>
            </a:r>
            <a:r>
              <a:rPr lang="es-ES" dirty="0" smtClean="0"/>
              <a:t> </a:t>
            </a:r>
            <a:r>
              <a:rPr lang="es-ES" dirty="0"/>
              <a:t>Al ubicarse el Sol frente a dicho trópico el calor y luz es mayor en el hemisferio norte que en el sur por lo cual el </a:t>
            </a:r>
            <a:r>
              <a:rPr lang="es-ES" dirty="0" smtClean="0"/>
              <a:t>día </a:t>
            </a:r>
            <a:r>
              <a:rPr lang="es-ES" dirty="0"/>
              <a:t>y la noche son desiguales (en iluminación</a:t>
            </a: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0650" y="154546"/>
            <a:ext cx="3711530" cy="965917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pic>
        <p:nvPicPr>
          <p:cNvPr id="7" name="Marcador de contenido 6" descr="https://3.bp.blogspot.com/-QIFDif8RtLU/VfWgPs7pEqI/AAAAAAABhPc/OVqkdf-vkRM/s1600/Sin%2Bt%25C3%25ADtulo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14" y="1861004"/>
            <a:ext cx="8160399" cy="41648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 rot="10800000" flipV="1">
            <a:off x="6052454" y="2161156"/>
            <a:ext cx="1932138" cy="52303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Imagen 2 Estaciones del año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5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2607" y="289774"/>
            <a:ext cx="4018209" cy="991675"/>
          </a:xfrm>
        </p:spPr>
        <p:txBody>
          <a:bodyPr>
            <a:normAutofit fontScale="90000"/>
          </a:bodyPr>
          <a:lstStyle/>
          <a:p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sz="3600" dirty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sz="3600" dirty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>MOVIMIENTO DE LA TIERRA</a:t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6539" y="1503653"/>
            <a:ext cx="7886700" cy="4351338"/>
          </a:xfrm>
        </p:spPr>
        <p:txBody>
          <a:bodyPr/>
          <a:lstStyle/>
          <a:p>
            <a:r>
              <a:rPr lang="es-ES" dirty="0"/>
              <a:t>Existen otros dos movimientos terrestres que son:</a:t>
            </a:r>
          </a:p>
          <a:p>
            <a:pPr>
              <a:buNone/>
            </a:pPr>
            <a:r>
              <a:rPr lang="es-ES" dirty="0"/>
              <a:t>   DE NUTACION Y DE PRESECION. Realizados al mismo que el de rotación y el de traslación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/>
          </a:p>
          <a:p>
            <a:r>
              <a:rPr lang="es-ES" dirty="0"/>
              <a:t>MOVIMIENTO DE PRESECION: es el que efectúa el eje de la Tierra alrededor del polo de la eclíptica, </a:t>
            </a:r>
            <a:r>
              <a:rPr lang="es-ES" dirty="0" smtClean="0"/>
              <a:t>en 25 800 años. Como </a:t>
            </a:r>
            <a:r>
              <a:rPr lang="es-ES" dirty="0"/>
              <a:t>consecuencia del eje gravitatorio del Sol y de la Luna sobre el ecuador terrestre.</a:t>
            </a:r>
          </a:p>
          <a:p>
            <a:pPr marL="0" indent="0">
              <a:buNone/>
            </a:pP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2607" y="289774"/>
            <a:ext cx="4018209" cy="991675"/>
          </a:xfrm>
        </p:spPr>
        <p:txBody>
          <a:bodyPr>
            <a:normAutofit fontScale="90000"/>
          </a:bodyPr>
          <a:lstStyle/>
          <a:p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>MOVIMIENTO DE LA TIERRA</a:t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6539" y="1503653"/>
            <a:ext cx="7886700" cy="4351338"/>
          </a:xfrm>
        </p:spPr>
        <p:txBody>
          <a:bodyPr/>
          <a:lstStyle/>
          <a:p>
            <a:r>
              <a:rPr lang="es-ES" dirty="0"/>
              <a:t>NUTACION.- Se debe al bamboleo del plano de revolución de la Luna con respecto al plano de la eclíptica.</a:t>
            </a:r>
          </a:p>
          <a:p>
            <a:pPr>
              <a:buNone/>
            </a:pPr>
            <a:r>
              <a:rPr lang="es-ES" dirty="0"/>
              <a:t>    Este bamboleo provoca pequeñas ondulaciones en el movimiento de precesión del eje terrestre..</a:t>
            </a:r>
          </a:p>
          <a:p>
            <a:pPr>
              <a:buNone/>
            </a:pPr>
            <a:r>
              <a:rPr lang="es-ES" dirty="0"/>
              <a:t>    </a:t>
            </a: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57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2607" y="289774"/>
            <a:ext cx="4018209" cy="991675"/>
          </a:xfrm>
        </p:spPr>
        <p:txBody>
          <a:bodyPr>
            <a:normAutofit fontScale="90000"/>
          </a:bodyPr>
          <a:lstStyle/>
          <a:p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>MOVIMIENTO DE LA TIERRA</a:t>
            </a:r>
            <a:b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sz="3600" dirty="0" smtClean="0">
                <a:solidFill>
                  <a:srgbClr val="DC390E"/>
                </a:solidFill>
                <a:latin typeface="Coolvetica" charset="0"/>
                <a:ea typeface="Coolvetica" charset="0"/>
                <a:cs typeface="Coolvetica" charset="0"/>
              </a:rPr>
              <a:t>Bibliografía</a:t>
            </a:r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6539" y="1503653"/>
            <a:ext cx="7886700" cy="4351338"/>
          </a:xfrm>
        </p:spPr>
        <p:txBody>
          <a:bodyPr/>
          <a:lstStyle/>
          <a:p>
            <a:endParaRPr lang="es-ES_tradnl" b="1" dirty="0" smtClean="0">
              <a:latin typeface="Helvetica LT Std" charset="0"/>
              <a:ea typeface="Helvetica LT Std" charset="0"/>
              <a:cs typeface="Helvetica LT Std" charset="0"/>
            </a:endParaRPr>
          </a:p>
          <a:p>
            <a:pPr algn="just"/>
            <a:r>
              <a:rPr lang="es-ES_tradnl" dirty="0" err="1" smtClean="0">
                <a:latin typeface="Helvetica LT Std" charset="0"/>
                <a:ea typeface="Helvetica LT Std" charset="0"/>
                <a:cs typeface="Helvetica LT Std" charset="0"/>
              </a:rPr>
              <a:t>Ayllón</a:t>
            </a:r>
            <a:r>
              <a:rPr lang="es-ES_tradnl" dirty="0" smtClean="0">
                <a:latin typeface="Helvetica LT Std" charset="0"/>
                <a:ea typeface="Helvetica LT Std" charset="0"/>
                <a:cs typeface="Helvetica LT Std" charset="0"/>
              </a:rPr>
              <a:t> T. I.L.(2016) Geografía para Preparatoria. Editorial Trillas. México</a:t>
            </a:r>
            <a:endParaRPr lang="es-ES_tradnl" dirty="0">
              <a:latin typeface="Helvetica LT Std" charset="0"/>
              <a:ea typeface="Helvetica LT Std" charset="0"/>
              <a:cs typeface="Helvetica LT Std" charset="0"/>
            </a:endParaRPr>
          </a:p>
          <a:p>
            <a:pPr algn="just"/>
            <a:r>
              <a:rPr lang="es-ES_tradnl" dirty="0" smtClean="0">
                <a:latin typeface="Helvetica LT Std" charset="0"/>
                <a:ea typeface="Helvetica LT Std" charset="0"/>
                <a:cs typeface="Helvetica LT Std" charset="0"/>
                <a:hlinkClick r:id="rId2"/>
              </a:rPr>
              <a:t>https</a:t>
            </a:r>
            <a:r>
              <a:rPr lang="es-ES_tradnl" dirty="0">
                <a:latin typeface="Helvetica LT Std" charset="0"/>
                <a:ea typeface="Helvetica LT Std" charset="0"/>
                <a:cs typeface="Helvetica LT Std" charset="0"/>
                <a:hlinkClick r:id="rId2"/>
              </a:rPr>
              <a:t>://</a:t>
            </a:r>
            <a:r>
              <a:rPr lang="es-ES_tradnl" dirty="0" smtClean="0">
                <a:latin typeface="Helvetica LT Std" charset="0"/>
                <a:ea typeface="Helvetica LT Std" charset="0"/>
                <a:cs typeface="Helvetica LT Std" charset="0"/>
                <a:hlinkClick r:id="rId2"/>
              </a:rPr>
              <a:t>www.google.com.mx/search?q=movimientos+de+la+tierra+rotacion&amp;sa=X&amp;espv=2&amp;biw=1280&amp;bih=680&amp;tbm=isch&amp;tbo=u&amp;source=univ&amp;ved=0ahUKEwiXy_bElK_SAhWDRiYKHblbD_cQsAQIPg</a:t>
            </a:r>
            <a:endParaRPr lang="es-ES_tradnl" dirty="0" smtClean="0">
              <a:latin typeface="Helvetica LT Std" charset="0"/>
              <a:ea typeface="Helvetica LT Std" charset="0"/>
              <a:cs typeface="Helvetica LT Std" charset="0"/>
            </a:endParaRPr>
          </a:p>
          <a:p>
            <a:pPr marL="0" indent="0" algn="just">
              <a:buNone/>
            </a:pPr>
            <a:endParaRPr lang="es-ES_tradnl">
              <a:latin typeface="Helvetica LT Std" charset="0"/>
              <a:ea typeface="Helvetica LT Std" charset="0"/>
              <a:cs typeface="Helvetica LT Std" charset="0"/>
            </a:endParaRPr>
          </a:p>
          <a:p>
            <a:pPr algn="just"/>
            <a:endParaRPr lang="es-ES_tradnl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0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8803" y="1403797"/>
            <a:ext cx="6297769" cy="4043966"/>
          </a:xfrm>
        </p:spPr>
        <p:txBody>
          <a:bodyPr>
            <a:noAutofit/>
          </a:bodyPr>
          <a:lstStyle/>
          <a:p>
            <a:r>
              <a:rPr lang="es-ES" sz="7200" b="1" dirty="0" smtClean="0"/>
              <a:t>Materia: Geografía</a:t>
            </a:r>
            <a:br>
              <a:rPr lang="es-ES" sz="7200" b="1" dirty="0" smtClean="0"/>
            </a:br>
            <a:r>
              <a:rPr lang="es-ES" sz="7200" b="1" dirty="0" smtClean="0"/>
              <a:t>Elaboro: Virginia Olguín Meza </a:t>
            </a:r>
            <a:endParaRPr lang="es-ES_tradnl" sz="7200" dirty="0">
              <a:latin typeface="Coolvetica" charset="0"/>
              <a:ea typeface="Coolvetica" charset="0"/>
              <a:cs typeface="Coo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8957" y="231820"/>
            <a:ext cx="6297769" cy="5666704"/>
          </a:xfrm>
        </p:spPr>
        <p:txBody>
          <a:bodyPr>
            <a:noAutofit/>
          </a:bodyPr>
          <a:lstStyle/>
          <a:p>
            <a:r>
              <a:rPr lang="es-ES" sz="7200" b="1" dirty="0" smtClean="0"/>
              <a:t>LA TIERRA, FORMAS, MOVIMIENTOS Y REPRESENTACIÓ: 1.</a:t>
            </a:r>
            <a:r>
              <a:rPr lang="es-ES_tradnl" sz="6000" dirty="0" smtClean="0">
                <a:latin typeface="Coolvetica" charset="0"/>
              </a:rPr>
              <a:t>Movimientos de la Tierra</a:t>
            </a:r>
            <a:endParaRPr lang="es-ES_tradnl" sz="7200" dirty="0">
              <a:latin typeface="Coolvetica" charset="0"/>
              <a:ea typeface="Coolvetica" charset="0"/>
              <a:cs typeface="Coo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6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0650" y="314326"/>
            <a:ext cx="3470384" cy="1325563"/>
          </a:xfrm>
        </p:spPr>
        <p:txBody>
          <a:bodyPr>
            <a:normAutofit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Movimiento de rotación</a:t>
            </a:r>
          </a:p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Movimiento de Traslación</a:t>
            </a:r>
          </a:p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Movimiento de Nutación</a:t>
            </a:r>
          </a:p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Movimiento de Precesión</a:t>
            </a: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0650" y="314326"/>
            <a:ext cx="3470384" cy="1325563"/>
          </a:xfrm>
        </p:spPr>
        <p:txBody>
          <a:bodyPr>
            <a:normAutofit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639889"/>
            <a:ext cx="7886700" cy="4351338"/>
          </a:xfrm>
        </p:spPr>
        <p:txBody>
          <a:bodyPr/>
          <a:lstStyle/>
          <a:p>
            <a:endParaRPr lang="es-ES_tradnl" b="1" dirty="0" smtClean="0">
              <a:latin typeface="Helvetica LT Std" charset="0"/>
              <a:ea typeface="Helvetica LT Std" charset="0"/>
              <a:cs typeface="Helvetica LT Std" charset="0"/>
            </a:endParaRPr>
          </a:p>
          <a:p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MOVIMIENTO DE ROTACIÓN</a:t>
            </a:r>
          </a:p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El movimiento de rotación, que la Tierra realiza sobre su propio eje de Oeste a Este  movimiento que la Tierra realiza en 23:00, 56  minutos 44 segundos. </a:t>
            </a:r>
          </a:p>
          <a:p>
            <a:endParaRPr lang="es-ES_tradnl" b="1" dirty="0" smtClean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06851" y="354258"/>
            <a:ext cx="4082603" cy="1445609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Es el movimiento que la Tierra realiza sobre su propio eje  </a:t>
            </a: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  <p:pic>
        <p:nvPicPr>
          <p:cNvPr id="4" name="Picture 2" descr="http://www.google.com.mx/url?source=imglanding&amp;ct=img&amp;q=http://4.bp.blogspot.com/-RSh6CKgn6s4/TfumpFZZuKI/AAAAAAAAAFg/AyqTMBPVVUg/s1600/movimiento+de+rotacion.png&amp;sa=X&amp;ei=f258UKatM-ie2AXtkYGICA&amp;ved=0CA4Q8wc&amp;usg=AFQjCNGEfHlJ4TM58Ocuv8hNzT1AfvlO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803" y="2686540"/>
            <a:ext cx="5214367" cy="4098054"/>
          </a:xfrm>
          <a:prstGeom prst="rect">
            <a:avLst/>
          </a:prstGeom>
          <a:noFill/>
        </p:spPr>
      </p:pic>
      <p:sp>
        <p:nvSpPr>
          <p:cNvPr id="5" name="Rectángulo 4"/>
          <p:cNvSpPr/>
          <p:nvPr/>
        </p:nvSpPr>
        <p:spPr>
          <a:xfrm flipH="1">
            <a:off x="6023322" y="3756773"/>
            <a:ext cx="2309308" cy="689663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Imagen 1 movimiento de rotación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28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45488" y="61219"/>
            <a:ext cx="4237149" cy="1764406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PRUEBAS Y CONSECUENCIAS DEL MOVIMIENTO DE ROTACION: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El péndulo de León Foucault, nacido en Paris, llevo a cabo un experimento que representaba la primera demostración de la rotación de la Tierra. </a:t>
            </a:r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  <a:p>
            <a:pPr>
              <a:buFont typeface="Wingdings" pitchFamily="2" charset="2"/>
              <a:buChar char="Ø"/>
            </a:pPr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 </a:t>
            </a:r>
            <a:r>
              <a:rPr lang="es-ES" dirty="0"/>
              <a:t>Colgó un péndulo en la cúpula del </a:t>
            </a:r>
            <a:r>
              <a:rPr lang="es-ES" dirty="0" smtClean="0"/>
              <a:t>panteón, </a:t>
            </a:r>
            <a:r>
              <a:rPr lang="es-ES" dirty="0"/>
              <a:t>las oscilaciones cambiaban de dirección en pocas fracciones de grado en cada ciclo, y luego de 24 </a:t>
            </a:r>
            <a:r>
              <a:rPr lang="es-ES" dirty="0" err="1"/>
              <a:t>hrs</a:t>
            </a:r>
            <a:r>
              <a:rPr lang="es-ES" dirty="0"/>
              <a:t>.</a:t>
            </a:r>
          </a:p>
          <a:p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15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4123" y="90152"/>
            <a:ext cx="3850783" cy="1803042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/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b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</a:b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2058" y="2224869"/>
            <a:ext cx="7886700" cy="4351338"/>
          </a:xfrm>
        </p:spPr>
        <p:txBody>
          <a:bodyPr/>
          <a:lstStyle/>
          <a:p>
            <a:r>
              <a:rPr lang="es-ES_tradnl" b="1" dirty="0" smtClean="0">
                <a:latin typeface="Helvetica LT Std" charset="0"/>
                <a:ea typeface="Helvetica LT Std" charset="0"/>
                <a:cs typeface="Helvetica LT Std" charset="0"/>
              </a:rPr>
              <a:t>CONSECUENCIAS:</a:t>
            </a:r>
          </a:p>
          <a:p>
            <a:r>
              <a:rPr lang="es-ES" dirty="0"/>
              <a:t>Día y </a:t>
            </a:r>
            <a:r>
              <a:rPr lang="es-ES" dirty="0" smtClean="0"/>
              <a:t>noche;</a:t>
            </a:r>
          </a:p>
          <a:p>
            <a:r>
              <a:rPr lang="es-ES" dirty="0"/>
              <a:t>Achatamiento </a:t>
            </a:r>
            <a:r>
              <a:rPr lang="es-ES" dirty="0" smtClean="0"/>
              <a:t>polar;</a:t>
            </a:r>
          </a:p>
          <a:p>
            <a:r>
              <a:rPr lang="es-ES" dirty="0"/>
              <a:t>Desviación de vientos y corrientes </a:t>
            </a:r>
            <a:r>
              <a:rPr lang="es-ES" dirty="0" smtClean="0"/>
              <a:t>marinas;</a:t>
            </a:r>
          </a:p>
          <a:p>
            <a:r>
              <a:rPr lang="es-ES" dirty="0"/>
              <a:t>Desviación de objetos al </a:t>
            </a:r>
            <a:r>
              <a:rPr lang="es-ES" dirty="0" smtClean="0"/>
              <a:t>caer;</a:t>
            </a:r>
          </a:p>
          <a:p>
            <a:r>
              <a:rPr lang="es-ES" dirty="0"/>
              <a:t>La diferencia de horas en el </a:t>
            </a:r>
            <a:r>
              <a:rPr lang="es-ES" dirty="0" smtClean="0"/>
              <a:t>mundo, según el punto de longitud geográfica.</a:t>
            </a:r>
            <a:endParaRPr lang="es-ES_tradnl" b="1" dirty="0" smtClean="0">
              <a:latin typeface="Helvetica LT Std" charset="0"/>
              <a:ea typeface="Helvetica LT Std" charset="0"/>
              <a:cs typeface="Helvetica LT Std" charset="0"/>
            </a:endParaRPr>
          </a:p>
          <a:p>
            <a:endParaRPr lang="es-ES_tradnl" b="1" dirty="0">
              <a:latin typeface="Helvetica LT Std" charset="0"/>
              <a:ea typeface="Helvetica LT Std" charset="0"/>
              <a:cs typeface="Helvetica LT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40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45488" y="61219"/>
            <a:ext cx="4237149" cy="1764406"/>
          </a:xfrm>
        </p:spPr>
        <p:txBody>
          <a:bodyPr>
            <a:normAutofit/>
          </a:bodyPr>
          <a:lstStyle/>
          <a:p>
            <a:r>
              <a:rPr lang="es-ES_tradnl" dirty="0" smtClean="0">
                <a:solidFill>
                  <a:srgbClr val="C00000"/>
                </a:solidFill>
                <a:latin typeface="Coolvetica" charset="0"/>
                <a:ea typeface="Coolvetica" charset="0"/>
                <a:cs typeface="Coolvetica" charset="0"/>
              </a:rPr>
              <a:t>Movimientos de la Tierra</a:t>
            </a:r>
            <a:endParaRPr lang="es-ES_tradnl" dirty="0">
              <a:solidFill>
                <a:srgbClr val="DC390E"/>
              </a:solidFill>
              <a:latin typeface="Coolvetica" charset="0"/>
              <a:ea typeface="Coolvetica" charset="0"/>
              <a:cs typeface="Coolvetic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RESULTADO </a:t>
            </a:r>
            <a:r>
              <a:rPr lang="es-ES" b="1" dirty="0" smtClean="0"/>
              <a:t>DE </a:t>
            </a:r>
            <a:r>
              <a:rPr lang="es-ES" b="1" dirty="0"/>
              <a:t>LA ROTACION TERRESTRE.</a:t>
            </a:r>
          </a:p>
          <a:p>
            <a:pPr>
              <a:buFont typeface="Wingdings" pitchFamily="2" charset="2"/>
              <a:buChar char="Ø"/>
            </a:pPr>
            <a:r>
              <a:rPr lang="es-ES" b="1" dirty="0"/>
              <a:t>DIA SIDERAL</a:t>
            </a:r>
            <a:r>
              <a:rPr lang="es-ES" dirty="0"/>
              <a:t>.- Tiempo exacto en que la Tierra da una vuelta completa sobre su eje de acuerdo con una estrella y tiene una duración de 23 horas, 56 minutos y 4 segundos.</a:t>
            </a:r>
          </a:p>
          <a:p>
            <a:pPr>
              <a:buFont typeface="Wingdings" pitchFamily="2" charset="2"/>
              <a:buChar char="Ø"/>
            </a:pPr>
            <a:r>
              <a:rPr lang="es-ES" b="1" dirty="0"/>
              <a:t>DIA CIVIL</a:t>
            </a:r>
            <a:r>
              <a:rPr lang="es-ES" dirty="0"/>
              <a:t>.- Creado por el hombre para su vida cotidiana tiene una duración de 24 horas, principia a la medianoche, considerándose en ese momento las 0 horas.</a:t>
            </a:r>
          </a:p>
        </p:txBody>
      </p:sp>
    </p:spTree>
    <p:extLst>
      <p:ext uri="{BB962C8B-B14F-4D97-AF65-F5344CB8AC3E}">
        <p14:creationId xmlns:p14="http://schemas.microsoft.com/office/powerpoint/2010/main" val="38693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739</Words>
  <Application>Microsoft Office PowerPoint</Application>
  <PresentationFormat>Presentación en pantalla (4:3)</PresentationFormat>
  <Paragraphs>71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Coolvetica</vt:lpstr>
      <vt:lpstr>Helvetica LT Std</vt:lpstr>
      <vt:lpstr>Wingdings</vt:lpstr>
      <vt:lpstr>Office Theme</vt:lpstr>
      <vt:lpstr>Presentación de PowerPoint</vt:lpstr>
      <vt:lpstr>Materia: Geografía Elaboro: Virginia Olguín Meza </vt:lpstr>
      <vt:lpstr>LA TIERRA, FORMAS, MOVIMIENTOS Y REPRESENTACIÓ: 1.Movimientos de la Tierra</vt:lpstr>
      <vt:lpstr>Movimientos de la Tierra</vt:lpstr>
      <vt:lpstr>Movimientos de la Tierra</vt:lpstr>
      <vt:lpstr>movimientos de la Tierra </vt:lpstr>
      <vt:lpstr>Movimientos de la Tierra </vt:lpstr>
      <vt:lpstr> Movimientos de la Tierra </vt:lpstr>
      <vt:lpstr>Movimientos de la Tierra</vt:lpstr>
      <vt:lpstr>Movimientos de la tierra</vt:lpstr>
      <vt:lpstr>Movimientos de la Tierra</vt:lpstr>
      <vt:lpstr>Movimientos de la Tierra </vt:lpstr>
      <vt:lpstr> Movimientos de la Tierra </vt:lpstr>
      <vt:lpstr> Movimientos de la Tierra </vt:lpstr>
      <vt:lpstr>Movimientos de la Tierra</vt:lpstr>
      <vt:lpstr>   MOVIMIENTO DE LA TIERRA  </vt:lpstr>
      <vt:lpstr> MOVIMIENTO DE LA TIERRA  </vt:lpstr>
      <vt:lpstr> MOVIMIENTO DE LA TIERRA Bibliografía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propietario</cp:lastModifiedBy>
  <cp:revision>37</cp:revision>
  <dcterms:created xsi:type="dcterms:W3CDTF">2016-07-29T00:39:51Z</dcterms:created>
  <dcterms:modified xsi:type="dcterms:W3CDTF">2017-02-28T21:05:07Z</dcterms:modified>
</cp:coreProperties>
</file>