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9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2950"/>
  </p:normalViewPr>
  <p:slideViewPr>
    <p:cSldViewPr snapToGrid="0" snapToObjects="1">
      <p:cViewPr>
        <p:scale>
          <a:sx n="50" d="100"/>
          <a:sy n="50" d="100"/>
        </p:scale>
        <p:origin x="-1950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8510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5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3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1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1270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077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1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VDUXPB_s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oabxoP_jV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unlqyaYp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4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196753"/>
            <a:ext cx="7745505" cy="3024336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Todos querían controlar los mercados</a:t>
            </a:r>
          </a:p>
          <a:p>
            <a:r>
              <a:rPr lang="es-MX" dirty="0" smtClean="0"/>
              <a:t>Hubo excedente de producción y se volvieron mas proteccionistas</a:t>
            </a:r>
          </a:p>
          <a:p>
            <a:r>
              <a:rPr lang="es-MX" dirty="0" smtClean="0"/>
              <a:t>La competencia económica incluirá carrera armamentista. </a:t>
            </a:r>
          </a:p>
          <a:p>
            <a:r>
              <a:rPr lang="es-MX" dirty="0" smtClean="0"/>
              <a:t>Alemania fue el más desarrollado excusándose en que Gran Bretaña podría atacarlo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es-MX" dirty="0" smtClean="0"/>
              <a:t>Rivalidades Económicas</a:t>
            </a:r>
            <a:endParaRPr lang="es-MX" dirty="0"/>
          </a:p>
        </p:txBody>
      </p:sp>
      <p:pic>
        <p:nvPicPr>
          <p:cNvPr id="5122" name="Picture 2" descr="http://www.claseshistoria.com/1guerramundial/imagenes/%2Bfabricaav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1"/>
            <a:ext cx="4320480" cy="26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aseshistoria.com/1guerramundial/imagenes/%2Bfabricakru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1"/>
            <a:ext cx="3528392" cy="26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25" y="836712"/>
            <a:ext cx="8891055" cy="3877815"/>
          </a:xfrm>
        </p:spPr>
        <p:txBody>
          <a:bodyPr/>
          <a:lstStyle/>
          <a:p>
            <a:r>
              <a:rPr lang="es-MX" dirty="0" smtClean="0"/>
              <a:t>Todos se sentían únicos; el imperio Austro Húngaro reprimía las minorías. Sintió necesario destruir Serbia </a:t>
            </a:r>
          </a:p>
          <a:p>
            <a:r>
              <a:rPr lang="es-MX" dirty="0" smtClean="0"/>
              <a:t>Rusia tenía sus problemas interiores y se iban agravando.</a:t>
            </a:r>
          </a:p>
          <a:p>
            <a:r>
              <a:rPr lang="es-MX" dirty="0" smtClean="0"/>
              <a:t>Francia se sentía motivado por la derrota de 1870 donde perdiera Alsacia y Lorena </a:t>
            </a:r>
          </a:p>
          <a:p>
            <a:r>
              <a:rPr lang="es-MX" dirty="0" smtClean="0"/>
              <a:t>Alemania ya desde entonces quería unificar todo en una sola Alemania.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207"/>
            <a:ext cx="7756263" cy="1054250"/>
          </a:xfrm>
        </p:spPr>
        <p:txBody>
          <a:bodyPr/>
          <a:lstStyle/>
          <a:p>
            <a:r>
              <a:rPr lang="es-MX" dirty="0" smtClean="0"/>
              <a:t>Nacionalismos</a:t>
            </a:r>
            <a:endParaRPr lang="es-MX" dirty="0"/>
          </a:p>
        </p:txBody>
      </p:sp>
      <p:pic>
        <p:nvPicPr>
          <p:cNvPr id="6146" name="Picture 2" descr="http://www.cartasaldirector.org/wp-content/uploads/2014/08/Russian_infantry_1914_rail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4752528" cy="32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622326"/>
            <a:ext cx="8401372" cy="5235674"/>
          </a:xfrm>
        </p:spPr>
        <p:txBody>
          <a:bodyPr/>
          <a:lstStyle/>
          <a:p>
            <a:r>
              <a:rPr lang="es-MX" b="1" dirty="0"/>
              <a:t>28 de junio de </a:t>
            </a:r>
            <a:r>
              <a:rPr lang="es-MX" b="1" dirty="0" smtClean="0"/>
              <a:t>1914; m</a:t>
            </a:r>
            <a:r>
              <a:rPr lang="es-MX" dirty="0"/>
              <a:t>ientras visitaban </a:t>
            </a:r>
            <a:r>
              <a:rPr lang="es-MX" b="1" dirty="0"/>
              <a:t>Sarajevo</a:t>
            </a:r>
            <a:r>
              <a:rPr lang="es-MX" dirty="0"/>
              <a:t>, capital de </a:t>
            </a:r>
            <a:r>
              <a:rPr lang="es-MX" dirty="0" smtClean="0"/>
              <a:t>Bosnia, </a:t>
            </a:r>
            <a:r>
              <a:rPr lang="es-MX" dirty="0"/>
              <a:t>fueron asesinados el </a:t>
            </a:r>
            <a:r>
              <a:rPr lang="es-MX" b="1" dirty="0"/>
              <a:t>Archiduque Francisco </a:t>
            </a:r>
            <a:r>
              <a:rPr lang="es-MX" b="1" dirty="0" smtClean="0"/>
              <a:t>Fernando </a:t>
            </a:r>
            <a:r>
              <a:rPr lang="es-MX" dirty="0"/>
              <a:t>(heredero al trono de Austria-Hungría)</a:t>
            </a:r>
            <a:r>
              <a:rPr lang="es-MX" b="1" dirty="0" smtClean="0"/>
              <a:t> </a:t>
            </a:r>
            <a:r>
              <a:rPr lang="es-MX" dirty="0"/>
              <a:t>y su esposa </a:t>
            </a:r>
            <a:r>
              <a:rPr lang="es-MX" dirty="0" smtClean="0"/>
              <a:t>Sofía por </a:t>
            </a:r>
            <a:r>
              <a:rPr lang="es-MX" b="1" dirty="0" err="1"/>
              <a:t>Gavrilo</a:t>
            </a:r>
            <a:r>
              <a:rPr lang="es-MX" b="1" dirty="0"/>
              <a:t> </a:t>
            </a:r>
            <a:r>
              <a:rPr lang="es-MX" b="1" dirty="0" err="1" smtClean="0"/>
              <a:t>Prinzip</a:t>
            </a:r>
            <a:r>
              <a:rPr lang="es-MX" dirty="0" smtClean="0"/>
              <a:t>, estudiante bosnio </a:t>
            </a:r>
            <a:r>
              <a:rPr lang="es-MX" i="1" dirty="0" smtClean="0"/>
              <a:t>“Joven </a:t>
            </a:r>
            <a:r>
              <a:rPr lang="es-MX" i="1" dirty="0"/>
              <a:t>Serbia”</a:t>
            </a:r>
            <a:r>
              <a:rPr lang="es-MX" dirty="0"/>
              <a:t> tras el cual se escondía la organización secreta nacionalista la </a:t>
            </a:r>
            <a:r>
              <a:rPr lang="es-MX" b="1" dirty="0"/>
              <a:t>“Mano </a:t>
            </a:r>
            <a:r>
              <a:rPr lang="es-MX" b="1" dirty="0" smtClean="0"/>
              <a:t>Negra”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86350" y="0"/>
            <a:ext cx="4057650" cy="1600200"/>
          </a:xfrm>
        </p:spPr>
        <p:txBody>
          <a:bodyPr>
            <a:normAutofit/>
          </a:bodyPr>
          <a:lstStyle/>
          <a:p>
            <a:r>
              <a:rPr lang="es-MX" b="1" dirty="0"/>
              <a:t>LA CRISIS DE JULIO DE 1914</a:t>
            </a:r>
          </a:p>
        </p:txBody>
      </p:sp>
      <p:pic>
        <p:nvPicPr>
          <p:cNvPr id="11266" name="Picture 2" descr="http://www.claseshistoria.com/1guerramundial/imagenes/%2Bfranciscofern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26" y="3977680"/>
            <a:ext cx="480437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32040" y="332656"/>
            <a:ext cx="4064151" cy="3096344"/>
          </a:xfrm>
        </p:spPr>
        <p:txBody>
          <a:bodyPr/>
          <a:lstStyle/>
          <a:p>
            <a:r>
              <a:rPr lang="es-MX" dirty="0" smtClean="0"/>
              <a:t>Todos se culparon; todos se dieron “</a:t>
            </a:r>
            <a:r>
              <a:rPr lang="es-MX" dirty="0" err="1" smtClean="0"/>
              <a:t>Ultimatums</a:t>
            </a:r>
            <a:r>
              <a:rPr lang="es-MX" dirty="0" smtClean="0"/>
              <a:t>”.</a:t>
            </a:r>
          </a:p>
          <a:p>
            <a:r>
              <a:rPr lang="es-MX" dirty="0" smtClean="0"/>
              <a:t>Austria acusaba a Serbia y tenía que eliminar a “Mano Negra” y quería oficiales suyos en la investigación </a:t>
            </a:r>
          </a:p>
          <a:p>
            <a:endParaRPr lang="es-MX" dirty="0"/>
          </a:p>
        </p:txBody>
      </p:sp>
      <p:pic>
        <p:nvPicPr>
          <p:cNvPr id="12290" name="Picture 2" descr="http://www.claseshistoria.com/1guerramundial/imagenes/%2Basesinatosaraj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6" y="188640"/>
            <a:ext cx="46196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laseshistoria.com/1guerramundial/imagenes/%2Bprinc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57" y="3429000"/>
            <a:ext cx="4104456" cy="32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Marcador de contenido"/>
          <p:cNvSpPr txBox="1">
            <a:spLocks/>
          </p:cNvSpPr>
          <p:nvPr/>
        </p:nvSpPr>
        <p:spPr>
          <a:xfrm>
            <a:off x="187979" y="3730546"/>
            <a:ext cx="432818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Serbia le envía otro “</a:t>
            </a:r>
            <a:r>
              <a:rPr lang="es-MX" dirty="0" err="1" smtClean="0"/>
              <a:t>ultimatum</a:t>
            </a:r>
            <a:r>
              <a:rPr lang="es-MX" dirty="0" smtClean="0"/>
              <a:t>” que eso era violación a su soberanía y que se apoyaría en le “Haya”</a:t>
            </a:r>
          </a:p>
          <a:p>
            <a:r>
              <a:rPr lang="es-MX" dirty="0" smtClean="0"/>
              <a:t>Aún así movilizaron tropas</a:t>
            </a:r>
          </a:p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www.youtube.com/watch?v=ZVDUXPB_sTs#t=26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01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638300"/>
            <a:ext cx="9102030" cy="5029200"/>
          </a:xfrm>
        </p:spPr>
        <p:txBody>
          <a:bodyPr>
            <a:normAutofit/>
          </a:bodyPr>
          <a:lstStyle/>
          <a:p>
            <a:r>
              <a:rPr lang="es-MX" dirty="0" smtClean="0"/>
              <a:t>Nadie planeó una guerra prologada; todos esperaban acciones rápidas.</a:t>
            </a:r>
          </a:p>
          <a:p>
            <a:r>
              <a:rPr lang="es-MX" dirty="0" smtClean="0"/>
              <a:t>Francia </a:t>
            </a:r>
            <a:r>
              <a:rPr lang="es-MX" dirty="0" smtClean="0"/>
              <a:t>avanzaría sobre Lorena y Alemania derrotaría rápidamente a Francia para irse sobre Rusia. Todos fracasaron</a:t>
            </a:r>
          </a:p>
          <a:p>
            <a:r>
              <a:rPr lang="es-MX" dirty="0" smtClean="0"/>
              <a:t>1916 se dio la batalla más sangrienta: </a:t>
            </a:r>
            <a:r>
              <a:rPr lang="es-MX" dirty="0" err="1" smtClean="0"/>
              <a:t>Verdún</a:t>
            </a:r>
            <a:r>
              <a:rPr lang="es-MX" dirty="0"/>
              <a:t> </a:t>
            </a:r>
            <a:r>
              <a:rPr lang="es-MX" dirty="0" smtClean="0"/>
              <a:t>ambos ejércitos perdieron mas de 1,000,000 efectivos y así se estancaron en las trincheras</a:t>
            </a:r>
          </a:p>
          <a:p>
            <a:pPr lvl="1"/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www.youtube.com/watch?v=4oabxoP_jVM</a:t>
            </a:r>
            <a:endParaRPr lang="es-MX" dirty="0" smtClean="0"/>
          </a:p>
          <a:p>
            <a:r>
              <a:rPr lang="es-MX" dirty="0" smtClean="0"/>
              <a:t>Rusia actuó poco, pocas victorias pero estable </a:t>
            </a:r>
          </a:p>
          <a:p>
            <a:r>
              <a:rPr lang="es-MX" dirty="0" smtClean="0"/>
              <a:t>Alemania perdería todo.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19650" y="260648"/>
            <a:ext cx="4324350" cy="1054250"/>
          </a:xfrm>
        </p:spPr>
        <p:txBody>
          <a:bodyPr>
            <a:normAutofit/>
          </a:bodyPr>
          <a:lstStyle/>
          <a:p>
            <a:r>
              <a:rPr lang="es-MX" b="1" dirty="0" smtClean="0"/>
              <a:t>Acciones Militares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5138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56263" cy="105425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Picture 2" descr="http://imagenes.publico.es/resources/archivos/2010/8/22/1282503970695_01864688-1180-42A6-AB34-C532C854008A_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709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cicutadry.es/wp-content/uploads/2014/06/033.trincheras_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937" y="3505200"/>
            <a:ext cx="50090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 descr="http://irreductible.naukas.com/files/2011/12/trincher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39456"/>
            <a:ext cx="9129142" cy="68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562100"/>
            <a:ext cx="9144000" cy="441960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Debido a las pérdidas todos se quedaron sin abastecimiento de todo; comida, armas, municiones, etc.</a:t>
            </a:r>
          </a:p>
          <a:p>
            <a:r>
              <a:rPr lang="es-MX" dirty="0" smtClean="0"/>
              <a:t>Todos los países decidieron poner a trabajar la población (incluso mujeres) </a:t>
            </a:r>
          </a:p>
          <a:p>
            <a:r>
              <a:rPr lang="es-MX" dirty="0" smtClean="0"/>
              <a:t>Las naciones se endeudaron con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otras </a:t>
            </a:r>
            <a:r>
              <a:rPr lang="es-MX" dirty="0" smtClean="0"/>
              <a:t>para solventar gastos internos;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los </a:t>
            </a:r>
            <a:r>
              <a:rPr lang="es-MX" dirty="0" smtClean="0"/>
              <a:t>beneficiados eran los “Neutrales”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como </a:t>
            </a:r>
            <a:r>
              <a:rPr lang="es-MX" dirty="0" smtClean="0"/>
              <a:t>EUA</a:t>
            </a:r>
          </a:p>
          <a:p>
            <a:r>
              <a:rPr lang="es-MX" dirty="0" smtClean="0"/>
              <a:t>Todo se complicaban porque ni así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podían </a:t>
            </a:r>
            <a:r>
              <a:rPr lang="es-MX" dirty="0" smtClean="0"/>
              <a:t>costear la guerra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10150" y="0"/>
            <a:ext cx="4267200" cy="1054250"/>
          </a:xfrm>
        </p:spPr>
        <p:txBody>
          <a:bodyPr/>
          <a:lstStyle/>
          <a:p>
            <a:r>
              <a:rPr lang="es-MX" b="1" dirty="0" smtClean="0"/>
              <a:t>Economía </a:t>
            </a:r>
            <a:endParaRPr lang="es-MX" b="1" dirty="0"/>
          </a:p>
        </p:txBody>
      </p:sp>
      <p:pic>
        <p:nvPicPr>
          <p:cNvPr id="10242" name="Picture 2" descr="http://8c4625.medialib.glogster.com/media/ae8acbb0ee5fe56eb3aa3d6a187cef9f18afc1d947aa275b1924c920cd48e858/women-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82" y="3953025"/>
            <a:ext cx="3560018" cy="2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28650" y="2322512"/>
            <a:ext cx="7886700" cy="2289175"/>
          </a:xfrm>
        </p:spPr>
        <p:txBody>
          <a:bodyPr/>
          <a:lstStyle/>
          <a:p>
            <a:r>
              <a:rPr lang="es-MX" dirty="0" smtClean="0"/>
              <a:t>Todos se unían a la Guerra y si no los llevaban.</a:t>
            </a:r>
            <a:r>
              <a:rPr lang="es-MX" dirty="0"/>
              <a:t> </a:t>
            </a:r>
            <a:r>
              <a:rPr lang="es-MX" dirty="0" smtClean="0"/>
              <a:t>El Entusiasmo entre la gente les duró poco.</a:t>
            </a:r>
          </a:p>
          <a:p>
            <a:r>
              <a:rPr lang="es-MX" dirty="0" smtClean="0"/>
              <a:t>Entre los soldados estaba peor; las condiciones en las trincheras eran terribles: Frío, lluvia, barro, </a:t>
            </a:r>
            <a:r>
              <a:rPr lang="es-MX" dirty="0" err="1" smtClean="0"/>
              <a:t>parástios</a:t>
            </a:r>
            <a:r>
              <a:rPr lang="es-MX" dirty="0" smtClean="0"/>
              <a:t>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00650" y="365126"/>
            <a:ext cx="3314700" cy="1325563"/>
          </a:xfrm>
        </p:spPr>
        <p:txBody>
          <a:bodyPr/>
          <a:lstStyle/>
          <a:p>
            <a:r>
              <a:rPr lang="es-MX" dirty="0" smtClean="0"/>
              <a:t>Sociales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9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877815"/>
          </a:xfrm>
        </p:spPr>
        <p:txBody>
          <a:bodyPr>
            <a:normAutofit/>
          </a:bodyPr>
          <a:lstStyle/>
          <a:p>
            <a:r>
              <a:rPr lang="es-MX" dirty="0" smtClean="0"/>
              <a:t>EUA entraría a “mediar” las paz. El presidente Woodrow </a:t>
            </a:r>
            <a:r>
              <a:rPr lang="es-MX" dirty="0" err="1" smtClean="0"/>
              <a:t>wilson</a:t>
            </a:r>
            <a:r>
              <a:rPr lang="es-MX" dirty="0" smtClean="0"/>
              <a:t> mete su nariz pero Francia quería su territorio de Alsacia y Lorena; restablecer las soberanías para Bélgica; serbia y Montenegro.</a:t>
            </a:r>
          </a:p>
          <a:p>
            <a:r>
              <a:rPr lang="es-MX" dirty="0" smtClean="0"/>
              <a:t>Alemania quería sus colonias de vuelta, sometimiento de Polonia y algunos territorio de Bélgica y Francia; casual.</a:t>
            </a:r>
          </a:p>
          <a:p>
            <a:r>
              <a:rPr lang="es-MX" dirty="0" smtClean="0"/>
              <a:t>Como no había paz y era comidilla de todos; el neutral EUA se mete a la guerra y el presidente Wilson da los 14 puntos. Famosos por que en ellos se basaría la “Paz”.</a:t>
            </a:r>
          </a:p>
          <a:p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1054250"/>
          </a:xfrm>
        </p:spPr>
        <p:txBody>
          <a:bodyPr/>
          <a:lstStyle/>
          <a:p>
            <a:r>
              <a:rPr lang="es-MX" dirty="0" smtClean="0"/>
              <a:t>Inicios de Fin </a:t>
            </a:r>
            <a:endParaRPr lang="es-MX" dirty="0"/>
          </a:p>
        </p:txBody>
      </p:sp>
      <p:pic>
        <p:nvPicPr>
          <p:cNvPr id="13314" name="Picture 2" descr="https://chivethebrigade.files.wordpress.com/2011/02/random-b-02_21_11-920-22.jpg?w=920&amp;h=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581128"/>
            <a:ext cx="2950958" cy="215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4650" y="2000250"/>
            <a:ext cx="6229349" cy="2933700"/>
          </a:xfrm>
        </p:spPr>
        <p:txBody>
          <a:bodyPr>
            <a:noAutofit/>
          </a:bodyPr>
          <a:lstStyle/>
          <a:p>
            <a:r>
              <a:rPr lang="es-ES_tradnl" sz="6600" dirty="0" smtClean="0">
                <a:solidFill>
                  <a:srgbClr val="C00000"/>
                </a:solidFill>
                <a:latin typeface="Coolvetica" charset="0"/>
                <a:ea typeface="Coolvetica" charset="0"/>
                <a:cs typeface="Coolvetica" charset="0"/>
              </a:rPr>
              <a:t>Primera Guerra Mundial</a:t>
            </a:r>
            <a:endParaRPr lang="es-ES_tradnl" sz="6600" dirty="0">
              <a:solidFill>
                <a:srgbClr val="DC390E"/>
              </a:solidFill>
              <a:latin typeface="Coolvetica" charset="0"/>
              <a:ea typeface="Coolvetica" charset="0"/>
              <a:cs typeface="Coo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6200" y="1731655"/>
            <a:ext cx="8839200" cy="4488426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Nadie respetó enteramente los 14 puntos de Wilson, todos se querían quedar con “algo”</a:t>
            </a:r>
          </a:p>
          <a:p>
            <a:r>
              <a:rPr lang="es-MX" dirty="0" smtClean="0"/>
              <a:t>En 1919 se hace una reunión en Versalles y Alemania es obligada a firmar (Hecho que molestaría desde aquí a Adolfo Hitler) en ella le </a:t>
            </a:r>
            <a:r>
              <a:rPr lang="es-MX" dirty="0" smtClean="0"/>
              <a:t>quitan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 smtClean="0"/>
              <a:t>los territorios que tenía </a:t>
            </a:r>
            <a:r>
              <a:rPr lang="es-MX" dirty="0" smtClean="0"/>
              <a:t>además</a:t>
            </a:r>
          </a:p>
          <a:p>
            <a:pPr marL="0" indent="0">
              <a:buNone/>
            </a:pPr>
            <a:r>
              <a:rPr lang="es-MX" dirty="0" smtClean="0"/>
              <a:t>de </a:t>
            </a:r>
            <a:r>
              <a:rPr lang="es-MX" dirty="0" smtClean="0"/>
              <a:t>seguir modificando sus </a:t>
            </a: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fronteras,le</a:t>
            </a:r>
            <a:r>
              <a:rPr lang="es-MX" dirty="0" smtClean="0"/>
              <a:t> </a:t>
            </a:r>
            <a:r>
              <a:rPr lang="es-MX" dirty="0" smtClean="0"/>
              <a:t>prohíben la creación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de </a:t>
            </a:r>
            <a:r>
              <a:rPr lang="es-MX" dirty="0" smtClean="0"/>
              <a:t>armamento, </a:t>
            </a:r>
            <a:r>
              <a:rPr lang="es-MX" dirty="0" smtClean="0"/>
              <a:t>pago </a:t>
            </a:r>
            <a:r>
              <a:rPr lang="es-MX" dirty="0" smtClean="0"/>
              <a:t>de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cuantiosísimas </a:t>
            </a:r>
            <a:r>
              <a:rPr lang="es-MX" dirty="0" smtClean="0"/>
              <a:t>indemnizaciones</a:t>
            </a:r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4338" name="Picture 2" descr="http://www.historiasiglo20.org/HM/images/1-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975869"/>
            <a:ext cx="4152900" cy="28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705350" y="22207"/>
            <a:ext cx="4421882" cy="10542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Consecuencias de la Guerra </a:t>
            </a:r>
            <a:endParaRPr lang="es-MX" dirty="0"/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323850" y="1638300"/>
            <a:ext cx="8763000" cy="2775465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La gente se hartó de la guerra. Los abusos de poder de los parlamentos eran frecuentes.</a:t>
            </a:r>
          </a:p>
          <a:p>
            <a:r>
              <a:rPr lang="es-MX" dirty="0" smtClean="0"/>
              <a:t>El “Pueblo” apoyaba la guerra rápida; una prolongada no. Por excesos de los gobernantes.</a:t>
            </a:r>
          </a:p>
          <a:p>
            <a:r>
              <a:rPr lang="es-MX" dirty="0" smtClean="0"/>
              <a:t>1917/1918 estallaron huelgas </a:t>
            </a:r>
          </a:p>
          <a:p>
            <a:r>
              <a:rPr lang="es-MX" dirty="0" smtClean="0"/>
              <a:t>El fin llegó por cuestiones de ya no poder sostenerla; las naciones tuvieron problemas internos.</a:t>
            </a:r>
          </a:p>
          <a:p>
            <a:endParaRPr lang="es-MX" dirty="0"/>
          </a:p>
        </p:txBody>
      </p:sp>
      <p:pic>
        <p:nvPicPr>
          <p:cNvPr id="1026" name="Picture 2" descr="http://estaticos01.elmundo.es/especiales/2009/09/internacional/segunda_guerra_mundial/img/la_guerra/consecuencia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223265"/>
            <a:ext cx="4352478" cy="26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809750"/>
            <a:ext cx="9144000" cy="3273940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Los tratados de paz fueron influenciados por los 14 puntos de Wilson masacran a Alemania. Había crecido demasiado.</a:t>
            </a:r>
          </a:p>
          <a:p>
            <a:r>
              <a:rPr lang="es-MX" dirty="0" smtClean="0"/>
              <a:t>Alemania al no poder seguir costeando la guerra tiene que ceder (por el momento).</a:t>
            </a:r>
          </a:p>
          <a:p>
            <a:r>
              <a:rPr lang="es-MX" dirty="0" smtClean="0"/>
              <a:t>En 1919 en el tratado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De Versalles </a:t>
            </a:r>
            <a:r>
              <a:rPr lang="es-MX" dirty="0" smtClean="0"/>
              <a:t>destruyen a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Alemania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2050" name="Picture 2" descr="http://estaticos04.elmundo.es/elmundo/imagenes/2010/10/01/internacional/128593625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12" y="3309383"/>
            <a:ext cx="5328592" cy="35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581150"/>
            <a:ext cx="4248472" cy="5276850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Reduce sus fronteras desde Francia, Bélgica, Dinamarca, Polonia y Lituania. Le quitaron incluso más</a:t>
            </a:r>
          </a:p>
          <a:p>
            <a:r>
              <a:rPr lang="es-MX" dirty="0" smtClean="0"/>
              <a:t>“Renuncia” a sus colonias </a:t>
            </a:r>
          </a:p>
          <a:p>
            <a:r>
              <a:rPr lang="es-MX" dirty="0" smtClean="0"/>
              <a:t>“Disuelve” su Estado Mayor</a:t>
            </a:r>
          </a:p>
          <a:p>
            <a:r>
              <a:rPr lang="es-MX" dirty="0" smtClean="0"/>
              <a:t>Desmilitariza el margen derecho del </a:t>
            </a:r>
            <a:r>
              <a:rPr lang="es-MX" dirty="0" err="1" smtClean="0"/>
              <a:t>Rhín</a:t>
            </a:r>
            <a:endParaRPr lang="es-MX" dirty="0"/>
          </a:p>
          <a:p>
            <a:r>
              <a:rPr lang="es-MX" dirty="0" smtClean="0"/>
              <a:t>Pagos a los afectados</a:t>
            </a:r>
          </a:p>
          <a:p>
            <a:r>
              <a:rPr lang="es-MX" dirty="0" smtClean="0"/>
              <a:t>Esta situación causaría que Adolfo lo cobrará al triple. </a:t>
            </a:r>
            <a:endParaRPr lang="es-MX" dirty="0"/>
          </a:p>
        </p:txBody>
      </p:sp>
      <p:pic>
        <p:nvPicPr>
          <p:cNvPr id="3074" name="Picture 2" descr="http://www.alemania-romantica.info/fileadmin/incoming/UK/karten/regionen/or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13844"/>
          <a:stretch/>
        </p:blipFill>
        <p:spPr bwMode="auto">
          <a:xfrm>
            <a:off x="4743450" y="438150"/>
            <a:ext cx="4372268" cy="50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95825" y="816918"/>
            <a:ext cx="4600575" cy="472663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Hubo 13 millones de muertos, los gastos fueron estratosféricos</a:t>
            </a:r>
          </a:p>
          <a:p>
            <a:r>
              <a:rPr lang="es-MX" dirty="0" smtClean="0"/>
              <a:t>Europa se debilita (barcos, fábricas, materias primas  y edificios) y cobra poder EUA.</a:t>
            </a:r>
          </a:p>
          <a:p>
            <a:r>
              <a:rPr lang="es-MX" dirty="0" smtClean="0"/>
              <a:t>Se tiene que pedir préstamos; EUA los solventa y cobraba a todos.</a:t>
            </a:r>
          </a:p>
          <a:p>
            <a:r>
              <a:rPr lang="es-MX" dirty="0" smtClean="0"/>
              <a:t>Los “ganadores” pusieron sanciones a los “perdedores”. Todos estaban endeudados con EUA</a:t>
            </a: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2207"/>
            <a:ext cx="7756263" cy="1054250"/>
          </a:xfrm>
        </p:spPr>
        <p:txBody>
          <a:bodyPr/>
          <a:lstStyle/>
          <a:p>
            <a:r>
              <a:rPr lang="es-MX" dirty="0" smtClean="0"/>
              <a:t>Economía</a:t>
            </a:r>
            <a:endParaRPr lang="es-MX" dirty="0"/>
          </a:p>
        </p:txBody>
      </p:sp>
      <p:pic>
        <p:nvPicPr>
          <p:cNvPr id="4098" name="Picture 2" descr="http://www.historiasiglo20.org/HM/images/3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8840"/>
            <a:ext cx="41243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980729"/>
            <a:ext cx="7745505" cy="2592287"/>
          </a:xfrm>
        </p:spPr>
        <p:txBody>
          <a:bodyPr/>
          <a:lstStyle/>
          <a:p>
            <a:r>
              <a:rPr lang="es-MX" dirty="0" smtClean="0"/>
              <a:t>La guerra motivó los nacionalismos; se formaron muchos estados nuevos: débiles, sin economías, sin recursos y con minorías raciales que resultaban peligrosas.</a:t>
            </a:r>
          </a:p>
          <a:p>
            <a:r>
              <a:rPr lang="es-MX" dirty="0" smtClean="0"/>
              <a:t>La Sociedad de las Naciones no funcionaba (ni lo hace).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38800" y="116632"/>
            <a:ext cx="2801031" cy="1054250"/>
          </a:xfrm>
        </p:spPr>
        <p:txBody>
          <a:bodyPr/>
          <a:lstStyle/>
          <a:p>
            <a:r>
              <a:rPr lang="es-MX" dirty="0" smtClean="0"/>
              <a:t>Política</a:t>
            </a:r>
            <a:endParaRPr lang="es-MX" dirty="0"/>
          </a:p>
        </p:txBody>
      </p:sp>
      <p:pic>
        <p:nvPicPr>
          <p:cNvPr id="5122" name="Picture 2" descr="https://lh4.googleusercontent.com/aFq7GNdOA51_xnmmQAH2mwUqKDzUCneIlAFEKfRN1aDc9ED2Rtx16bouTJ-RGYnh92cAelRWhSbQ4HduwYkL_qodCJ_QCCzFs_XNE0FQ969vGnQb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2" y="3172966"/>
            <a:ext cx="5712297" cy="36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790700"/>
            <a:ext cx="8915400" cy="2762249"/>
          </a:xfrm>
        </p:spPr>
        <p:txBody>
          <a:bodyPr>
            <a:normAutofit/>
          </a:bodyPr>
          <a:lstStyle/>
          <a:p>
            <a:r>
              <a:rPr lang="es-MX" dirty="0" smtClean="0"/>
              <a:t>La propaganda bélica les dio el apoyo de los trabajadores lo pierden al ver lo que traía el capitalismo.</a:t>
            </a:r>
            <a:endParaRPr lang="es-MX" dirty="0"/>
          </a:p>
          <a:p>
            <a:r>
              <a:rPr lang="es-MX" dirty="0" smtClean="0"/>
              <a:t>Mucha gente se enriqueció aunque hubieran perdido y el movimiento obrero cobraba mucha fuerza pues atacaba el capitalismo. El Marxismo forjaba sus cimientos.</a:t>
            </a:r>
          </a:p>
          <a:p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79300" y="-27919"/>
            <a:ext cx="2960531" cy="1054250"/>
          </a:xfrm>
        </p:spPr>
        <p:txBody>
          <a:bodyPr/>
          <a:lstStyle/>
          <a:p>
            <a:r>
              <a:rPr lang="es-MX" dirty="0" smtClean="0"/>
              <a:t>Sociales</a:t>
            </a:r>
            <a:endParaRPr lang="es-MX" dirty="0"/>
          </a:p>
        </p:txBody>
      </p:sp>
      <p:pic>
        <p:nvPicPr>
          <p:cNvPr id="8196" name="Picture 4" descr="http://historiageneral.com/wp-content/uploads/2009/03/discurso-de-le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00" y="4552950"/>
            <a:ext cx="34361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4088777" cy="532859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Fueron utilizadas en la mano de obra; por lo tanto fueron las primeras víctimas del desempleo</a:t>
            </a:r>
          </a:p>
          <a:p>
            <a:r>
              <a:rPr lang="es-MX" dirty="0" smtClean="0"/>
              <a:t>Exigían los derechos iguales que los hombres ; políticos, sociales y salariales.</a:t>
            </a:r>
          </a:p>
          <a:p>
            <a:r>
              <a:rPr lang="es-MX" dirty="0" smtClean="0"/>
              <a:t>Clara </a:t>
            </a:r>
            <a:r>
              <a:rPr lang="es-MX" dirty="0" err="1" smtClean="0"/>
              <a:t>Zetkin</a:t>
            </a:r>
            <a:r>
              <a:rPr lang="es-MX" dirty="0"/>
              <a:t> </a:t>
            </a:r>
            <a:r>
              <a:rPr lang="es-MX" dirty="0" smtClean="0"/>
              <a:t>propuso la creación del Congreso Internacional de Mujeres.</a:t>
            </a:r>
          </a:p>
          <a:p>
            <a:pPr lvl="1"/>
            <a:r>
              <a:rPr lang="es-MX" dirty="0" smtClean="0"/>
              <a:t>Desempleo, salarios iguales, leyes para las mujeres, protección a la maternidad, legislación de la familia (divorcio y aborto).</a:t>
            </a:r>
          </a:p>
          <a:p>
            <a:pPr lvl="1"/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53000" y="0"/>
            <a:ext cx="4191000" cy="1412776"/>
          </a:xfrm>
        </p:spPr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urgimiento del Feminismo</a:t>
            </a:r>
            <a:endParaRPr lang="es-MX" dirty="0"/>
          </a:p>
        </p:txBody>
      </p:sp>
      <p:pic>
        <p:nvPicPr>
          <p:cNvPr id="6146" name="Picture 2" descr="http://www.biografiasyvidas.com/biografia/z/fotos/zet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556792"/>
            <a:ext cx="47114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2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1647107"/>
            <a:ext cx="9144000" cy="1991443"/>
          </a:xfrm>
        </p:spPr>
        <p:txBody>
          <a:bodyPr/>
          <a:lstStyle/>
          <a:p>
            <a:r>
              <a:rPr lang="es-MX" dirty="0" smtClean="0"/>
              <a:t>No lograron nada (en la época)</a:t>
            </a:r>
          </a:p>
          <a:p>
            <a:r>
              <a:rPr lang="es-MX" dirty="0" smtClean="0"/>
              <a:t>Había escepticismo y hostilidad de parte de todos</a:t>
            </a:r>
          </a:p>
          <a:p>
            <a:r>
              <a:rPr lang="es-MX" dirty="0" smtClean="0"/>
              <a:t>Pero fueron semilla de años posteriores.</a:t>
            </a:r>
          </a:p>
          <a:p>
            <a:endParaRPr lang="es-MX" dirty="0"/>
          </a:p>
        </p:txBody>
      </p:sp>
      <p:pic>
        <p:nvPicPr>
          <p:cNvPr id="7170" name="Picture 2" descr="http://www.correodelorinoco.gob.ve/wp-content/uploads/2010/03/Rosa-Luxemburg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216968" y="4033589"/>
            <a:ext cx="7745505" cy="1036637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Documental: Los Orígenes de la Primera Guerra Mundial </a:t>
            </a:r>
          </a:p>
          <a:p>
            <a:pPr lvl="1"/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www.youtube.com/watch?v=UHunlqyaYpo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4600" y="1412876"/>
            <a:ext cx="6055668" cy="1325563"/>
          </a:xfrm>
        </p:spPr>
        <p:txBody>
          <a:bodyPr/>
          <a:lstStyle/>
          <a:p>
            <a:r>
              <a:rPr lang="es-MX" dirty="0" smtClean="0"/>
              <a:t>Para saber más …	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31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s://historiata.files.wordpress.com/2013/03/primera-guerra-mundia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58" y="1826243"/>
            <a:ext cx="60960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28650" y="2168525"/>
            <a:ext cx="7886700" cy="2460625"/>
          </a:xfrm>
        </p:spPr>
        <p:txBody>
          <a:bodyPr/>
          <a:lstStyle/>
          <a:p>
            <a:r>
              <a:rPr lang="es-SV" b="1" dirty="0"/>
              <a:t>Analizar los conflictos bélicos de principios del Siglo XX, a través de los eventos que alteran el orden político, social y económico del mundo y su impacto en México, identificando la reorganizaron del poder mundial, las divisiones políticas internas y externas y valorando sus consecuencias.</a:t>
            </a:r>
            <a:endParaRPr lang="es-MX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943600" y="365126"/>
            <a:ext cx="2571750" cy="1325563"/>
          </a:xfrm>
        </p:spPr>
        <p:txBody>
          <a:bodyPr/>
          <a:lstStyle/>
          <a:p>
            <a:r>
              <a:rPr lang="es-MX" dirty="0" smtClean="0"/>
              <a:t>Objetivo: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3789040"/>
            <a:ext cx="7745505" cy="1252661"/>
          </a:xfrm>
        </p:spPr>
        <p:txBody>
          <a:bodyPr>
            <a:normAutofit fontScale="92500"/>
          </a:bodyPr>
          <a:lstStyle/>
          <a:p>
            <a:r>
              <a:rPr lang="es-MX" b="1" dirty="0"/>
              <a:t>Argumenta  las  repercusiones  de  los  procesos  y  cambios  </a:t>
            </a:r>
            <a:r>
              <a:rPr lang="es-MX" b="1" dirty="0" smtClean="0"/>
              <a:t>políticos, económicos  </a:t>
            </a:r>
            <a:r>
              <a:rPr lang="es-MX" b="1" dirty="0"/>
              <a:t>y  sociales  que  han  dado  lugar  al  entorno  </a:t>
            </a:r>
            <a:r>
              <a:rPr lang="es-MX" b="1" dirty="0" smtClean="0"/>
              <a:t>socioeconómico actual</a:t>
            </a:r>
            <a:r>
              <a:rPr lang="es-MX" b="1" dirty="0"/>
              <a:t>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0" y="2420888"/>
            <a:ext cx="5905500" cy="10542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Competencias Disciplinares</a:t>
            </a:r>
            <a:br>
              <a:rPr lang="es-MX" dirty="0" smtClean="0"/>
            </a:b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98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2351" y="1564830"/>
            <a:ext cx="9001649" cy="3028501"/>
          </a:xfrm>
        </p:spPr>
        <p:txBody>
          <a:bodyPr>
            <a:normAutofit fontScale="92500"/>
          </a:bodyPr>
          <a:lstStyle/>
          <a:p>
            <a:r>
              <a:rPr lang="es-MX" b="1" dirty="0" smtClean="0"/>
              <a:t>Tiene sus antecedentes directos en la Revolución Industrial</a:t>
            </a:r>
          </a:p>
          <a:p>
            <a:r>
              <a:rPr lang="es-MX" b="1" dirty="0" smtClean="0"/>
              <a:t>Nuevas fuentes </a:t>
            </a:r>
            <a:r>
              <a:rPr lang="es-MX" b="1" dirty="0"/>
              <a:t>de energía (petróleo y electricidad), nuevos sectores de la producción (químico, siderúrgico y alimentario), nuevas formas </a:t>
            </a:r>
            <a:r>
              <a:rPr lang="es-MX" b="1" dirty="0" smtClean="0"/>
              <a:t>de organización </a:t>
            </a:r>
            <a:r>
              <a:rPr lang="es-MX" b="1" dirty="0"/>
              <a:t>del trabajo (taylorismo), la concentración de capitales en torno a grandes agrupaciones de tendencia monopolística </a:t>
            </a:r>
            <a:r>
              <a:rPr lang="es-MX" b="1" dirty="0" smtClean="0"/>
              <a:t>(cartel, </a:t>
            </a:r>
            <a:r>
              <a:rPr lang="es-MX" b="1" dirty="0"/>
              <a:t>trust) y una </a:t>
            </a:r>
            <a:r>
              <a:rPr lang="es-MX" b="1" dirty="0" smtClean="0"/>
              <a:t>creciente globalización de </a:t>
            </a:r>
            <a:r>
              <a:rPr lang="es-MX" b="1" dirty="0"/>
              <a:t>la economía</a:t>
            </a:r>
            <a:r>
              <a:rPr lang="es-MX" dirty="0"/>
              <a:t>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410200" y="188640"/>
            <a:ext cx="3029631" cy="1054250"/>
          </a:xfrm>
        </p:spPr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pic>
        <p:nvPicPr>
          <p:cNvPr id="1028" name="Picture 4" descr="http://1.bp.blogspot.com/_uheNlUAGBA8/TL0IcVx0HhI/AAAAAAAADFM/lwDK_da8whs/s1600/caricatura+guerra+mundi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9" b="7707"/>
          <a:stretch/>
        </p:blipFill>
        <p:spPr bwMode="auto">
          <a:xfrm>
            <a:off x="297210" y="4307582"/>
            <a:ext cx="3836640" cy="24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983141" y="133350"/>
            <a:ext cx="4160859" cy="4378966"/>
          </a:xfrm>
        </p:spPr>
        <p:txBody>
          <a:bodyPr>
            <a:normAutofit lnSpcReduction="10000"/>
          </a:bodyPr>
          <a:lstStyle/>
          <a:p>
            <a:r>
              <a:rPr lang="es-MX" b="1" dirty="0" smtClean="0"/>
              <a:t>Nuevas Potencias: EUA y Japón</a:t>
            </a:r>
            <a:r>
              <a:rPr lang="es-MX" b="1" dirty="0"/>
              <a:t> que se unieron a las ya existentes </a:t>
            </a:r>
            <a:r>
              <a:rPr lang="es-MX" b="1" dirty="0" smtClean="0"/>
              <a:t> G</a:t>
            </a:r>
            <a:r>
              <a:rPr lang="es-MX" b="1" dirty="0"/>
              <a:t>. Bretaña, </a:t>
            </a:r>
            <a:r>
              <a:rPr lang="es-MX" b="1" dirty="0" smtClean="0"/>
              <a:t>Alemania, Francia.</a:t>
            </a:r>
            <a:r>
              <a:rPr lang="es-MX" b="1" dirty="0"/>
              <a:t> </a:t>
            </a:r>
            <a:r>
              <a:rPr lang="es-MX" b="1" dirty="0" smtClean="0"/>
              <a:t> </a:t>
            </a:r>
          </a:p>
          <a:p>
            <a:r>
              <a:rPr lang="es-MX" b="1" dirty="0" smtClean="0"/>
              <a:t>Alemania ganó </a:t>
            </a:r>
            <a:r>
              <a:rPr lang="es-MX" b="1" dirty="0"/>
              <a:t>terreno económico a Gran Bretaña </a:t>
            </a:r>
            <a:r>
              <a:rPr lang="es-MX" b="1" dirty="0" smtClean="0"/>
              <a:t>se </a:t>
            </a:r>
            <a:r>
              <a:rPr lang="es-MX" b="1" dirty="0"/>
              <a:t>erigió en la </a:t>
            </a:r>
            <a:r>
              <a:rPr lang="es-MX" b="1" i="1" dirty="0"/>
              <a:t>líder</a:t>
            </a:r>
            <a:r>
              <a:rPr lang="es-MX" b="1" dirty="0"/>
              <a:t> indiscutible </a:t>
            </a:r>
            <a:r>
              <a:rPr lang="es-MX" b="1" dirty="0" smtClean="0"/>
              <a:t>de determinados sectores productivos, </a:t>
            </a:r>
            <a:r>
              <a:rPr lang="es-MX" b="1" dirty="0"/>
              <a:t>como el siderúrgico y el </a:t>
            </a:r>
            <a:r>
              <a:rPr lang="es-MX" b="1" dirty="0" smtClean="0"/>
              <a:t>químico</a:t>
            </a:r>
            <a:endParaRPr lang="es-MX" b="1" dirty="0" smtClean="0"/>
          </a:p>
        </p:txBody>
      </p:sp>
      <p:pic>
        <p:nvPicPr>
          <p:cNvPr id="3074" name="Picture 2" descr="http://upload.wikimedia.org/wikipedia/commons/thumb/c/c6/Wn21-19.jpg/800px-Wn2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41" y="4512316"/>
            <a:ext cx="4160859" cy="234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Marcador de contenido"/>
          <p:cNvSpPr txBox="1">
            <a:spLocks/>
          </p:cNvSpPr>
          <p:nvPr/>
        </p:nvSpPr>
        <p:spPr>
          <a:xfrm>
            <a:off x="0" y="2331091"/>
            <a:ext cx="48006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Durante el siglo XIX Gran Bretaña y Francia se habían repartido gran parte del mundo. Alemania demandaba una nueva realidad colonial algo que trataban impedían Gran Bretaña y Francia.</a:t>
            </a:r>
          </a:p>
          <a:p>
            <a:r>
              <a:rPr lang="es-MX" b="1" dirty="0" smtClean="0"/>
              <a:t>Crecen las tensiones entre potencias nuevas y viejas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353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10050" y="1282850"/>
            <a:ext cx="4933949" cy="3308199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La primera crisis marroquí (1904-1906</a:t>
            </a:r>
            <a:r>
              <a:rPr lang="es-MX" dirty="0" smtClean="0"/>
              <a:t>): </a:t>
            </a:r>
            <a:r>
              <a:rPr lang="es-MX" dirty="0"/>
              <a:t>Estalló por la </a:t>
            </a:r>
            <a:r>
              <a:rPr lang="es-MX" b="1" dirty="0"/>
              <a:t>pretensión francesa</a:t>
            </a:r>
            <a:r>
              <a:rPr lang="es-MX" dirty="0"/>
              <a:t> de crear un </a:t>
            </a:r>
            <a:r>
              <a:rPr lang="es-MX" i="1" dirty="0"/>
              <a:t>protectorado</a:t>
            </a:r>
            <a:r>
              <a:rPr lang="es-MX" dirty="0"/>
              <a:t> en Marruecos a lo que se opusieron Alemania y España, que también tenían intereses en la zona</a:t>
            </a:r>
            <a:r>
              <a:rPr lang="es-MX" dirty="0" smtClean="0"/>
              <a:t>.</a:t>
            </a:r>
          </a:p>
          <a:p>
            <a:r>
              <a:rPr lang="es-MX" dirty="0" smtClean="0"/>
              <a:t>No fueron más que problemas por territorios de Marruecos entre Alemania y Francia</a:t>
            </a:r>
            <a:r>
              <a:rPr lang="es-MX" dirty="0" smtClean="0"/>
              <a:t>.</a:t>
            </a:r>
            <a:endParaRPr lang="es-MX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67350" y="228601"/>
            <a:ext cx="3774812" cy="105425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Las crisis marroquíes</a:t>
            </a:r>
          </a:p>
        </p:txBody>
      </p:sp>
      <p:pic>
        <p:nvPicPr>
          <p:cNvPr id="4098" name="Picture 2" descr="http://upload.wikimedia.org/wikipedia/commons/thumb/9/97/Guglielmo_II_a_Tangeri_(1905).jpg/300px-Guglielmo_II_a_Tangeri_(190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79" y="4340333"/>
            <a:ext cx="4266520" cy="25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1" y="1695450"/>
            <a:ext cx="4210049" cy="5162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En marzo de 1905 el </a:t>
            </a:r>
            <a:r>
              <a:rPr lang="es-MX" b="1" dirty="0" smtClean="0"/>
              <a:t>emperador Guillermo II visitó la ciudad marroquí de Tánger</a:t>
            </a:r>
            <a:r>
              <a:rPr lang="es-MX" dirty="0" smtClean="0"/>
              <a:t>, hecho que elevó la </a:t>
            </a:r>
            <a:r>
              <a:rPr lang="es-MX" i="1" dirty="0" smtClean="0"/>
              <a:t>tensión</a:t>
            </a:r>
            <a:r>
              <a:rPr lang="es-MX" dirty="0" smtClean="0"/>
              <a:t> entre germanos y franceses pero sin guerra</a:t>
            </a:r>
          </a:p>
          <a:p>
            <a:r>
              <a:rPr lang="es-MX" b="1" dirty="0" smtClean="0"/>
              <a:t>Conferencia de Algeciras</a:t>
            </a:r>
            <a:r>
              <a:rPr lang="es-MX" dirty="0" smtClean="0"/>
              <a:t>: fue una reunión donde se acepta la “independencia” del territorio. Quedó en la tutela de Francia.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28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3877815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Se </a:t>
            </a:r>
            <a:r>
              <a:rPr lang="es-MX" dirty="0" smtClean="0"/>
              <a:t>desatan las </a:t>
            </a:r>
            <a:r>
              <a:rPr lang="es-MX" b="1" dirty="0" smtClean="0"/>
              <a:t>alarmas</a:t>
            </a:r>
            <a:r>
              <a:rPr lang="es-MX" dirty="0"/>
              <a:t> ante un posible </a:t>
            </a:r>
            <a:r>
              <a:rPr lang="es-MX" dirty="0" smtClean="0"/>
              <a:t>conflicto y </a:t>
            </a:r>
            <a:r>
              <a:rPr lang="es-MX" dirty="0"/>
              <a:t>que en 1904 </a:t>
            </a:r>
            <a:r>
              <a:rPr lang="es-MX" i="1" dirty="0"/>
              <a:t>Francia</a:t>
            </a:r>
            <a:r>
              <a:rPr lang="es-MX" dirty="0"/>
              <a:t> y </a:t>
            </a:r>
            <a:r>
              <a:rPr lang="es-MX" i="1" dirty="0"/>
              <a:t>Reino Unido</a:t>
            </a:r>
            <a:r>
              <a:rPr lang="es-MX" dirty="0"/>
              <a:t> </a:t>
            </a:r>
            <a:r>
              <a:rPr lang="es-MX" dirty="0" smtClean="0"/>
              <a:t>firman el pacto de la</a:t>
            </a:r>
            <a:r>
              <a:rPr lang="es-MX" dirty="0"/>
              <a:t> </a:t>
            </a:r>
            <a:r>
              <a:rPr lang="es-MX" b="1" dirty="0"/>
              <a:t>“Entente </a:t>
            </a:r>
            <a:r>
              <a:rPr lang="es-MX" b="1" dirty="0" err="1"/>
              <a:t>Cordiale</a:t>
            </a:r>
            <a:r>
              <a:rPr lang="es-MX" b="1" dirty="0"/>
              <a:t>”,</a:t>
            </a:r>
            <a:r>
              <a:rPr lang="es-MX" dirty="0"/>
              <a:t> </a:t>
            </a:r>
            <a:r>
              <a:rPr lang="es-MX" dirty="0" smtClean="0"/>
              <a:t>al que se le uniría Rusia en 1907 </a:t>
            </a:r>
            <a:r>
              <a:rPr lang="es-MX" dirty="0"/>
              <a:t>con </a:t>
            </a:r>
            <a:r>
              <a:rPr lang="es-MX" dirty="0" smtClean="0"/>
              <a:t>la</a:t>
            </a:r>
            <a:r>
              <a:rPr lang="es-MX" dirty="0"/>
              <a:t> </a:t>
            </a:r>
            <a:r>
              <a:rPr lang="es-MX" b="1" dirty="0"/>
              <a:t>(Triple Entente)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Se origina por </a:t>
            </a:r>
            <a:r>
              <a:rPr lang="es-MX" b="1" dirty="0" smtClean="0"/>
              <a:t>Alemania</a:t>
            </a:r>
            <a:r>
              <a:rPr lang="es-MX" b="1" dirty="0"/>
              <a:t> </a:t>
            </a:r>
            <a:r>
              <a:rPr lang="es-MX" dirty="0" smtClean="0"/>
              <a:t>donde acusa que Francia </a:t>
            </a:r>
            <a:r>
              <a:rPr lang="es-MX" dirty="0"/>
              <a:t>había trasgredido el </a:t>
            </a:r>
            <a:r>
              <a:rPr lang="es-MX" i="1" dirty="0"/>
              <a:t>Acta de Algeciras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Envían un buque </a:t>
            </a:r>
            <a:r>
              <a:rPr lang="es-MX" dirty="0"/>
              <a:t>de guerra </a:t>
            </a:r>
            <a:r>
              <a:rPr lang="es-MX" dirty="0" smtClean="0"/>
              <a:t>germano (</a:t>
            </a:r>
            <a:r>
              <a:rPr lang="es-MX" dirty="0"/>
              <a:t>el </a:t>
            </a:r>
            <a:r>
              <a:rPr lang="es-MX" b="1" dirty="0" err="1"/>
              <a:t>Panther</a:t>
            </a:r>
            <a:r>
              <a:rPr lang="es-MX" dirty="0"/>
              <a:t>) al puerto de </a:t>
            </a:r>
            <a:r>
              <a:rPr lang="es-MX" b="1" dirty="0" err="1"/>
              <a:t>Agadir</a:t>
            </a:r>
            <a:r>
              <a:rPr lang="es-MX" dirty="0"/>
              <a:t> como </a:t>
            </a:r>
            <a:r>
              <a:rPr lang="es-MX" dirty="0" smtClean="0"/>
              <a:t>presión </a:t>
            </a:r>
            <a:r>
              <a:rPr lang="es-MX" dirty="0"/>
              <a:t>para hacer valer sus </a:t>
            </a:r>
            <a:r>
              <a:rPr lang="es-MX" dirty="0" smtClean="0"/>
              <a:t>exigencias.</a:t>
            </a:r>
          </a:p>
          <a:p>
            <a:r>
              <a:rPr lang="es-MX" dirty="0" smtClean="0"/>
              <a:t>Francia cede de mala gana </a:t>
            </a:r>
            <a:endParaRPr lang="es-MX" dirty="0"/>
          </a:p>
        </p:txBody>
      </p:sp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987230" y="284406"/>
            <a:ext cx="3905250" cy="1054250"/>
          </a:xfrm>
        </p:spPr>
        <p:txBody>
          <a:bodyPr/>
          <a:lstStyle/>
          <a:p>
            <a:r>
              <a:rPr lang="es-MX" b="1" dirty="0" smtClean="0"/>
              <a:t>Segunda Crisis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108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1031</Words>
  <Application>Microsoft Office PowerPoint</Application>
  <PresentationFormat>Presentación en pantalla (4:3)</PresentationFormat>
  <Paragraphs>107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Office Theme</vt:lpstr>
      <vt:lpstr>Presentación de PowerPoint</vt:lpstr>
      <vt:lpstr>Primera Guerra Mundial</vt:lpstr>
      <vt:lpstr>Presentación de PowerPoint</vt:lpstr>
      <vt:lpstr>Objetivo:</vt:lpstr>
      <vt:lpstr>Competencias Disciplinares  </vt:lpstr>
      <vt:lpstr>Causas</vt:lpstr>
      <vt:lpstr>Presentación de PowerPoint</vt:lpstr>
      <vt:lpstr>Las crisis marroquíes</vt:lpstr>
      <vt:lpstr>Segunda Crisis</vt:lpstr>
      <vt:lpstr>Rivalidades Económicas</vt:lpstr>
      <vt:lpstr>Nacionalismos</vt:lpstr>
      <vt:lpstr>LA CRISIS DE JULIO DE 1914</vt:lpstr>
      <vt:lpstr>Presentación de PowerPoint</vt:lpstr>
      <vt:lpstr>Acciones Militares</vt:lpstr>
      <vt:lpstr>Presentación de PowerPoint</vt:lpstr>
      <vt:lpstr>Presentación de PowerPoint</vt:lpstr>
      <vt:lpstr>Economía </vt:lpstr>
      <vt:lpstr>Sociales </vt:lpstr>
      <vt:lpstr>Inicios de Fin </vt:lpstr>
      <vt:lpstr>Presentación de PowerPoint</vt:lpstr>
      <vt:lpstr>Consecuencias de la Guerra </vt:lpstr>
      <vt:lpstr>Presentación de PowerPoint</vt:lpstr>
      <vt:lpstr>Presentación de PowerPoint</vt:lpstr>
      <vt:lpstr>Economía</vt:lpstr>
      <vt:lpstr>Política</vt:lpstr>
      <vt:lpstr>Sociales</vt:lpstr>
      <vt:lpstr>Surgimiento del Feminismo</vt:lpstr>
      <vt:lpstr>Presentación de PowerPoint</vt:lpstr>
      <vt:lpstr>Para saber más 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Ansina</cp:lastModifiedBy>
  <cp:revision>13</cp:revision>
  <dcterms:created xsi:type="dcterms:W3CDTF">2016-07-29T00:39:51Z</dcterms:created>
  <dcterms:modified xsi:type="dcterms:W3CDTF">2017-03-06T18:41:06Z</dcterms:modified>
</cp:coreProperties>
</file>