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4" r:id="rId6"/>
    <p:sldId id="265" r:id="rId7"/>
    <p:sldId id="263" r:id="rId8"/>
    <p:sldId id="266" r:id="rId9"/>
    <p:sldId id="257" r:id="rId10"/>
    <p:sldId id="262" r:id="rId11"/>
    <p:sldId id="258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hon user" initials="ju" lastIdx="2" clrIdx="0">
    <p:extLst>
      <p:ext uri="{19B8F6BF-5375-455C-9EA6-DF929625EA0E}">
        <p15:presenceInfo xmlns:p15="http://schemas.microsoft.com/office/powerpoint/2012/main" userId="jhon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48810"/>
              </p:ext>
            </p:extLst>
          </p:nvPr>
        </p:nvGraphicFramePr>
        <p:xfrm>
          <a:off x="205107" y="1634427"/>
          <a:ext cx="8459999" cy="4104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05979"/>
                <a:gridCol w="1541633"/>
                <a:gridCol w="1672395"/>
                <a:gridCol w="1371721"/>
                <a:gridCol w="1351867"/>
                <a:gridCol w="1416404"/>
              </a:tblGrid>
              <a:tr h="4104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Prefijo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</a:tr>
              <a:tr h="41040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Unidad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K</a:t>
                      </a:r>
                      <a:endParaRPr lang="es-MX" dirty="0"/>
                    </a:p>
                  </a:txBody>
                  <a:tcPr anchor="ctr"/>
                </a:tc>
              </a:tr>
              <a:tr h="410400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cm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1040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centímetro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10400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ML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1040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megalitro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10400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1040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milisegundo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</a:tr>
              <a:tr h="410400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Kg</a:t>
                      </a:r>
                      <a:endParaRPr lang="es-MX" dirty="0"/>
                    </a:p>
                  </a:txBody>
                  <a:tcPr anchor="ctr"/>
                </a:tc>
              </a:tr>
              <a:tr h="41040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kilogramo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39959" y="988096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Completa la siguiente tabla combinando las unidades con múltiplos y submúltiplos, anotando el nombre correspondiente de las unidades resultantes.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48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 fontScale="90000"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“Título de la presentación”</a:t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err="1" smtClean="0">
                <a:solidFill>
                  <a:srgbClr val="800000"/>
                </a:solidFill>
                <a:latin typeface="Helvetica"/>
                <a:cs typeface="Helvetica"/>
              </a:rPr>
              <a:t>Insertar</a:t>
            </a:r>
            <a:r>
              <a:rPr lang="en-US" b="1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800000"/>
                </a:solidFill>
                <a:latin typeface="Helvetica"/>
                <a:cs typeface="Helvetica"/>
              </a:rPr>
              <a:t>texto</a:t>
            </a:r>
            <a:endParaRPr lang="en-US" b="1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en-US" dirty="0" err="1" smtClean="0">
                <a:solidFill>
                  <a:srgbClr val="54190A"/>
                </a:solidFill>
                <a:latin typeface="Helvetica"/>
                <a:cs typeface="Helvetica"/>
              </a:rPr>
              <a:t>Texto</a:t>
            </a:r>
            <a:r>
              <a:rPr lang="en-US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n-US" dirty="0" err="1" smtClean="0">
                <a:solidFill>
                  <a:srgbClr val="54190A"/>
                </a:solidFill>
                <a:latin typeface="Helvetica"/>
                <a:cs typeface="Helvetica"/>
              </a:rPr>
              <a:t>secundario</a:t>
            </a:r>
            <a:endParaRPr lang="en-US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75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826934" y="169333"/>
            <a:ext cx="3132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Notación científica.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86267" y="947460"/>
                <a:ext cx="8636000" cy="412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700" dirty="0" smtClean="0"/>
                  <a:t>En la ciencia se suele tratar con cantidades muy grandes como la masa del sol (1,989,000,000,000,000,000,000,000,000,000,000 kg) o muy pequeñas como la masa del electrón (</a:t>
                </a:r>
                <a:r>
                  <a:rPr lang="es-MX" sz="1700" dirty="0">
                    <a:latin typeface="Cambria" panose="02040503050406030204" pitchFamily="18" charset="0"/>
                  </a:rPr>
                  <a:t>0.00000000000000000000000000000009109 Kg</a:t>
                </a:r>
                <a:r>
                  <a:rPr lang="es-MX" sz="1700" dirty="0" smtClean="0"/>
                  <a:t>). Para esto se emplea un sistema que se llama notación científica.</a:t>
                </a:r>
              </a:p>
              <a:p>
                <a:pPr algn="just"/>
                <a:endParaRPr lang="es-MX" sz="800" dirty="0" smtClean="0"/>
              </a:p>
              <a:p>
                <a:pPr algn="just"/>
                <a:r>
                  <a:rPr lang="es-MX" sz="1700" dirty="0" smtClean="0"/>
                  <a:t>Un numero escrito en notación científica sigue el siguiente patrón:</a:t>
                </a:r>
              </a:p>
              <a:p>
                <a:pPr algn="just"/>
                <a:endParaRPr lang="es-MX" sz="8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7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MX" sz="17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1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sz="17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MX" sz="1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7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℮</m:t>
                          </m:r>
                        </m:sup>
                      </m:sSup>
                    </m:oMath>
                  </m:oMathPara>
                </a14:m>
                <a:endParaRPr lang="es-MX" sz="1700" dirty="0" smtClean="0"/>
              </a:p>
              <a:p>
                <a:pPr algn="just"/>
                <a:r>
                  <a:rPr lang="es-MX" sz="1700" dirty="0" smtClean="0"/>
                  <a:t>Donde: </a:t>
                </a:r>
              </a:p>
              <a:p>
                <a:pPr algn="just"/>
                <a:r>
                  <a:rPr lang="es-MX" sz="1700" dirty="0"/>
                  <a:t>	</a:t>
                </a:r>
                <a:r>
                  <a:rPr lang="es-MX" sz="1700" dirty="0" smtClean="0"/>
                  <a:t>m: se denomina mantisa (esta debe de ser mayor o igual que 1 y menor que 10).</a:t>
                </a:r>
              </a:p>
              <a:p>
                <a:pPr algn="just"/>
                <a:r>
                  <a:rPr lang="es-MX" sz="1700" dirty="0" smtClean="0"/>
                  <a:t>	</a:t>
                </a:r>
                <a:r>
                  <a:rPr lang="es-MX" sz="17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MX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℮</m:t>
                    </m:r>
                  </m:oMath>
                </a14:m>
                <a:r>
                  <a:rPr lang="es-MX" sz="1700" dirty="0" smtClean="0"/>
                  <a:t>: orden de la magnitud dada como exponente.</a:t>
                </a:r>
              </a:p>
              <a:p>
                <a:pPr algn="just"/>
                <a:endParaRPr lang="es-MX" sz="800" dirty="0"/>
              </a:p>
              <a:p>
                <a:pPr algn="just"/>
                <a:r>
                  <a:rPr lang="es-MX" sz="1700" dirty="0" smtClean="0"/>
                  <a:t>El exponente indica el espacio que se mueve el punto decimal hasta colocarlo enseguida del primer digito diferente a cero.</a:t>
                </a:r>
              </a:p>
              <a:p>
                <a:pPr algn="just"/>
                <a:endParaRPr lang="es-MX" sz="800" dirty="0"/>
              </a:p>
              <a:p>
                <a:pPr algn="just"/>
                <a:r>
                  <a:rPr lang="es-MX" sz="1700" dirty="0" smtClean="0"/>
                  <a:t>Si lo mueves a la izquierda el exponente es positivo, si lo mueves a la derecha el exponente es negativo. </a:t>
                </a:r>
                <a:endParaRPr lang="es-MX" sz="17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67" y="947460"/>
                <a:ext cx="8636000" cy="4129913"/>
              </a:xfrm>
              <a:prstGeom prst="rect">
                <a:avLst/>
              </a:prstGeom>
              <a:blipFill rotWithShape="0">
                <a:blip r:embed="rId2"/>
                <a:stretch>
                  <a:fillRect l="-494" t="-442" r="-42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506689" y="4646887"/>
            <a:ext cx="37930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5000 = 5 x 10</a:t>
            </a:r>
            <a:r>
              <a:rPr lang="es-MX" sz="3200" baseline="30000" dirty="0" smtClean="0"/>
              <a:t>3</a:t>
            </a:r>
          </a:p>
          <a:p>
            <a:endParaRPr lang="es-MX" dirty="0" smtClean="0"/>
          </a:p>
          <a:p>
            <a:r>
              <a:rPr lang="es-MX" dirty="0" smtClean="0"/>
              <a:t>3 lugares a la izquierda = exponente +3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620177" y="4646888"/>
            <a:ext cx="37930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0.006 = 6 x 10</a:t>
            </a:r>
            <a:r>
              <a:rPr lang="es-MX" sz="3200" baseline="30000" dirty="0" smtClean="0"/>
              <a:t>-3</a:t>
            </a:r>
          </a:p>
          <a:p>
            <a:endParaRPr lang="es-MX" dirty="0" smtClean="0"/>
          </a:p>
          <a:p>
            <a:r>
              <a:rPr lang="es-MX" dirty="0" smtClean="0"/>
              <a:t>3 lugares a la </a:t>
            </a:r>
            <a:r>
              <a:rPr lang="es-MX" dirty="0" smtClean="0"/>
              <a:t>derecha = </a:t>
            </a:r>
            <a:r>
              <a:rPr lang="es-MX" dirty="0" smtClean="0"/>
              <a:t>exponente </a:t>
            </a:r>
            <a:r>
              <a:rPr lang="es-MX" dirty="0" smtClean="0"/>
              <a:t>-3</a:t>
            </a:r>
            <a:endParaRPr lang="es-MX" dirty="0"/>
          </a:p>
        </p:txBody>
      </p:sp>
      <p:cxnSp>
        <p:nvCxnSpPr>
          <p:cNvPr id="10" name="Conector recto de flecha 9"/>
          <p:cNvCxnSpPr/>
          <p:nvPr/>
        </p:nvCxnSpPr>
        <p:spPr>
          <a:xfrm flipH="1">
            <a:off x="1390918" y="5113241"/>
            <a:ext cx="6840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5512158" y="5113241"/>
            <a:ext cx="7560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9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69067" y="3556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Ejemplos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168619" y="3370926"/>
            <a:ext cx="8737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>
                <a:latin typeface="Cambria" panose="02040503050406030204" pitchFamily="18" charset="0"/>
              </a:rPr>
              <a:t>1) 53.2 X 10</a:t>
            </a:r>
            <a:r>
              <a:rPr lang="es-MX" sz="1500" baseline="30000" dirty="0">
                <a:latin typeface="Cambria" panose="02040503050406030204" pitchFamily="18" charset="0"/>
              </a:rPr>
              <a:t>5</a:t>
            </a:r>
            <a:r>
              <a:rPr lang="es-MX" sz="1500" dirty="0">
                <a:latin typeface="Cambria" panose="02040503050406030204" pitchFamily="18" charset="0"/>
              </a:rPr>
              <a:t> = 5.32 X 10</a:t>
            </a:r>
            <a:r>
              <a:rPr lang="es-MX" sz="1500" baseline="30000" dirty="0">
                <a:latin typeface="Cambria" panose="02040503050406030204" pitchFamily="18" charset="0"/>
              </a:rPr>
              <a:t>6</a:t>
            </a:r>
            <a:r>
              <a:rPr lang="es-MX" sz="1500" dirty="0">
                <a:latin typeface="Cambria" panose="02040503050406030204" pitchFamily="18" charset="0"/>
              </a:rPr>
              <a:t> 	</a:t>
            </a:r>
            <a:r>
              <a:rPr lang="es-MX" sz="1500" dirty="0" smtClean="0">
                <a:latin typeface="Cambria" panose="02040503050406030204" pitchFamily="18" charset="0"/>
              </a:rPr>
              <a:t>(</a:t>
            </a:r>
            <a:r>
              <a:rPr lang="es-MX" sz="1500" dirty="0">
                <a:latin typeface="Cambria" panose="02040503050406030204" pitchFamily="18" charset="0"/>
              </a:rPr>
              <a:t>El punto se recorre un lugar a la izquierda, al exponente se le suma 1)</a:t>
            </a:r>
          </a:p>
          <a:p>
            <a:r>
              <a:rPr lang="es-MX" sz="1500" dirty="0">
                <a:latin typeface="Cambria" panose="02040503050406030204" pitchFamily="18" charset="0"/>
              </a:rPr>
              <a:t>2) 28400 X 10</a:t>
            </a:r>
            <a:r>
              <a:rPr lang="es-MX" sz="1500" baseline="30000" dirty="0">
                <a:latin typeface="Cambria" panose="02040503050406030204" pitchFamily="18" charset="0"/>
              </a:rPr>
              <a:t>–6</a:t>
            </a:r>
            <a:r>
              <a:rPr lang="es-MX" sz="1500" dirty="0">
                <a:latin typeface="Cambria" panose="02040503050406030204" pitchFamily="18" charset="0"/>
              </a:rPr>
              <a:t> = 2.84 X 10</a:t>
            </a:r>
            <a:r>
              <a:rPr lang="es-MX" sz="1500" baseline="30000" dirty="0">
                <a:latin typeface="Cambria" panose="02040503050406030204" pitchFamily="18" charset="0"/>
              </a:rPr>
              <a:t>–2</a:t>
            </a:r>
            <a:r>
              <a:rPr lang="es-MX" sz="1500" dirty="0">
                <a:latin typeface="Cambria" panose="02040503050406030204" pitchFamily="18" charset="0"/>
              </a:rPr>
              <a:t> 	</a:t>
            </a:r>
            <a:r>
              <a:rPr lang="es-MX" sz="1500" dirty="0" smtClean="0">
                <a:latin typeface="Cambria" panose="02040503050406030204" pitchFamily="18" charset="0"/>
              </a:rPr>
              <a:t>(El </a:t>
            </a:r>
            <a:r>
              <a:rPr lang="es-MX" sz="1500" dirty="0">
                <a:latin typeface="Cambria" panose="02040503050406030204" pitchFamily="18" charset="0"/>
              </a:rPr>
              <a:t>punto se recorre 4 lugares a la izquierda, al exponente se le suma </a:t>
            </a:r>
            <a:r>
              <a:rPr lang="es-MX" sz="1500" dirty="0" smtClean="0">
                <a:latin typeface="Cambria" panose="02040503050406030204" pitchFamily="18" charset="0"/>
              </a:rPr>
              <a:t>4</a:t>
            </a:r>
            <a:endParaRPr lang="es-MX" sz="1500" dirty="0">
              <a:latin typeface="Cambria" panose="02040503050406030204" pitchFamily="18" charset="0"/>
            </a:endParaRPr>
          </a:p>
          <a:p>
            <a:r>
              <a:rPr lang="es-MX" sz="1500" dirty="0">
                <a:latin typeface="Cambria" panose="02040503050406030204" pitchFamily="18" charset="0"/>
              </a:rPr>
              <a:t>3) 0.0000067 X 10</a:t>
            </a:r>
            <a:r>
              <a:rPr lang="es-MX" sz="1500" baseline="30000" dirty="0">
                <a:latin typeface="Cambria" panose="02040503050406030204" pitchFamily="18" charset="0"/>
              </a:rPr>
              <a:t>4</a:t>
            </a:r>
            <a:r>
              <a:rPr lang="es-MX" sz="1500" dirty="0">
                <a:latin typeface="Cambria" panose="02040503050406030204" pitchFamily="18" charset="0"/>
              </a:rPr>
              <a:t> = 6.7 X 10</a:t>
            </a:r>
            <a:r>
              <a:rPr lang="es-MX" sz="1500" baseline="30000" dirty="0">
                <a:latin typeface="Cambria" panose="02040503050406030204" pitchFamily="18" charset="0"/>
              </a:rPr>
              <a:t>–2</a:t>
            </a:r>
            <a:r>
              <a:rPr lang="es-MX" sz="1500" dirty="0">
                <a:latin typeface="Cambria" panose="02040503050406030204" pitchFamily="18" charset="0"/>
              </a:rPr>
              <a:t> 	</a:t>
            </a:r>
            <a:r>
              <a:rPr lang="es-MX" sz="1500" dirty="0" smtClean="0">
                <a:latin typeface="Cambria" panose="02040503050406030204" pitchFamily="18" charset="0"/>
              </a:rPr>
              <a:t>(</a:t>
            </a:r>
            <a:r>
              <a:rPr lang="es-MX" sz="1500" dirty="0">
                <a:latin typeface="Cambria" panose="02040503050406030204" pitchFamily="18" charset="0"/>
              </a:rPr>
              <a:t>El punto se recorre 6 lugares a la derecha, al exponente se le resta 6)</a:t>
            </a:r>
          </a:p>
          <a:p>
            <a:r>
              <a:rPr lang="es-MX" sz="1500" dirty="0">
                <a:latin typeface="Cambria" panose="02040503050406030204" pitchFamily="18" charset="0"/>
              </a:rPr>
              <a:t>4) 0.000749 X 10</a:t>
            </a:r>
            <a:r>
              <a:rPr lang="es-MX" sz="1500" baseline="30000" dirty="0">
                <a:latin typeface="Cambria" panose="02040503050406030204" pitchFamily="18" charset="0"/>
              </a:rPr>
              <a:t>–5</a:t>
            </a:r>
            <a:r>
              <a:rPr lang="es-MX" sz="1500" dirty="0">
                <a:latin typeface="Cambria" panose="02040503050406030204" pitchFamily="18" charset="0"/>
              </a:rPr>
              <a:t> = 7.49 X 10</a:t>
            </a:r>
            <a:r>
              <a:rPr lang="es-MX" sz="1500" baseline="30000" dirty="0">
                <a:latin typeface="Cambria" panose="02040503050406030204" pitchFamily="18" charset="0"/>
              </a:rPr>
              <a:t>–9</a:t>
            </a:r>
            <a:r>
              <a:rPr lang="es-MX" sz="1500" dirty="0">
                <a:latin typeface="Cambria" panose="02040503050406030204" pitchFamily="18" charset="0"/>
              </a:rPr>
              <a:t>   </a:t>
            </a:r>
            <a:r>
              <a:rPr lang="es-MX" sz="1500" dirty="0" smtClean="0">
                <a:latin typeface="Cambria" panose="02040503050406030204" pitchFamily="18" charset="0"/>
              </a:rPr>
              <a:t> (</a:t>
            </a:r>
            <a:r>
              <a:rPr lang="es-MX" sz="1500" dirty="0">
                <a:latin typeface="Cambria" panose="02040503050406030204" pitchFamily="18" charset="0"/>
              </a:rPr>
              <a:t>El punto se recorre 4 lugares a la derecha, al exponente se le resta 4)</a:t>
            </a:r>
          </a:p>
          <a:p>
            <a:endParaRPr lang="es-MX" sz="1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369952" y="1100595"/>
            <a:ext cx="2794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dirty="0" smtClean="0"/>
              <a:t>90000 = 9 x 10</a:t>
            </a:r>
            <a:r>
              <a:rPr lang="es-MX" baseline="30000" dirty="0" smtClean="0"/>
              <a:t>4</a:t>
            </a:r>
          </a:p>
          <a:p>
            <a:pPr marL="342900" indent="-342900">
              <a:buAutoNum type="arabicParenR"/>
            </a:pPr>
            <a:r>
              <a:rPr lang="es-MX" dirty="0" smtClean="0"/>
              <a:t>0.0008 = </a:t>
            </a:r>
            <a:r>
              <a:rPr lang="es-MX" dirty="0" smtClean="0"/>
              <a:t>8 </a:t>
            </a:r>
            <a:r>
              <a:rPr lang="es-MX" dirty="0" smtClean="0"/>
              <a:t>x 10</a:t>
            </a:r>
            <a:r>
              <a:rPr lang="es-MX" baseline="30000" dirty="0" smtClean="0"/>
              <a:t>-4</a:t>
            </a:r>
          </a:p>
          <a:p>
            <a:pPr marL="342900" indent="-342900">
              <a:buAutoNum type="arabicParenR"/>
            </a:pPr>
            <a:r>
              <a:rPr lang="es-MX" dirty="0" smtClean="0"/>
              <a:t>8400000 = 8.4 x 10</a:t>
            </a:r>
            <a:r>
              <a:rPr lang="es-MX" baseline="30000" dirty="0" smtClean="0"/>
              <a:t>6</a:t>
            </a:r>
          </a:p>
          <a:p>
            <a:pPr marL="342900" indent="-342900">
              <a:buAutoNum type="arabicParenR"/>
            </a:pPr>
            <a:r>
              <a:rPr lang="es-MX" dirty="0" smtClean="0"/>
              <a:t>0.00000099 = 9.9 x </a:t>
            </a:r>
            <a:r>
              <a:rPr lang="es-MX" dirty="0" smtClean="0"/>
              <a:t>10</a:t>
            </a:r>
            <a:r>
              <a:rPr lang="es-MX" baseline="30000" dirty="0" smtClean="0"/>
              <a:t>-7</a:t>
            </a:r>
            <a:endParaRPr lang="es-MX" baseline="30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04800" y="2607733"/>
            <a:ext cx="8601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Los números con potencia de 10 que están en notación científica se pueden convertir a ella con las reglas de recorrido del punto: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53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83447" y="1038014"/>
            <a:ext cx="82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Para multiplicar o dividir cantidades en notación científica sólo debes aplicar las leyes de los exponentes, </a:t>
            </a:r>
            <a:r>
              <a:rPr lang="es-MX" dirty="0" smtClean="0"/>
              <a:t>recordando que: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7871404"/>
                  </p:ext>
                </p:extLst>
              </p:nvPr>
            </p:nvGraphicFramePr>
            <p:xfrm>
              <a:off x="246381" y="1853678"/>
              <a:ext cx="8349639" cy="4327970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311963"/>
                    <a:gridCol w="2027555"/>
                    <a:gridCol w="5010121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Ley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Ejemplo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Enunciados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X</a:t>
                          </a:r>
                          <a:r>
                            <a:rPr lang="es-MX" sz="1600" baseline="30000" dirty="0" smtClean="0"/>
                            <a:t>1</a:t>
                          </a:r>
                          <a:r>
                            <a:rPr lang="es-MX" sz="1600" dirty="0" smtClean="0"/>
                            <a:t> = X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10</a:t>
                          </a:r>
                          <a:r>
                            <a:rPr lang="es-MX" sz="1600" baseline="30000" dirty="0" smtClean="0"/>
                            <a:t>1</a:t>
                          </a:r>
                          <a:r>
                            <a:rPr lang="es-MX" sz="1600" dirty="0" smtClean="0"/>
                            <a:t> = 10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Todo numero</a:t>
                          </a:r>
                          <a:r>
                            <a:rPr lang="es-MX" sz="1600" baseline="0" dirty="0" smtClean="0"/>
                            <a:t> elevado a la potencia 1 es igual al mismo número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X</a:t>
                          </a:r>
                          <a:r>
                            <a:rPr lang="es-MX" sz="1600" baseline="30000" dirty="0" smtClean="0"/>
                            <a:t>0</a:t>
                          </a:r>
                          <a:r>
                            <a:rPr lang="es-MX" sz="1600" dirty="0" smtClean="0"/>
                            <a:t> = 1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10</a:t>
                          </a:r>
                          <a:r>
                            <a:rPr lang="es-MX" sz="1600" baseline="30000" dirty="0" smtClean="0"/>
                            <a:t>0</a:t>
                          </a:r>
                          <a:r>
                            <a:rPr lang="es-MX" sz="1600" dirty="0" smtClean="0"/>
                            <a:t> = 1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Todo número</a:t>
                          </a:r>
                          <a:r>
                            <a:rPr lang="es-MX" sz="1600" baseline="0" dirty="0" smtClean="0"/>
                            <a:t> elevado a ala potencia 0 es igual a 1.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s-MX" sz="1600" dirty="0" smtClean="0"/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MX" sz="1600" baseline="30000" dirty="0" smtClean="0"/>
                                <m:t>−1</m:t>
                              </m:r>
                              <m:r>
                                <m:rPr>
                                  <m:nor/>
                                </m:rPr>
                                <a:rPr lang="es-MX" sz="1600" dirty="0" smtClean="0"/>
                                <m:t> =</m:t>
                              </m:r>
                              <m:f>
                                <m:fPr>
                                  <m:ctrlPr>
                                    <a:rPr lang="es-MX" sz="16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sz="16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MX" sz="1600" b="0" i="1" dirty="0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den>
                              </m:f>
                            </m:oMath>
                          </a14:m>
                          <a:r>
                            <a:rPr lang="es-MX" sz="1600" dirty="0" smtClean="0"/>
                            <a:t> 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Todo número</a:t>
                          </a:r>
                          <a:r>
                            <a:rPr lang="es-MX" sz="1600" baseline="0" dirty="0" smtClean="0"/>
                            <a:t> elevado a la potencia -1 es igual a su inverso.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n</a:t>
                          </a:r>
                          <a:r>
                            <a:rPr lang="es-MX" sz="1600" dirty="0" smtClean="0"/>
                            <a:t> = 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m+n</a:t>
                          </a:r>
                          <a:endParaRPr lang="es-MX" sz="16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10</a:t>
                          </a:r>
                          <a:r>
                            <a:rPr lang="es-MX" sz="1600" baseline="30000" dirty="0" smtClean="0"/>
                            <a:t>2</a:t>
                          </a:r>
                          <a:r>
                            <a:rPr lang="es-MX" sz="1600" dirty="0" smtClean="0"/>
                            <a:t> *</a:t>
                          </a:r>
                          <a:r>
                            <a:rPr lang="es-MX" sz="1600" baseline="0" dirty="0" smtClean="0"/>
                            <a:t> 10</a:t>
                          </a:r>
                          <a:r>
                            <a:rPr lang="es-MX" sz="1600" baseline="30000" dirty="0" smtClean="0"/>
                            <a:t>3</a:t>
                          </a:r>
                          <a:r>
                            <a:rPr lang="es-MX" sz="1600" baseline="0" dirty="0" smtClean="0"/>
                            <a:t> = 10</a:t>
                          </a:r>
                          <a:r>
                            <a:rPr lang="es-MX" sz="1600" baseline="30000" dirty="0" smtClean="0"/>
                            <a:t>2+3</a:t>
                          </a:r>
                          <a:r>
                            <a:rPr lang="es-MX" sz="1600" baseline="0" dirty="0" smtClean="0"/>
                            <a:t> = 10</a:t>
                          </a:r>
                          <a:r>
                            <a:rPr lang="es-MX" sz="1600" baseline="30000" dirty="0" smtClean="0"/>
                            <a:t>5</a:t>
                          </a:r>
                          <a:endParaRPr lang="es-MX" sz="16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multiplicar dos potencias de la misma base se suman los exponentes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p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p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p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e>
                                      <m:sup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e>
                                      <m:sup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4−2</m:t>
                                    </m:r>
                                  </m:sup>
                                </m:sSup>
                                <m:r>
                                  <a:rPr lang="es-MX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dividir dos potencias de la misma base se restan los exponentes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(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</a:t>
                          </a:r>
                          <a:r>
                            <a:rPr lang="es-MX" sz="1600" dirty="0" smtClean="0"/>
                            <a:t>)</a:t>
                          </a:r>
                          <a:r>
                            <a:rPr lang="es-MX" sz="1600" baseline="30000" dirty="0" smtClean="0"/>
                            <a:t>n</a:t>
                          </a:r>
                          <a:r>
                            <a:rPr lang="es-MX" sz="1600" dirty="0" smtClean="0"/>
                            <a:t> = 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</a:t>
                          </a:r>
                          <a:r>
                            <a:rPr lang="es-MX" sz="1600" baseline="30000" dirty="0" smtClean="0"/>
                            <a:t>*n</a:t>
                          </a:r>
                          <a:endParaRPr lang="es-MX" sz="16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(102)3 = 102*3 = 106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elevar una potencia a otra potencia se multiplican los exponentes.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s-MX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p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sup>
                                </m:sSup>
                              </m:oMath>
                            </m:oMathPara>
                          </a14:m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s-MX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p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num>
                                      <m:den>
                                        <m:r>
                                          <a:rPr lang="es-MX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sup>
                                </m:sSup>
                                <m:r>
                                  <a:rPr lang="es-MX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p>
                                    <m:r>
                                      <a:rPr lang="es-MX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1600" dirty="0"/>
                        </a:p>
                        <a:p>
                          <a:pPr algn="ctr"/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extraer una raíz a una potencia se dividen</a:t>
                          </a:r>
                          <a:r>
                            <a:rPr lang="es-MX" sz="1600" baseline="0" dirty="0" smtClean="0"/>
                            <a:t> los exponentes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7871404"/>
                  </p:ext>
                </p:extLst>
              </p:nvPr>
            </p:nvGraphicFramePr>
            <p:xfrm>
              <a:off x="246381" y="1853678"/>
              <a:ext cx="8349639" cy="4327970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311963"/>
                    <a:gridCol w="2027555"/>
                    <a:gridCol w="5010121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Ley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Ejemplo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Enunciados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X</a:t>
                          </a:r>
                          <a:r>
                            <a:rPr lang="es-MX" sz="1600" baseline="30000" dirty="0" smtClean="0"/>
                            <a:t>1</a:t>
                          </a:r>
                          <a:r>
                            <a:rPr lang="es-MX" sz="1600" dirty="0" smtClean="0"/>
                            <a:t> = X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10</a:t>
                          </a:r>
                          <a:r>
                            <a:rPr lang="es-MX" sz="1600" baseline="30000" dirty="0" smtClean="0"/>
                            <a:t>1</a:t>
                          </a:r>
                          <a:r>
                            <a:rPr lang="es-MX" sz="1600" dirty="0" smtClean="0"/>
                            <a:t> = 10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Todo numero</a:t>
                          </a:r>
                          <a:r>
                            <a:rPr lang="es-MX" sz="1600" baseline="0" dirty="0" smtClean="0"/>
                            <a:t> elevado a la potencia 1 es igual al mismo número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X</a:t>
                          </a:r>
                          <a:r>
                            <a:rPr lang="es-MX" sz="1600" baseline="30000" dirty="0" smtClean="0"/>
                            <a:t>0</a:t>
                          </a:r>
                          <a:r>
                            <a:rPr lang="es-MX" sz="1600" dirty="0" smtClean="0"/>
                            <a:t> = 1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10</a:t>
                          </a:r>
                          <a:r>
                            <a:rPr lang="es-MX" sz="1600" baseline="30000" dirty="0" smtClean="0"/>
                            <a:t>0</a:t>
                          </a:r>
                          <a:r>
                            <a:rPr lang="es-MX" sz="1600" dirty="0" smtClean="0"/>
                            <a:t> = 1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Todo número</a:t>
                          </a:r>
                          <a:r>
                            <a:rPr lang="es-MX" sz="1600" baseline="0" dirty="0" smtClean="0"/>
                            <a:t> elevado a ala potencia 0 es igual a 1.</a:t>
                          </a: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t="-233684" r="-538140" b="-42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Todo número</a:t>
                          </a:r>
                          <a:r>
                            <a:rPr lang="es-MX" sz="1600" baseline="0" dirty="0" smtClean="0"/>
                            <a:t> elevado a la potencia -1 es igual a su inverso.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n</a:t>
                          </a:r>
                          <a:r>
                            <a:rPr lang="es-MX" sz="1600" dirty="0" smtClean="0"/>
                            <a:t> = 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m+n</a:t>
                          </a:r>
                          <a:endParaRPr lang="es-MX" sz="16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10</a:t>
                          </a:r>
                          <a:r>
                            <a:rPr lang="es-MX" sz="1600" baseline="30000" dirty="0" smtClean="0"/>
                            <a:t>2</a:t>
                          </a:r>
                          <a:r>
                            <a:rPr lang="es-MX" sz="1600" dirty="0" smtClean="0"/>
                            <a:t> *</a:t>
                          </a:r>
                          <a:r>
                            <a:rPr lang="es-MX" sz="1600" baseline="0" dirty="0" smtClean="0"/>
                            <a:t> 10</a:t>
                          </a:r>
                          <a:r>
                            <a:rPr lang="es-MX" sz="1600" baseline="30000" dirty="0" smtClean="0"/>
                            <a:t>3</a:t>
                          </a:r>
                          <a:r>
                            <a:rPr lang="es-MX" sz="1600" baseline="0" dirty="0" smtClean="0"/>
                            <a:t> = 10</a:t>
                          </a:r>
                          <a:r>
                            <a:rPr lang="es-MX" sz="1600" baseline="30000" dirty="0" smtClean="0"/>
                            <a:t>2+3</a:t>
                          </a:r>
                          <a:r>
                            <a:rPr lang="es-MX" sz="1600" baseline="0" dirty="0" smtClean="0"/>
                            <a:t> = 10</a:t>
                          </a:r>
                          <a:r>
                            <a:rPr lang="es-MX" sz="1600" baseline="30000" dirty="0" smtClean="0"/>
                            <a:t>5</a:t>
                          </a:r>
                          <a:endParaRPr lang="es-MX" sz="16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multiplicar dos potencias de la misma base se suman los exponentes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579755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t="-433684" r="-538140" b="-22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64565" t="-433684" r="-247447" b="-22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dividir dos potencias de la misma base se restan los exponentes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(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</a:t>
                          </a:r>
                          <a:r>
                            <a:rPr lang="es-MX" sz="1600" dirty="0" smtClean="0"/>
                            <a:t>)</a:t>
                          </a:r>
                          <a:r>
                            <a:rPr lang="es-MX" sz="1600" baseline="30000" dirty="0" smtClean="0"/>
                            <a:t>n</a:t>
                          </a:r>
                          <a:r>
                            <a:rPr lang="es-MX" sz="1600" dirty="0" smtClean="0"/>
                            <a:t> = </a:t>
                          </a:r>
                          <a:r>
                            <a:rPr lang="es-MX" sz="1600" dirty="0" err="1" smtClean="0"/>
                            <a:t>X</a:t>
                          </a:r>
                          <a:r>
                            <a:rPr lang="es-MX" sz="1600" baseline="30000" dirty="0" err="1" smtClean="0"/>
                            <a:t>m</a:t>
                          </a:r>
                          <a:r>
                            <a:rPr lang="es-MX" sz="1600" baseline="30000" dirty="0" smtClean="0"/>
                            <a:t>*n</a:t>
                          </a:r>
                          <a:endParaRPr lang="es-MX" sz="16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sz="1600" dirty="0" smtClean="0"/>
                            <a:t>(102)3 = 102*3 = 106</a:t>
                          </a:r>
                          <a:endParaRPr lang="es-MX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elevar una potencia a otra potencia se multiplican los exponentes.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  <a:tr h="690055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t="-533628" r="-538140" b="-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64565" t="-533628" r="-247447" b="-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es-MX" sz="1600" dirty="0" smtClean="0"/>
                            <a:t>Al extraer una raíz a una potencia se dividen</a:t>
                          </a:r>
                          <a:r>
                            <a:rPr lang="es-MX" sz="1600" baseline="0" dirty="0" smtClean="0"/>
                            <a:t> los exponentes</a:t>
                          </a:r>
                          <a:endParaRPr lang="es-MX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383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82134" y="999066"/>
            <a:ext cx="7332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Ejemplos de operaciones con notación científica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762000" y="1684866"/>
                <a:ext cx="6516079" cy="40529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(10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(10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−4+5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s-MX" b="0" dirty="0" smtClean="0"/>
              </a:p>
              <a:p>
                <a:endParaRPr lang="es-MX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sup>
                          </m:sSup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8−7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 10=60</m:t>
                      </m:r>
                    </m:oMath>
                  </m:oMathPara>
                </a14:m>
                <a:endParaRPr lang="es-MX" b="0" dirty="0" smtClean="0"/>
              </a:p>
              <a:p>
                <a:endParaRPr lang="es-MX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6−6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MX" dirty="0" smtClean="0"/>
              </a:p>
              <a:p>
                <a:endParaRPr lang="es-MX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4.2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3.6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15.12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9−4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15.12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1.512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s-MX" b="0" dirty="0" smtClean="0"/>
              </a:p>
              <a:p>
                <a:endParaRPr lang="es-MX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6.5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9.8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p>
                          </m:sSup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0.66326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6−14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0.66326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6.6326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es-MX" dirty="0" smtClean="0"/>
              </a:p>
              <a:p>
                <a:endParaRPr lang="es-MX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i="1">
                                      <a:latin typeface="Cambria Math" panose="02040503050406030204" pitchFamily="18" charset="0"/>
                                    </a:rPr>
                                    <m:t>2.5</m:t>
                                  </m:r>
                                  <m:r>
                                    <a:rPr lang="es-MX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MX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15.625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5∗3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15.625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1.5625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</m:oMath>
                  </m:oMathPara>
                </a14:m>
                <a:endParaRPr lang="es-MX" b="0" dirty="0" smtClean="0"/>
              </a:p>
              <a:p>
                <a:endParaRPr lang="es-MX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MX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84866"/>
                <a:ext cx="6516079" cy="4052969"/>
              </a:xfrm>
              <a:prstGeom prst="rect">
                <a:avLst/>
              </a:prstGeom>
              <a:blipFill rotWithShape="0">
                <a:blip r:embed="rId2"/>
                <a:stretch>
                  <a:fillRect t="-30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43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441434" y="1182414"/>
                <a:ext cx="8276897" cy="487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/>
                  <a:t>Para sumar o restar números con potencia diez, hay que asegurarse que los exponentes sean iguales. Por ejemplo para sumar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MX" dirty="0" smtClean="0"/>
              </a:p>
              <a:p>
                <a:endParaRPr lang="es-MX" dirty="0"/>
              </a:p>
              <a:p>
                <a:pPr marL="342900" indent="-342900">
                  <a:buAutoNum type="arabicPeriod"/>
                </a:pPr>
                <a:r>
                  <a:rPr lang="es-MX" dirty="0" smtClean="0"/>
                  <a:t>Convertimos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0.2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MX" dirty="0" smtClean="0"/>
                  <a:t> (se recorre el punto un lugar a la izquierda y al exponente se le suma 1)</a:t>
                </a:r>
              </a:p>
              <a:p>
                <a:pPr marL="342900" indent="-342900">
                  <a:buAutoNum type="arabicPeriod"/>
                </a:pPr>
                <a:r>
                  <a:rPr lang="es-MX" dirty="0" smtClean="0"/>
                  <a:t>Ahora los dos números tienen la misma potencia y se pueden sumar:</a:t>
                </a:r>
              </a:p>
              <a:p>
                <a:r>
                  <a:rPr lang="es-MX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0.2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3.2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MX" dirty="0" smtClean="0"/>
              </a:p>
              <a:p>
                <a:r>
                  <a:rPr lang="es-MX" dirty="0" smtClean="0"/>
                  <a:t>También se puede convertir el segundo numero en vez del primero:</a:t>
                </a:r>
              </a:p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MX" dirty="0" smtClean="0"/>
                  <a:t> (se recorre el punto un lugar a la derecha y el exponente se le resta 1)</a:t>
                </a:r>
              </a:p>
              <a:p>
                <a:pPr marL="342900" indent="-342900">
                  <a:buAutoNum type="arabicPeriod"/>
                </a:pPr>
                <a:r>
                  <a:rPr lang="es-MX" dirty="0" smtClean="0"/>
                  <a:t>Ahora se pueden sumar:</a:t>
                </a:r>
              </a:p>
              <a:p>
                <a:r>
                  <a:rPr lang="es-MX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3.2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MX" dirty="0" smtClean="0"/>
              </a:p>
              <a:p>
                <a:r>
                  <a:rPr lang="es-MX" dirty="0" smtClean="0"/>
                  <a:t>Ejemplos: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1.3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1.3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0.02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1.32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MX" dirty="0" smtClean="0"/>
              </a:p>
              <a:p>
                <a:endParaRPr lang="es-MX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4.35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3.5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4.35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0.35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34" y="1182414"/>
                <a:ext cx="8276897" cy="4871205"/>
              </a:xfrm>
              <a:prstGeom prst="rect">
                <a:avLst/>
              </a:prstGeom>
              <a:blipFill rotWithShape="0">
                <a:blip r:embed="rId2"/>
                <a:stretch>
                  <a:fillRect l="-589" t="-75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6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44110" y="299545"/>
            <a:ext cx="663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Realiza los siguientes ejercicios: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441435" y="1229710"/>
            <a:ext cx="810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Convierte los siguientes números escritos en notación decimal a notación científica: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46841" y="1545015"/>
            <a:ext cx="22702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dirty="0"/>
              <a:t>50000 =</a:t>
            </a:r>
          </a:p>
          <a:p>
            <a:pPr marL="342900" indent="-342900">
              <a:buAutoNum type="arabicParenR"/>
            </a:pPr>
            <a:r>
              <a:rPr lang="es-MX" dirty="0"/>
              <a:t>840 =</a:t>
            </a:r>
          </a:p>
          <a:p>
            <a:pPr marL="342900" indent="-342900">
              <a:buAutoNum type="arabicParenR"/>
            </a:pPr>
            <a:r>
              <a:rPr lang="es-MX" dirty="0"/>
              <a:t>0.0093 =</a:t>
            </a:r>
          </a:p>
          <a:p>
            <a:pPr marL="342900" indent="-342900">
              <a:buAutoNum type="arabicParenR"/>
            </a:pPr>
            <a:r>
              <a:rPr lang="es-MX" dirty="0"/>
              <a:t>2497.87 =</a:t>
            </a:r>
          </a:p>
          <a:p>
            <a:pPr marL="342900" indent="-342900">
              <a:buAutoNum type="arabicParenR"/>
            </a:pPr>
            <a:r>
              <a:rPr lang="es-MX" dirty="0"/>
              <a:t>0.725 </a:t>
            </a:r>
            <a:r>
              <a:rPr lang="es-MX" dirty="0" smtClean="0"/>
              <a:t>=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4493173" y="1545015"/>
            <a:ext cx="20652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s-MX" dirty="0"/>
              <a:t>435000000 =</a:t>
            </a:r>
          </a:p>
          <a:p>
            <a:pPr marL="342900" indent="-342900">
              <a:buAutoNum type="arabicParenR"/>
            </a:pPr>
            <a:r>
              <a:rPr lang="es-MX" dirty="0"/>
              <a:t>84065000</a:t>
            </a:r>
          </a:p>
          <a:p>
            <a:pPr marL="342900" indent="-342900">
              <a:buAutoNum type="arabicParenR"/>
            </a:pPr>
            <a:r>
              <a:rPr lang="es-MX" dirty="0"/>
              <a:t>285.2 =</a:t>
            </a:r>
          </a:p>
          <a:p>
            <a:pPr marL="342900" indent="-342900">
              <a:buAutoNum type="arabicParenR"/>
            </a:pPr>
            <a:r>
              <a:rPr lang="es-MX" dirty="0"/>
              <a:t>0.0123 =</a:t>
            </a:r>
          </a:p>
          <a:p>
            <a:pPr marL="342900" indent="-342900">
              <a:buAutoNum type="arabicParenR"/>
            </a:pPr>
            <a:r>
              <a:rPr lang="es-MX" dirty="0"/>
              <a:t>0.000032 =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94138" y="3022343"/>
            <a:ext cx="800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Convierte los siguientes números a notación decimal: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46841" y="3452642"/>
                <a:ext cx="1797269" cy="1507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b="0" dirty="0" smtClean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4.5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8.63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2.845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1.83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41" y="3452642"/>
                <a:ext cx="1797269" cy="1507144"/>
              </a:xfrm>
              <a:prstGeom prst="rect">
                <a:avLst/>
              </a:prstGeom>
              <a:blipFill rotWithShape="0">
                <a:blip r:embed="rId2"/>
                <a:stretch>
                  <a:fillRect l="-2712" t="-2016" r="-4407" b="-241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162097" y="3452642"/>
                <a:ext cx="2065283" cy="1500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89.21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78.23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328.76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2.345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097" y="3452642"/>
                <a:ext cx="2065283" cy="1500988"/>
              </a:xfrm>
              <a:prstGeom prst="rect">
                <a:avLst/>
              </a:prstGeom>
              <a:blipFill rotWithShape="0">
                <a:blip r:embed="rId3"/>
                <a:stretch>
                  <a:fillRect l="-2360" t="-2024" b="-2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44110" y="268013"/>
            <a:ext cx="6132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los siguientes problemas , reduce y expresa el resultado como un solo número escrito en notación científica.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72966" y="1434662"/>
                <a:ext cx="7803931" cy="4532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/>
                  <a:t>1) (3000)(17000000)=</a:t>
                </a:r>
              </a:p>
              <a:p>
                <a:endParaRPr lang="es-MX" dirty="0"/>
              </a:p>
              <a:p>
                <a:r>
                  <a:rPr lang="es-MX" dirty="0" smtClean="0"/>
                  <a:t>2)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sup>
                        </m:sSup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b="0" dirty="0" smtClean="0"/>
              </a:p>
              <a:p>
                <a:endParaRPr lang="es-MX" dirty="0" smtClean="0"/>
              </a:p>
              <a:p>
                <a:r>
                  <a:rPr lang="es-MX" dirty="0" smtClean="0"/>
                  <a:t>3)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endParaRPr lang="es-MX" dirty="0"/>
              </a:p>
              <a:p>
                <a:r>
                  <a:rPr lang="es-MX" dirty="0" smtClean="0"/>
                  <a:t>4)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s-MX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endParaRPr lang="es-MX" dirty="0"/>
              </a:p>
              <a:p>
                <a:r>
                  <a:rPr lang="es-MX" dirty="0" smtClean="0"/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p>
                          </m:e>
                        </m:d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MX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−9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endParaRPr lang="es-MX" dirty="0"/>
              </a:p>
              <a:p>
                <a:r>
                  <a:rPr lang="es-MX" dirty="0" smtClean="0"/>
                  <a:t>6)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17</m:t>
                            </m:r>
                          </m:sup>
                        </m:sSup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endParaRPr lang="es-MX" dirty="0"/>
              </a:p>
              <a:p>
                <a:r>
                  <a:rPr lang="es-MX" dirty="0" smtClean="0"/>
                  <a:t>7)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233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 smtClean="0"/>
              </a:p>
              <a:p>
                <a:endParaRPr lang="es-MX" dirty="0"/>
              </a:p>
              <a:p>
                <a:r>
                  <a:rPr lang="es-MX" dirty="0" smtClean="0"/>
                  <a:t>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6.73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2.31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66" y="1434662"/>
                <a:ext cx="7803931" cy="4532972"/>
              </a:xfrm>
              <a:prstGeom prst="rect">
                <a:avLst/>
              </a:prstGeom>
              <a:blipFill rotWithShape="0">
                <a:blip r:embed="rId2"/>
                <a:stretch>
                  <a:fillRect l="-703" t="-67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06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588146"/>
              </p:ext>
            </p:extLst>
          </p:nvPr>
        </p:nvGraphicFramePr>
        <p:xfrm>
          <a:off x="2065630" y="834267"/>
          <a:ext cx="4905438" cy="5843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63143"/>
                <a:gridCol w="808355"/>
                <a:gridCol w="1125410"/>
                <a:gridCol w="2208530"/>
              </a:tblGrid>
              <a:tr h="324000">
                <a:tc gridSpan="4"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Tabla de prefijos</a:t>
                      </a:r>
                      <a:endParaRPr lang="es-MX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Prefijos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Símbolo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Equivalencia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dirty="0" smtClean="0"/>
                        <a:t>Valor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Exa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18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1,000,000,000,000,000,000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Peta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15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1,000,000,000,000,000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Tera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T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12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1,000,000,000,000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Giga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G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9</a:t>
                      </a:r>
                      <a:endParaRPr lang="es-MX" sz="1400" baseline="30000" dirty="0" smtClean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1,000,000,000</a:t>
                      </a:r>
                      <a:endParaRPr lang="es-MX" sz="1400" baseline="0" dirty="0" smtClean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Mega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6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1,000,000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Kilo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K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3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1,000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Hecto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H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2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100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Deca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1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10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deci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-1</a:t>
                      </a:r>
                      <a:endParaRPr lang="es-MX" sz="1400" baseline="30000" dirty="0" smtClean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centi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-2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mili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-3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0.001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micro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µ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-6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0.000001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nano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n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-9</a:t>
                      </a:r>
                      <a:endParaRPr lang="es-MX" sz="1400" baseline="30000" dirty="0" smtClean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0.000000001</a:t>
                      </a:r>
                      <a:endParaRPr lang="es-MX" sz="1400" baseline="0" dirty="0" smtClean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pico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-12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0.000000000001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femto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-15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0.000000000000001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err="1" smtClean="0"/>
                        <a:t>atto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</a:t>
                      </a:r>
                      <a:endParaRPr lang="es-MX" sz="14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10</a:t>
                      </a:r>
                      <a:r>
                        <a:rPr lang="es-MX" sz="1400" baseline="30000" dirty="0" smtClean="0"/>
                        <a:t>-18</a:t>
                      </a:r>
                      <a:endParaRPr lang="es-MX" sz="1400" baseline="3000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aseline="0" dirty="0" smtClean="0"/>
                        <a:t>0.000000000000000001</a:t>
                      </a:r>
                      <a:endParaRPr lang="es-MX" sz="1400" baseline="0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9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257</TotalTime>
  <Words>509</Words>
  <Application>Microsoft Office PowerPoint</Application>
  <PresentationFormat>Presentación en pantalla (4:3)</PresentationFormat>
  <Paragraphs>211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Cambria Math</vt:lpstr>
      <vt:lpstr>CoolveticaRg-Regular</vt:lpstr>
      <vt:lpstr>Helvetica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“Título de la presentación”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user</dc:creator>
  <cp:lastModifiedBy>Gea</cp:lastModifiedBy>
  <cp:revision>30</cp:revision>
  <dcterms:created xsi:type="dcterms:W3CDTF">2016-05-21T00:10:37Z</dcterms:created>
  <dcterms:modified xsi:type="dcterms:W3CDTF">2016-05-23T16:56:21Z</dcterms:modified>
</cp:coreProperties>
</file>