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912E-DFCB-4C53-85F1-A065EDCA9926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A491E-F042-45ED-81B2-D12BD27425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396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08/04/2016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7" y="0"/>
            <a:ext cx="198309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20" y="5373076"/>
            <a:ext cx="2403760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95" y="1162373"/>
            <a:ext cx="3869356" cy="26263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10" y="129844"/>
            <a:ext cx="4425267" cy="24831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79010" y="2856876"/>
            <a:ext cx="4398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err="1"/>
              <a:t>Tabasco’s</a:t>
            </a:r>
            <a:r>
              <a:rPr lang="es-MX" sz="2800" dirty="0"/>
              <a:t> </a:t>
            </a:r>
            <a:r>
              <a:rPr lang="es-MX" sz="2800" dirty="0" err="1"/>
              <a:t>weather</a:t>
            </a:r>
            <a:r>
              <a:rPr lang="es-MX" sz="2800" dirty="0"/>
              <a:t>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dirty="0" err="1"/>
              <a:t>hot</a:t>
            </a:r>
            <a:r>
              <a:rPr lang="es-MX" sz="2800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1940" y="3788692"/>
            <a:ext cx="3685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err="1"/>
              <a:t>Sonora’s</a:t>
            </a:r>
            <a:r>
              <a:rPr lang="es-MX" sz="2800" dirty="0"/>
              <a:t> </a:t>
            </a:r>
            <a:r>
              <a:rPr lang="es-MX" sz="2800" dirty="0" err="1"/>
              <a:t>weather</a:t>
            </a:r>
            <a:r>
              <a:rPr lang="es-MX" sz="2800" dirty="0"/>
              <a:t>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dirty="0" err="1"/>
              <a:t>hot</a:t>
            </a:r>
            <a:r>
              <a:rPr lang="es-MX" sz="28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79804" y="4701447"/>
            <a:ext cx="5869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/>
              <a:t>Sonora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b="1" dirty="0" err="1"/>
              <a:t>hot</a:t>
            </a:r>
            <a:r>
              <a:rPr lang="es-MX" sz="3600" b="1" dirty="0" err="1">
                <a:solidFill>
                  <a:srgbClr val="FF0000"/>
                </a:solidFill>
              </a:rPr>
              <a:t>ter</a:t>
            </a:r>
            <a:r>
              <a:rPr lang="es-MX" sz="3600" dirty="0">
                <a:solidFill>
                  <a:srgbClr val="FF0000"/>
                </a:solidFill>
              </a:rPr>
              <a:t> </a:t>
            </a:r>
            <a:r>
              <a:rPr lang="es-MX" sz="3600" dirty="0" err="1">
                <a:solidFill>
                  <a:srgbClr val="FF0000"/>
                </a:solidFill>
              </a:rPr>
              <a:t>than</a:t>
            </a:r>
            <a:r>
              <a:rPr lang="es-MX" sz="3600" dirty="0">
                <a:solidFill>
                  <a:srgbClr val="FF0000"/>
                </a:solidFill>
              </a:rPr>
              <a:t> </a:t>
            </a:r>
            <a:r>
              <a:rPr lang="es-MX" sz="3600" dirty="0"/>
              <a:t>Tabasco.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1" y="1231558"/>
            <a:ext cx="3995968" cy="23441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58" y="212426"/>
            <a:ext cx="4162267" cy="24222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244" y="3709283"/>
            <a:ext cx="4017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Guadalajara </a:t>
            </a:r>
            <a:r>
              <a:rPr lang="es-MX" sz="2800" dirty="0" err="1"/>
              <a:t>is</a:t>
            </a:r>
            <a:r>
              <a:rPr lang="es-MX" sz="2800" dirty="0"/>
              <a:t> a </a:t>
            </a:r>
            <a:r>
              <a:rPr lang="es-MX" sz="2800" b="1" dirty="0" err="1"/>
              <a:t>noisy</a:t>
            </a:r>
            <a:r>
              <a:rPr lang="es-MX" sz="2800" dirty="0"/>
              <a:t> </a:t>
            </a:r>
            <a:r>
              <a:rPr lang="es-MX" sz="2800" dirty="0" err="1"/>
              <a:t>city</a:t>
            </a:r>
            <a:r>
              <a:rPr lang="es-MX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74626" y="2794883"/>
            <a:ext cx="3711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err="1"/>
              <a:t>Mexico</a:t>
            </a:r>
            <a:r>
              <a:rPr lang="es-MX" sz="2800" dirty="0"/>
              <a:t> City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b="1" dirty="0" err="1"/>
              <a:t>noisy</a:t>
            </a:r>
            <a:r>
              <a:rPr lang="es-MX" sz="2800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62707" y="4825161"/>
            <a:ext cx="7223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err="1"/>
              <a:t>Mexico</a:t>
            </a:r>
            <a:r>
              <a:rPr lang="es-MX" sz="3600" dirty="0"/>
              <a:t> City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b="1" dirty="0" err="1"/>
              <a:t>nois</a:t>
            </a:r>
            <a:r>
              <a:rPr lang="es-MX" sz="3600" b="1" dirty="0" err="1">
                <a:solidFill>
                  <a:srgbClr val="FF0000"/>
                </a:solidFill>
              </a:rPr>
              <a:t>ier</a:t>
            </a:r>
            <a:r>
              <a:rPr lang="es-MX" sz="3600" dirty="0"/>
              <a:t> </a:t>
            </a:r>
            <a:r>
              <a:rPr lang="es-MX" sz="3600" dirty="0" err="1">
                <a:solidFill>
                  <a:srgbClr val="FF0000"/>
                </a:solidFill>
              </a:rPr>
              <a:t>than</a:t>
            </a:r>
            <a:r>
              <a:rPr lang="es-MX" sz="3600" dirty="0"/>
              <a:t> </a:t>
            </a:r>
            <a:r>
              <a:rPr lang="es-MX" sz="3600" dirty="0" err="1"/>
              <a:t>Guadalaja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0" y="1255363"/>
            <a:ext cx="4228278" cy="21557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5980"/>
            <a:ext cx="4082490" cy="247972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86320" y="3569798"/>
            <a:ext cx="373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Veracruz </a:t>
            </a:r>
            <a:r>
              <a:rPr lang="es-MX" sz="2800" dirty="0" err="1"/>
              <a:t>is</a:t>
            </a:r>
            <a:r>
              <a:rPr lang="es-MX" sz="2800" dirty="0"/>
              <a:t> a </a:t>
            </a:r>
            <a:r>
              <a:rPr lang="es-MX" sz="2800" b="1" dirty="0" err="1"/>
              <a:t>tourist</a:t>
            </a:r>
            <a:r>
              <a:rPr lang="es-MX" sz="2800" dirty="0"/>
              <a:t> </a:t>
            </a:r>
            <a:r>
              <a:rPr lang="es-MX" sz="2800" dirty="0" err="1"/>
              <a:t>city</a:t>
            </a:r>
            <a:r>
              <a:rPr lang="es-MX" sz="28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19086" y="2887908"/>
            <a:ext cx="412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Oaxaca </a:t>
            </a:r>
            <a:r>
              <a:rPr lang="es-MX" sz="2800" dirty="0" err="1"/>
              <a:t>is</a:t>
            </a:r>
            <a:r>
              <a:rPr lang="es-MX" sz="2800" dirty="0"/>
              <a:t> a </a:t>
            </a:r>
            <a:r>
              <a:rPr lang="es-MX" sz="2800" b="1" dirty="0" err="1"/>
              <a:t>tourist</a:t>
            </a:r>
            <a:r>
              <a:rPr lang="es-MX" sz="2800" dirty="0"/>
              <a:t> </a:t>
            </a:r>
            <a:r>
              <a:rPr lang="es-MX" sz="2800" dirty="0" err="1"/>
              <a:t>city</a:t>
            </a:r>
            <a:r>
              <a:rPr lang="es-MX" sz="2800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48979" y="4685677"/>
            <a:ext cx="722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/>
              <a:t>Oaxaca </a:t>
            </a:r>
            <a:r>
              <a:rPr lang="es-MX" sz="3600" dirty="0" err="1"/>
              <a:t>is</a:t>
            </a:r>
            <a:r>
              <a:rPr lang="es-MX" sz="3600" b="1" dirty="0"/>
              <a:t> </a:t>
            </a:r>
            <a:r>
              <a:rPr lang="es-MX" sz="3600" b="1" dirty="0">
                <a:solidFill>
                  <a:srgbClr val="FF0000"/>
                </a:solidFill>
              </a:rPr>
              <a:t>more</a:t>
            </a:r>
            <a:r>
              <a:rPr lang="es-MX" sz="3600" b="1" dirty="0"/>
              <a:t> </a:t>
            </a:r>
            <a:r>
              <a:rPr lang="es-MX" sz="3600" b="1" dirty="0" err="1"/>
              <a:t>tourist</a:t>
            </a:r>
            <a:r>
              <a:rPr lang="es-MX" sz="3600" dirty="0"/>
              <a:t> </a:t>
            </a:r>
            <a:r>
              <a:rPr lang="es-MX" sz="3600" dirty="0" err="1">
                <a:solidFill>
                  <a:srgbClr val="FF0000"/>
                </a:solidFill>
              </a:rPr>
              <a:t>than</a:t>
            </a:r>
            <a:r>
              <a:rPr lang="es-MX" sz="3600" dirty="0"/>
              <a:t> Veracruz.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44" y="240044"/>
            <a:ext cx="4057009" cy="27119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49" y="1225367"/>
            <a:ext cx="3897495" cy="26428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83322" y="3161084"/>
            <a:ext cx="3802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Puebla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b="1" dirty="0" err="1"/>
              <a:t>traditional</a:t>
            </a:r>
            <a:r>
              <a:rPr lang="es-MX" sz="2800" b="1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5751" y="4061850"/>
            <a:ext cx="3927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Guanajuato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b="1" dirty="0" err="1"/>
              <a:t>traditional</a:t>
            </a:r>
            <a:r>
              <a:rPr lang="es-MX" sz="28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60023" y="4778666"/>
            <a:ext cx="755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/>
              <a:t>Puebla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b="1" dirty="0">
                <a:solidFill>
                  <a:srgbClr val="FF0000"/>
                </a:solidFill>
              </a:rPr>
              <a:t>more</a:t>
            </a:r>
            <a:r>
              <a:rPr lang="es-MX" sz="3200" dirty="0"/>
              <a:t> </a:t>
            </a:r>
            <a:r>
              <a:rPr lang="es-MX" sz="3200" b="1" dirty="0" err="1"/>
              <a:t>traditional</a:t>
            </a:r>
            <a:r>
              <a:rPr lang="es-MX" sz="3200" dirty="0"/>
              <a:t> </a:t>
            </a:r>
            <a:r>
              <a:rPr lang="es-MX" sz="3200" dirty="0" err="1">
                <a:solidFill>
                  <a:srgbClr val="FF0000"/>
                </a:solidFill>
              </a:rPr>
              <a:t>than</a:t>
            </a:r>
            <a:r>
              <a:rPr lang="es-MX" sz="3200" dirty="0"/>
              <a:t> Guanajuato.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5" y="1137465"/>
            <a:ext cx="3960440" cy="26354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53" y="356461"/>
            <a:ext cx="4340477" cy="260371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6213" y="3910761"/>
            <a:ext cx="3654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err="1"/>
              <a:t>Yucatan</a:t>
            </a:r>
            <a:r>
              <a:rPr lang="es-MX" sz="2800" dirty="0"/>
              <a:t> </a:t>
            </a:r>
            <a:r>
              <a:rPr lang="es-MX" sz="2800" dirty="0" err="1"/>
              <a:t>is</a:t>
            </a:r>
            <a:r>
              <a:rPr lang="es-MX" sz="2800" dirty="0"/>
              <a:t> a</a:t>
            </a:r>
            <a:r>
              <a:rPr lang="es-MX" sz="2800" b="1" dirty="0"/>
              <a:t> </a:t>
            </a:r>
            <a:r>
              <a:rPr lang="es-MX" sz="2800" b="1" dirty="0" err="1"/>
              <a:t>good</a:t>
            </a:r>
            <a:r>
              <a:rPr lang="es-MX" sz="2800" b="1" dirty="0"/>
              <a:t> </a:t>
            </a:r>
            <a:r>
              <a:rPr lang="es-MX" sz="2800" dirty="0"/>
              <a:t>place.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36031" y="3073853"/>
            <a:ext cx="311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Chiapas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b="1" dirty="0" err="1"/>
              <a:t>good</a:t>
            </a:r>
            <a:r>
              <a:rPr lang="es-MX" sz="2800" b="1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67635" y="4747669"/>
            <a:ext cx="5973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err="1"/>
              <a:t>Yucatan</a:t>
            </a:r>
            <a:r>
              <a:rPr lang="es-MX" sz="3600" dirty="0"/>
              <a:t>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b="1" dirty="0" err="1">
                <a:solidFill>
                  <a:srgbClr val="FF0000"/>
                </a:solidFill>
              </a:rPr>
              <a:t>better</a:t>
            </a:r>
            <a:r>
              <a:rPr lang="es-MX" sz="3600" dirty="0"/>
              <a:t> </a:t>
            </a:r>
            <a:r>
              <a:rPr lang="es-MX" sz="3600" dirty="0" err="1">
                <a:solidFill>
                  <a:srgbClr val="FF0000"/>
                </a:solidFill>
              </a:rPr>
              <a:t>than</a:t>
            </a:r>
            <a:r>
              <a:rPr lang="es-MX" sz="3600" dirty="0"/>
              <a:t> Chiapas.</a:t>
            </a:r>
          </a:p>
        </p:txBody>
      </p:sp>
    </p:spTree>
    <p:extLst>
      <p:ext uri="{BB962C8B-B14F-4D97-AF65-F5344CB8AC3E}">
        <p14:creationId xmlns:p14="http://schemas.microsoft.com/office/powerpoint/2010/main" val="42842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412" cy="89525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Bibliografía</a:t>
            </a:r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/>
            </a:r>
            <a:b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</a:br>
            <a:endParaRPr lang="en-US" dirty="0">
              <a:solidFill>
                <a:srgbClr val="FF66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772"/>
          </a:xfrm>
        </p:spPr>
        <p:txBody>
          <a:bodyPr/>
          <a:lstStyle/>
          <a:p>
            <a:pPr marL="0" indent="0" algn="ctr">
              <a:buNone/>
            </a:pPr>
            <a:r>
              <a:rPr lang="es-MX" sz="4800" dirty="0" smtClean="0"/>
              <a:t>Referencias</a:t>
            </a:r>
          </a:p>
          <a:p>
            <a:pPr marL="0" indent="0">
              <a:buNone/>
            </a:pPr>
            <a:endParaRPr lang="es-MX" sz="4800" dirty="0"/>
          </a:p>
          <a:p>
            <a:pPr marL="0" indent="0">
              <a:buNone/>
            </a:pPr>
            <a:r>
              <a:rPr lang="en-US" dirty="0" smtClean="0"/>
              <a:t>-  Evans </a:t>
            </a:r>
            <a:r>
              <a:rPr lang="en-US" dirty="0"/>
              <a:t>V. &amp; Dooley J. (1998). Enterprise 1 </a:t>
            </a:r>
            <a:r>
              <a:rPr lang="en-US" dirty="0" err="1"/>
              <a:t>Coursebook</a:t>
            </a:r>
            <a:r>
              <a:rPr lang="en-US" dirty="0"/>
              <a:t> Beginner. Express Publishing. </a:t>
            </a:r>
            <a:endParaRPr lang="es-MX" dirty="0"/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472138">
            <a:off x="902583" y="1747778"/>
            <a:ext cx="7886700" cy="3507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r>
              <a:rPr lang="es-ES_tradnl" sz="8800" b="1" dirty="0">
                <a:solidFill>
                  <a:srgbClr val="EF8943"/>
                </a:solidFill>
                <a:latin typeface="CoolveticaRg-Regular"/>
                <a:cs typeface="CoolveticaRg-Regular"/>
              </a:rPr>
              <a:t>“</a:t>
            </a:r>
            <a:r>
              <a:rPr lang="es-MX" sz="8800" b="1" dirty="0" err="1">
                <a:solidFill>
                  <a:srgbClr val="EF8943"/>
                </a:solidFill>
              </a:rPr>
              <a:t>Making</a:t>
            </a:r>
            <a:r>
              <a:rPr lang="es-MX" sz="8800" b="1" dirty="0">
                <a:solidFill>
                  <a:srgbClr val="EF8943"/>
                </a:solidFill>
              </a:rPr>
              <a:t> </a:t>
            </a:r>
            <a:r>
              <a:rPr lang="es-MX" sz="8800" b="1" dirty="0" err="1">
                <a:solidFill>
                  <a:srgbClr val="EF8943"/>
                </a:solidFill>
              </a:rPr>
              <a:t>Comparisons</a:t>
            </a:r>
            <a:r>
              <a:rPr lang="es-MX" sz="8800" b="1" dirty="0">
                <a:solidFill>
                  <a:srgbClr val="EF8943"/>
                </a:solidFill>
              </a:rPr>
              <a:t>”</a:t>
            </a:r>
            <a:r>
              <a:rPr lang="es-ES_tradnl" sz="8800" b="1" dirty="0">
                <a:solidFill>
                  <a:srgbClr val="EF8943"/>
                </a:solidFill>
                <a:latin typeface="CoolveticaRg-Regular"/>
                <a:cs typeface="CoolveticaRg-Regular"/>
              </a:rPr>
              <a:t/>
            </a:r>
            <a:br>
              <a:rPr lang="es-ES_tradnl" sz="8800" b="1" dirty="0">
                <a:solidFill>
                  <a:srgbClr val="EF8943"/>
                </a:solidFill>
                <a:latin typeface="CoolveticaRg-Regular"/>
                <a:cs typeface="CoolveticaRg-Regular"/>
              </a:rPr>
            </a:br>
            <a:endParaRPr lang="es-MX" sz="8800" b="1" dirty="0">
              <a:solidFill>
                <a:srgbClr val="EF8943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404412" cy="89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 </a:t>
            </a:r>
            <a:b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</a:br>
            <a:r>
              <a:rPr lang="es-ES_tradnl" sz="5300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  </a:t>
            </a:r>
            <a:r>
              <a:rPr lang="es-ES_tradnl" sz="6900" b="1" dirty="0" smtClean="0">
                <a:latin typeface="CoolveticaRg-Regular"/>
                <a:cs typeface="CoolveticaRg-Regular"/>
              </a:rPr>
              <a:t>Manuel Saldaña </a:t>
            </a:r>
            <a:r>
              <a:rPr lang="es-ES_tradnl" sz="6900" b="1" dirty="0" err="1">
                <a:latin typeface="CoolveticaRg-Regular"/>
                <a:cs typeface="CoolveticaRg-Regular"/>
              </a:rPr>
              <a:t>F</a:t>
            </a:r>
            <a:r>
              <a:rPr lang="es-ES_tradnl" sz="6900" b="1" dirty="0" err="1" smtClean="0">
                <a:latin typeface="CoolveticaRg-Regular"/>
                <a:cs typeface="CoolveticaRg-Regular"/>
              </a:rPr>
              <a:t>ranquis</a:t>
            </a:r>
            <a:r>
              <a:rPr lang="es-ES_tradnl" sz="3800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  <a:t/>
            </a:r>
            <a:br>
              <a:rPr lang="es-ES_tradnl" sz="3800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</a:br>
            <a:endParaRPr lang="en-US" sz="3800" b="1" dirty="0">
              <a:solidFill>
                <a:srgbClr val="FF0000"/>
              </a:solidFill>
              <a:latin typeface="CoolveticaRg-Regular"/>
              <a:cs typeface="CoolveticaRg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029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412" cy="89525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 </a:t>
            </a:r>
            <a:b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</a:br>
            <a:r>
              <a:rPr lang="es-ES_tradnl" b="1" dirty="0">
                <a:solidFill>
                  <a:srgbClr val="FF6600"/>
                </a:solidFill>
                <a:latin typeface="CoolveticaRg-Regular"/>
                <a:cs typeface="CoolveticaRg-Regular"/>
              </a:rPr>
              <a:t> </a:t>
            </a:r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 </a:t>
            </a:r>
            <a:r>
              <a:rPr lang="es-ES_tradnl" b="1" dirty="0" smtClean="0">
                <a:latin typeface="CoolveticaRg-Regular"/>
                <a:cs typeface="CoolveticaRg-Regular"/>
              </a:rPr>
              <a:t>“</a:t>
            </a:r>
            <a:r>
              <a:rPr lang="es-MX" b="1" dirty="0" err="1"/>
              <a:t>Making</a:t>
            </a:r>
            <a:r>
              <a:rPr lang="es-MX" b="1" dirty="0"/>
              <a:t> </a:t>
            </a:r>
            <a:r>
              <a:rPr lang="es-MX" b="1" dirty="0" err="1" smtClean="0"/>
              <a:t>Comparisons</a:t>
            </a:r>
            <a:r>
              <a:rPr lang="es-MX" b="1" dirty="0" smtClean="0"/>
              <a:t>”</a:t>
            </a:r>
            <a:r>
              <a:rPr lang="es-ES_tradnl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  <a:t/>
            </a:r>
            <a:br>
              <a:rPr lang="es-ES_tradnl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</a:br>
            <a:endParaRPr lang="en-US" b="1" dirty="0">
              <a:solidFill>
                <a:srgbClr val="FF00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9325" y="1284790"/>
            <a:ext cx="8663651" cy="5466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marL="0" indent="0" algn="just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Al </a:t>
            </a:r>
            <a:r>
              <a:rPr lang="es-MX" dirty="0">
                <a:latin typeface="Arial" pitchFamily="34" charset="0"/>
                <a:cs typeface="Arial" pitchFamily="34" charset="0"/>
              </a:rPr>
              <a:t>comparar dos elementos tales como personas, cosas, lugares, etc., es necesario utilizar la forma comparativa del adjetivo, la cual se basa en un conjunto de reglas.</a:t>
            </a:r>
          </a:p>
          <a:p>
            <a:pPr marL="0" indent="0">
              <a:buNone/>
            </a:pPr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dirty="0" err="1">
                <a:latin typeface="Arial" pitchFamily="34" charset="0"/>
                <a:cs typeface="Arial" pitchFamily="34" charset="0"/>
              </a:rPr>
              <a:t>When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comparing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two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elements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es-MX" dirty="0">
                <a:latin typeface="Arial" pitchFamily="34" charset="0"/>
                <a:cs typeface="Arial" pitchFamily="34" charset="0"/>
              </a:rPr>
              <a:t> as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es-MX" dirty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things</a:t>
            </a:r>
            <a:r>
              <a:rPr lang="es-MX" dirty="0">
                <a:latin typeface="Arial" pitchFamily="34" charset="0"/>
                <a:cs typeface="Arial" pitchFamily="34" charset="0"/>
              </a:rPr>
              <a:t>, places, etc.,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it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necessary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to</a:t>
            </a:r>
            <a:r>
              <a:rPr lang="es-MX" dirty="0">
                <a:latin typeface="Arial" pitchFamily="34" charset="0"/>
                <a:cs typeface="Arial" pitchFamily="34" charset="0"/>
              </a:rPr>
              <a:t> use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comparative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form</a:t>
            </a:r>
            <a:r>
              <a:rPr lang="es-MX" dirty="0">
                <a:latin typeface="Arial" pitchFamily="34" charset="0"/>
                <a:cs typeface="Arial" pitchFamily="34" charset="0"/>
              </a:rPr>
              <a:t> of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adjective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which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is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on</a:t>
            </a:r>
            <a:r>
              <a:rPr lang="es-MX" dirty="0">
                <a:latin typeface="Arial" pitchFamily="34" charset="0"/>
                <a:cs typeface="Arial" pitchFamily="34" charset="0"/>
              </a:rPr>
              <a:t> a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group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or</a:t>
            </a:r>
            <a:r>
              <a:rPr lang="es-MX" dirty="0">
                <a:latin typeface="Arial" pitchFamily="34" charset="0"/>
                <a:cs typeface="Arial" pitchFamily="34" charset="0"/>
              </a:rPr>
              <a:t> rules. </a:t>
            </a:r>
          </a:p>
          <a:p>
            <a:endParaRPr lang="en-US" dirty="0">
              <a:solidFill>
                <a:srgbClr val="54190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412" cy="89525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 </a:t>
            </a:r>
            <a:b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</a:br>
            <a:r>
              <a:rPr lang="es-ES_tradnl" b="1" dirty="0">
                <a:solidFill>
                  <a:srgbClr val="FF6600"/>
                </a:solidFill>
                <a:latin typeface="CoolveticaRg-Regular"/>
                <a:cs typeface="CoolveticaRg-Regular"/>
              </a:rPr>
              <a:t> </a:t>
            </a:r>
            <a:r>
              <a:rPr lang="es-ES_tradnl" b="1" dirty="0" smtClean="0">
                <a:solidFill>
                  <a:srgbClr val="FF6600"/>
                </a:solidFill>
                <a:latin typeface="CoolveticaRg-Regular"/>
                <a:cs typeface="CoolveticaRg-Regular"/>
              </a:rPr>
              <a:t>      </a:t>
            </a:r>
            <a:r>
              <a:rPr lang="es-ES_tradnl" b="1" dirty="0" smtClean="0">
                <a:latin typeface="CoolveticaRg-Regular"/>
                <a:cs typeface="CoolveticaRg-Regular"/>
              </a:rPr>
              <a:t> “</a:t>
            </a:r>
            <a:r>
              <a:rPr lang="es-MX" b="1" dirty="0" err="1"/>
              <a:t>Making</a:t>
            </a:r>
            <a:r>
              <a:rPr lang="es-MX" b="1" dirty="0"/>
              <a:t> </a:t>
            </a:r>
            <a:r>
              <a:rPr lang="es-MX" b="1" dirty="0" err="1" smtClean="0"/>
              <a:t>Comparisons</a:t>
            </a:r>
            <a:r>
              <a:rPr lang="es-MX" b="1" dirty="0" smtClean="0"/>
              <a:t>”</a:t>
            </a:r>
            <a:r>
              <a:rPr lang="es-ES_tradnl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  <a:t/>
            </a:r>
            <a:br>
              <a:rPr lang="es-ES_tradnl" b="1" dirty="0" smtClean="0">
                <a:solidFill>
                  <a:srgbClr val="FF0000"/>
                </a:solidFill>
                <a:latin typeface="CoolveticaRg-Regular"/>
                <a:cs typeface="CoolveticaRg-Regular"/>
              </a:rPr>
            </a:br>
            <a:endParaRPr lang="en-US" b="1" dirty="0">
              <a:solidFill>
                <a:srgbClr val="FF0000"/>
              </a:solidFill>
              <a:latin typeface="CoolveticaRg-Regular"/>
              <a:cs typeface="CoolveticaRg-Regular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9326" y="1284790"/>
            <a:ext cx="8478456" cy="54664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54190A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Key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words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adjective</a:t>
            </a:r>
            <a:r>
              <a:rPr lang="es-MX" dirty="0">
                <a:latin typeface="Arial" pitchFamily="34" charset="0"/>
                <a:cs typeface="Arial" pitchFamily="34" charset="0"/>
              </a:rPr>
              <a:t>,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than</a:t>
            </a:r>
            <a:r>
              <a:rPr lang="es-MX" dirty="0">
                <a:latin typeface="Arial" pitchFamily="34" charset="0"/>
                <a:cs typeface="Arial" pitchFamily="34" charset="0"/>
              </a:rPr>
              <a:t>, more,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irregular,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one-syllable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54190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31551"/>
              </p:ext>
            </p:extLst>
          </p:nvPr>
        </p:nvGraphicFramePr>
        <p:xfrm>
          <a:off x="0" y="1273215"/>
          <a:ext cx="6238754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49"/>
                <a:gridCol w="1551008"/>
                <a:gridCol w="2835797"/>
              </a:tblGrid>
              <a:tr h="382938">
                <a:tc gridSpan="3">
                  <a:txBody>
                    <a:bodyPr/>
                    <a:lstStyle/>
                    <a:p>
                      <a:r>
                        <a:rPr lang="es-MX" sz="2000" dirty="0" smtClean="0"/>
                        <a:t>HOW</a:t>
                      </a:r>
                      <a:r>
                        <a:rPr lang="es-MX" sz="2000" baseline="0" dirty="0" smtClean="0"/>
                        <a:t> TO MAKE THE COMPARATIVE FORM OF ADJECTIVES</a:t>
                      </a: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b="1" dirty="0"/>
                    </a:p>
                  </a:txBody>
                  <a:tcPr/>
                </a:tc>
              </a:tr>
              <a:tr h="374751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 smtClean="0"/>
                        <a:t>Adjective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/>
                        <a:t>      </a:t>
                      </a:r>
                      <a:r>
                        <a:rPr lang="es-MX" sz="2000" b="1" dirty="0" err="1" smtClean="0"/>
                        <a:t>Comparative</a:t>
                      </a:r>
                      <a:endParaRPr lang="es-MX" sz="2000" b="1" dirty="0"/>
                    </a:p>
                  </a:txBody>
                  <a:tcPr/>
                </a:tc>
              </a:tr>
              <a:tr h="951290">
                <a:tc>
                  <a:txBody>
                    <a:bodyPr/>
                    <a:lstStyle/>
                    <a:p>
                      <a:r>
                        <a:rPr lang="es-MX" sz="2000" b="1" dirty="0" err="1" smtClean="0"/>
                        <a:t>One-syllable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cheap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large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big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cheap</a:t>
                      </a:r>
                      <a:r>
                        <a:rPr lang="es-MX" sz="2000" b="1" dirty="0" err="1" smtClean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larg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bigg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3021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-e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nice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smtClean="0"/>
                        <a:t>late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nic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lat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3021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-y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noisy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sunny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nois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dirty="0" err="1" smtClean="0"/>
                        <a:t>sunn</a:t>
                      </a:r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1290">
                <a:tc>
                  <a:txBody>
                    <a:bodyPr/>
                    <a:lstStyle/>
                    <a:p>
                      <a:r>
                        <a:rPr lang="es-MX" sz="2000" b="1" baseline="0" dirty="0" err="1" smtClean="0"/>
                        <a:t>Adjectives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with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dirty="0" err="1" smtClean="0"/>
                        <a:t>Two</a:t>
                      </a:r>
                      <a:r>
                        <a:rPr lang="es-MX" sz="2000" b="1" baseline="0" dirty="0" smtClean="0"/>
                        <a:t> </a:t>
                      </a:r>
                      <a:r>
                        <a:rPr lang="es-MX" sz="2000" b="1" baseline="0" dirty="0" err="1" smtClean="0"/>
                        <a:t>or</a:t>
                      </a:r>
                      <a:r>
                        <a:rPr lang="es-MX" sz="2000" b="1" baseline="0" dirty="0" smtClean="0"/>
                        <a:t> more </a:t>
                      </a:r>
                      <a:r>
                        <a:rPr lang="es-MX" sz="2000" b="1" baseline="0" dirty="0" err="1" smtClean="0"/>
                        <a:t>syllables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expensive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comfortable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intelligent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s-MX" sz="2000" dirty="0" err="1" smtClean="0"/>
                        <a:t>expensive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 </a:t>
                      </a:r>
                      <a:r>
                        <a:rPr lang="es-MX" sz="2000" baseline="0" dirty="0" err="1" smtClean="0"/>
                        <a:t>comfortable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aseline="0" dirty="0" smtClean="0"/>
                    </a:p>
                    <a:p>
                      <a:pPr algn="ctr"/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/>
                        <a:t>intelligent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dirty="0"/>
                    </a:p>
                  </a:txBody>
                  <a:tcPr/>
                </a:tc>
              </a:tr>
              <a:tr h="1122352">
                <a:tc>
                  <a:txBody>
                    <a:bodyPr/>
                    <a:lstStyle/>
                    <a:p>
                      <a:r>
                        <a:rPr lang="es-MX" sz="2000" b="1" dirty="0" smtClean="0"/>
                        <a:t>Irregular</a:t>
                      </a:r>
                    </a:p>
                    <a:p>
                      <a:r>
                        <a:rPr lang="es-MX" sz="2000" b="1" dirty="0" err="1" smtClean="0"/>
                        <a:t>adjectives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/>
                        <a:t>good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bad</a:t>
                      </a:r>
                      <a:endParaRPr lang="es-MX" sz="2000" dirty="0" smtClean="0"/>
                    </a:p>
                    <a:p>
                      <a:pPr algn="ctr"/>
                      <a:r>
                        <a:rPr lang="es-MX" sz="2000" dirty="0" err="1" smtClean="0"/>
                        <a:t>far</a:t>
                      </a:r>
                      <a:endParaRPr lang="es-MX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better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worse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farther</a:t>
                      </a:r>
                      <a:r>
                        <a:rPr lang="es-MX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000" baseline="0" dirty="0" err="1" smtClean="0">
                          <a:solidFill>
                            <a:srgbClr val="FF0000"/>
                          </a:solidFill>
                        </a:rPr>
                        <a:t>than</a:t>
                      </a:r>
                      <a:endParaRPr lang="es-MX" sz="20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lecha derecha 8"/>
          <p:cNvSpPr/>
          <p:nvPr/>
        </p:nvSpPr>
        <p:spPr>
          <a:xfrm>
            <a:off x="6259531" y="2321737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8"/>
          <p:cNvSpPr/>
          <p:nvPr/>
        </p:nvSpPr>
        <p:spPr>
          <a:xfrm>
            <a:off x="6259531" y="3146586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8"/>
          <p:cNvSpPr/>
          <p:nvPr/>
        </p:nvSpPr>
        <p:spPr>
          <a:xfrm>
            <a:off x="6202499" y="4753170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8"/>
          <p:cNvSpPr/>
          <p:nvPr/>
        </p:nvSpPr>
        <p:spPr>
          <a:xfrm>
            <a:off x="6259531" y="3919205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6769644" y="2259393"/>
            <a:ext cx="1527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err="1"/>
              <a:t>Add</a:t>
            </a:r>
            <a:r>
              <a:rPr lang="es-MX" sz="3200" dirty="0"/>
              <a:t>  -</a:t>
            </a:r>
            <a:r>
              <a:rPr lang="es-MX" sz="3200" dirty="0" err="1"/>
              <a:t>er</a:t>
            </a:r>
            <a:endParaRPr lang="es-MX" sz="3200" dirty="0"/>
          </a:p>
        </p:txBody>
      </p:sp>
      <p:sp>
        <p:nvSpPr>
          <p:cNvPr id="9" name="8 Rectángulo"/>
          <p:cNvSpPr/>
          <p:nvPr/>
        </p:nvSpPr>
        <p:spPr>
          <a:xfrm>
            <a:off x="6652749" y="3986567"/>
            <a:ext cx="2428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 err="1"/>
              <a:t>Change</a:t>
            </a:r>
            <a:r>
              <a:rPr lang="es-MX" sz="2000" dirty="0"/>
              <a:t> “y” </a:t>
            </a:r>
            <a:r>
              <a:rPr lang="es-MX" sz="2000" dirty="0" err="1"/>
              <a:t>to</a:t>
            </a:r>
            <a:r>
              <a:rPr lang="es-MX" sz="2000" dirty="0"/>
              <a:t> “i” + </a:t>
            </a:r>
            <a:r>
              <a:rPr lang="es-MX" sz="2000" dirty="0" err="1"/>
              <a:t>er</a:t>
            </a:r>
            <a:endParaRPr lang="es-MX" sz="2000" dirty="0"/>
          </a:p>
        </p:txBody>
      </p:sp>
      <p:sp>
        <p:nvSpPr>
          <p:cNvPr id="10" name="CuadroTexto 5"/>
          <p:cNvSpPr txBox="1"/>
          <p:nvPr/>
        </p:nvSpPr>
        <p:spPr>
          <a:xfrm>
            <a:off x="6769644" y="3191157"/>
            <a:ext cx="158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Add</a:t>
            </a:r>
            <a:r>
              <a:rPr lang="es-MX" sz="3200" dirty="0" smtClean="0"/>
              <a:t>  -r</a:t>
            </a:r>
            <a:endParaRPr lang="es-MX" sz="3200" dirty="0"/>
          </a:p>
        </p:txBody>
      </p:sp>
      <p:sp>
        <p:nvSpPr>
          <p:cNvPr id="11" name="10 Rectángulo"/>
          <p:cNvSpPr/>
          <p:nvPr/>
        </p:nvSpPr>
        <p:spPr>
          <a:xfrm>
            <a:off x="6542743" y="4887894"/>
            <a:ext cx="2689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We</a:t>
            </a:r>
            <a:r>
              <a:rPr lang="es-MX" dirty="0"/>
              <a:t> use “more” + </a:t>
            </a:r>
            <a:r>
              <a:rPr lang="es-MX" dirty="0" err="1"/>
              <a:t>adjective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591" y="2696705"/>
            <a:ext cx="7886700" cy="21077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</a:pPr>
            <a:r>
              <a:rPr lang="es-MX" sz="6600" dirty="0">
                <a:latin typeface="Arial Rounded MT Bold" panose="020F0704030504030204" pitchFamily="34" charset="0"/>
              </a:rPr>
              <a:t>COMPARING STATES OF THE MEXICAN REPUBLIC</a:t>
            </a:r>
            <a:br>
              <a:rPr lang="es-MX" sz="6600" dirty="0">
                <a:latin typeface="Arial Rounded MT Bold" panose="020F0704030504030204" pitchFamily="34" charset="0"/>
              </a:rPr>
            </a:br>
            <a:endParaRPr lang="es-MX" sz="6600" b="1" dirty="0">
              <a:solidFill>
                <a:srgbClr val="54190A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208868"/>
            <a:ext cx="8519411" cy="42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9" y="1199433"/>
            <a:ext cx="4464495" cy="23330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99434"/>
            <a:ext cx="4036707" cy="23330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1593" y="3599672"/>
            <a:ext cx="4401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/>
              <a:t>Durango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b="1" dirty="0" err="1"/>
              <a:t>cold</a:t>
            </a:r>
            <a:r>
              <a:rPr lang="es-MX" sz="3200" dirty="0"/>
              <a:t> in </a:t>
            </a:r>
            <a:r>
              <a:rPr lang="es-MX" sz="3200" dirty="0" err="1"/>
              <a:t>winter</a:t>
            </a:r>
            <a:r>
              <a:rPr lang="es-MX" sz="32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92641" y="3618373"/>
            <a:ext cx="3715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Zacatecas </a:t>
            </a:r>
            <a:r>
              <a:rPr kumimoji="0" lang="es-MX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</a:t>
            </a: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MX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cold</a:t>
            </a: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s-MX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too</a:t>
            </a: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40981" y="4716673"/>
            <a:ext cx="6503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/>
              <a:t>Durango </a:t>
            </a:r>
            <a:r>
              <a:rPr lang="es-MX" sz="3600" dirty="0" err="1"/>
              <a:t>is</a:t>
            </a:r>
            <a:r>
              <a:rPr lang="es-MX" sz="3600" dirty="0"/>
              <a:t> </a:t>
            </a:r>
            <a:r>
              <a:rPr lang="es-MX" sz="3600" b="1" dirty="0" err="1"/>
              <a:t>cold</a:t>
            </a:r>
            <a:r>
              <a:rPr lang="es-MX" sz="3600" b="1" dirty="0" err="1">
                <a:solidFill>
                  <a:srgbClr val="FF0000"/>
                </a:solidFill>
              </a:rPr>
              <a:t>er</a:t>
            </a:r>
            <a:r>
              <a:rPr lang="es-MX" sz="3600" dirty="0"/>
              <a:t> </a:t>
            </a:r>
            <a:r>
              <a:rPr lang="es-MX" sz="3600" b="1" dirty="0" err="1">
                <a:solidFill>
                  <a:srgbClr val="FF0000"/>
                </a:solidFill>
              </a:rPr>
              <a:t>than</a:t>
            </a:r>
            <a:r>
              <a:rPr lang="es-MX" sz="3600" dirty="0"/>
              <a:t> Zacatecas.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0" y="1178627"/>
            <a:ext cx="3913946" cy="26257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502" y="261086"/>
            <a:ext cx="4339525" cy="269091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9000" y="3957255"/>
            <a:ext cx="3724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Chihuahua </a:t>
            </a:r>
            <a:r>
              <a:rPr lang="es-MX" sz="2800" dirty="0" err="1"/>
              <a:t>is</a:t>
            </a:r>
            <a:r>
              <a:rPr lang="es-MX" sz="2800" dirty="0"/>
              <a:t> a</a:t>
            </a:r>
            <a:r>
              <a:rPr lang="es-MX" sz="2800" b="1" dirty="0"/>
              <a:t> </a:t>
            </a:r>
            <a:r>
              <a:rPr lang="es-MX" sz="2800" b="1" dirty="0" err="1"/>
              <a:t>big</a:t>
            </a:r>
            <a:r>
              <a:rPr lang="es-MX" sz="2800" b="1" dirty="0"/>
              <a:t> </a:t>
            </a:r>
            <a:r>
              <a:rPr lang="es-MX" sz="2800" dirty="0" err="1"/>
              <a:t>state</a:t>
            </a:r>
            <a:r>
              <a:rPr lang="es-MX" sz="28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14385" y="3151343"/>
            <a:ext cx="342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Nuevo </a:t>
            </a:r>
            <a:r>
              <a:rPr lang="es-MX" sz="2800" dirty="0" err="1"/>
              <a:t>Leon</a:t>
            </a:r>
            <a:r>
              <a:rPr lang="es-MX" sz="2800" dirty="0"/>
              <a:t> </a:t>
            </a:r>
            <a:r>
              <a:rPr lang="es-MX" sz="2800" dirty="0" err="1"/>
              <a:t>is</a:t>
            </a:r>
            <a:r>
              <a:rPr lang="es-MX" sz="2800" dirty="0"/>
              <a:t> </a:t>
            </a:r>
            <a:r>
              <a:rPr lang="es-MX" sz="2800" b="1" dirty="0" err="1"/>
              <a:t>big</a:t>
            </a:r>
            <a:r>
              <a:rPr lang="es-MX" sz="2800" dirty="0"/>
              <a:t> </a:t>
            </a:r>
            <a:r>
              <a:rPr lang="es-MX" sz="2800" dirty="0" err="1"/>
              <a:t>too</a:t>
            </a:r>
            <a:r>
              <a:rPr lang="es-MX" sz="2800" dirty="0"/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95404" y="4871657"/>
            <a:ext cx="6601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/>
              <a:t>Chihuahua 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b="1" dirty="0" err="1"/>
              <a:t>big</a:t>
            </a:r>
            <a:r>
              <a:rPr lang="es-MX" sz="3200" dirty="0" err="1">
                <a:solidFill>
                  <a:srgbClr val="FF0000"/>
                </a:solidFill>
              </a:rPr>
              <a:t>ger</a:t>
            </a:r>
            <a:r>
              <a:rPr lang="es-MX" sz="3200" dirty="0">
                <a:solidFill>
                  <a:srgbClr val="FF0000"/>
                </a:solidFill>
              </a:rPr>
              <a:t> </a:t>
            </a:r>
            <a:r>
              <a:rPr lang="es-MX" sz="3200" dirty="0" err="1">
                <a:solidFill>
                  <a:srgbClr val="FF0000"/>
                </a:solidFill>
              </a:rPr>
              <a:t>than</a:t>
            </a:r>
            <a:r>
              <a:rPr lang="es-MX" sz="3200" dirty="0">
                <a:solidFill>
                  <a:srgbClr val="FF0000"/>
                </a:solidFill>
              </a:rPr>
              <a:t> </a:t>
            </a:r>
            <a:r>
              <a:rPr lang="es-MX" sz="3200" dirty="0"/>
              <a:t>Nuevo </a:t>
            </a:r>
            <a:r>
              <a:rPr lang="es-MX" sz="3200" dirty="0" err="1"/>
              <a:t>Leon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1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0EF26CC-2B0E-4340-926D-D358EA10074E}" vid="{07351E3D-ACB0-479B-AB9F-2E1FE40F35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</Template>
  <TotalTime>113</TotalTime>
  <Words>333</Words>
  <Application>Microsoft Office PowerPoint</Application>
  <PresentationFormat>Presentación en pantalla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CoolveticaRg-Regular</vt:lpstr>
      <vt:lpstr>Helvetica</vt:lpstr>
      <vt:lpstr>Tema de Office</vt:lpstr>
      <vt:lpstr>Presentación de PowerPoint</vt:lpstr>
      <vt:lpstr>“Making Comparisons” </vt:lpstr>
      <vt:lpstr>                “Making Comparisons” </vt:lpstr>
      <vt:lpstr>                “Making Comparisons” </vt:lpstr>
      <vt:lpstr>Presentación de PowerPoint</vt:lpstr>
      <vt:lpstr>COMPARING STATES OF THE MEXICAN REPUBLIC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Hp-2</dc:creator>
  <cp:lastModifiedBy>profe</cp:lastModifiedBy>
  <cp:revision>17</cp:revision>
  <dcterms:created xsi:type="dcterms:W3CDTF">2016-03-31T00:37:36Z</dcterms:created>
  <dcterms:modified xsi:type="dcterms:W3CDTF">2016-04-08T06:30:20Z</dcterms:modified>
</cp:coreProperties>
</file>