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9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0" r:id="rId19"/>
    <p:sldId id="278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9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12/04/2016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8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12/04/2016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117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12/04/2016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987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-2514600" y="1371600"/>
            <a:ext cx="3657600" cy="3657600"/>
          </a:xfrm>
          <a:custGeom>
            <a:avLst/>
            <a:gdLst>
              <a:gd name="G0" fmla="+- 12083 0 0"/>
              <a:gd name="G1" fmla="+- -3200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4083" y="2368"/>
              </a:cxn>
              <a:cxn ang="0">
                <a:pos x="64000" y="32000"/>
              </a:cxn>
              <a:cxn ang="0">
                <a:pos x="44083" y="61631"/>
              </a:cxn>
              <a:cxn ang="0">
                <a:pos x="44083" y="61631"/>
              </a:cxn>
              <a:cxn ang="0">
                <a:pos x="44082" y="61631"/>
              </a:cxn>
              <a:cxn ang="0">
                <a:pos x="44083" y="61632"/>
              </a:cxn>
              <a:cxn ang="0">
                <a:pos x="44083" y="2368"/>
              </a:cxn>
              <a:cxn ang="0">
                <a:pos x="44082" y="2368"/>
              </a:cxn>
              <a:cxn ang="0">
                <a:pos x="44083" y="2368"/>
              </a:cxn>
            </a:cxnLst>
            <a:rect l="T13" t="T15" r="T17" b="T19"/>
            <a:pathLst>
              <a:path w="64000" h="64000">
                <a:moveTo>
                  <a:pt x="44083" y="2368"/>
                </a:moveTo>
                <a:cubicBezTo>
                  <a:pt x="56127" y="7280"/>
                  <a:pt x="64000" y="18993"/>
                  <a:pt x="64000" y="32000"/>
                </a:cubicBezTo>
                <a:cubicBezTo>
                  <a:pt x="64000" y="45006"/>
                  <a:pt x="56127" y="56719"/>
                  <a:pt x="44083" y="61631"/>
                </a:cubicBezTo>
                <a:cubicBezTo>
                  <a:pt x="44082" y="61631"/>
                  <a:pt x="44082" y="61631"/>
                  <a:pt x="44082" y="61631"/>
                </a:cubicBezTo>
                <a:lnTo>
                  <a:pt x="44083" y="61632"/>
                </a:lnTo>
                <a:lnTo>
                  <a:pt x="44083" y="2368"/>
                </a:lnTo>
                <a:lnTo>
                  <a:pt x="44082" y="2368"/>
                </a:lnTo>
                <a:cubicBezTo>
                  <a:pt x="44082" y="2368"/>
                  <a:pt x="44082" y="2368"/>
                  <a:pt x="44083" y="2368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MX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-3222625" y="304800"/>
            <a:ext cx="4038600" cy="4038600"/>
          </a:xfrm>
          <a:custGeom>
            <a:avLst/>
            <a:gdLst>
              <a:gd name="G0" fmla="+- 18994 0 0"/>
              <a:gd name="G1" fmla="+- -3001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0994" y="6246"/>
              </a:cxn>
              <a:cxn ang="0">
                <a:pos x="64000" y="32000"/>
              </a:cxn>
              <a:cxn ang="0">
                <a:pos x="50994" y="57753"/>
              </a:cxn>
              <a:cxn ang="0">
                <a:pos x="50994" y="57753"/>
              </a:cxn>
              <a:cxn ang="0">
                <a:pos x="50993" y="57753"/>
              </a:cxn>
              <a:cxn ang="0">
                <a:pos x="50994" y="57754"/>
              </a:cxn>
              <a:cxn ang="0">
                <a:pos x="50994" y="6246"/>
              </a:cxn>
              <a:cxn ang="0">
                <a:pos x="50993" y="6246"/>
              </a:cxn>
              <a:cxn ang="0">
                <a:pos x="50994" y="6246"/>
              </a:cxn>
            </a:cxnLst>
            <a:rect l="T13" t="T15" r="T17" b="T19"/>
            <a:pathLst>
              <a:path w="64000" h="64000">
                <a:moveTo>
                  <a:pt x="50994" y="6246"/>
                </a:moveTo>
                <a:cubicBezTo>
                  <a:pt x="59172" y="12279"/>
                  <a:pt x="64000" y="21837"/>
                  <a:pt x="64000" y="32000"/>
                </a:cubicBezTo>
                <a:cubicBezTo>
                  <a:pt x="64000" y="42162"/>
                  <a:pt x="59172" y="51720"/>
                  <a:pt x="50994" y="57753"/>
                </a:cubicBezTo>
                <a:cubicBezTo>
                  <a:pt x="50993" y="57753"/>
                  <a:pt x="50993" y="57753"/>
                  <a:pt x="50993" y="57753"/>
                </a:cubicBezTo>
                <a:lnTo>
                  <a:pt x="50994" y="57754"/>
                </a:lnTo>
                <a:lnTo>
                  <a:pt x="50994" y="6246"/>
                </a:lnTo>
                <a:lnTo>
                  <a:pt x="50993" y="6246"/>
                </a:lnTo>
                <a:cubicBezTo>
                  <a:pt x="50993" y="6246"/>
                  <a:pt x="50993" y="6246"/>
                  <a:pt x="50994" y="6246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MX" sz="1800">
              <a:solidFill>
                <a:schemeClr val="tx1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371600" y="2286000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type vocabulary word</a:t>
            </a:r>
          </a:p>
        </p:txBody>
      </p:sp>
    </p:spTree>
    <p:extLst>
      <p:ext uri="{BB962C8B-B14F-4D97-AF65-F5344CB8AC3E}">
        <p14:creationId xmlns:p14="http://schemas.microsoft.com/office/powerpoint/2010/main" val="76831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12/04/2016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72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12/04/2016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386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12/04/2016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776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12/04/2016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610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12/04/2016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77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12/04/2016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388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12/04/2016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32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12/04/2016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368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A2129-662C-406B-8A70-C5DFFE3F68AD}" type="datetimeFigureOut">
              <a:rPr lang="es-MX" smtClean="0"/>
              <a:t>12/04/2016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1" descr="logo prepa1-01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7" y="0"/>
            <a:ext cx="1983090" cy="1139275"/>
          </a:xfrm>
          <a:prstGeom prst="rect">
            <a:avLst/>
          </a:prstGeom>
        </p:spPr>
      </p:pic>
      <p:pic>
        <p:nvPicPr>
          <p:cNvPr id="10" name="Picture 2" descr="logo prepa1-02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20" y="5373076"/>
            <a:ext cx="2403760" cy="125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0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6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6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6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6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6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6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6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6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6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6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6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72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MX" altLang="es-MX" smtClean="0"/>
          </a:p>
        </p:txBody>
      </p:sp>
      <p:sp>
        <p:nvSpPr>
          <p:cNvPr id="9219" name="Rectangle 3" descr="Click to type vocabulary word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2667000"/>
            <a:ext cx="7239000" cy="1752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s-MX" altLang="es-MX" sz="4400" dirty="0" smtClean="0"/>
              <a:t>architect</a:t>
            </a:r>
          </a:p>
        </p:txBody>
      </p:sp>
      <p:pic>
        <p:nvPicPr>
          <p:cNvPr id="9220" name="Picture 4" descr="clock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cloc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clock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clock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clock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cloc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clock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 descr="clock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 descr="clock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 descr="clock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4" descr="clock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" descr="clock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6" descr="clock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3" name="Group 17"/>
          <p:cNvGrpSpPr>
            <a:grpSpLocks/>
          </p:cNvGrpSpPr>
          <p:nvPr/>
        </p:nvGrpSpPr>
        <p:grpSpPr bwMode="auto">
          <a:xfrm>
            <a:off x="1114425" y="914400"/>
            <a:ext cx="7953375" cy="1244600"/>
            <a:chOff x="702" y="576"/>
            <a:chExt cx="5010" cy="784"/>
          </a:xfrm>
        </p:grpSpPr>
        <p:pic>
          <p:nvPicPr>
            <p:cNvPr id="9234" name="Picture 18" descr="password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576"/>
              <a:ext cx="3000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5" name="Text Box 19"/>
            <p:cNvSpPr txBox="1">
              <a:spLocks noChangeArrowheads="1"/>
            </p:cNvSpPr>
            <p:nvPr/>
          </p:nvSpPr>
          <p:spPr bwMode="auto">
            <a:xfrm>
              <a:off x="702" y="711"/>
              <a:ext cx="816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MX" sz="4800" b="1" dirty="0">
                  <a:solidFill>
                    <a:schemeClr val="accent2"/>
                  </a:solidFill>
                </a:rPr>
                <a:t>The</a:t>
              </a:r>
            </a:p>
          </p:txBody>
        </p:sp>
        <p:sp>
          <p:nvSpPr>
            <p:cNvPr id="9236" name="Text Box 20"/>
            <p:cNvSpPr txBox="1">
              <a:spLocks noChangeArrowheads="1"/>
            </p:cNvSpPr>
            <p:nvPr/>
          </p:nvSpPr>
          <p:spPr bwMode="auto">
            <a:xfrm>
              <a:off x="4512" y="681"/>
              <a:ext cx="120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MX" sz="4800" b="1">
                  <a:solidFill>
                    <a:schemeClr val="accent2"/>
                  </a:solidFill>
                </a:rPr>
                <a:t>is…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370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MX" altLang="es-MX" dirty="0" smtClean="0"/>
          </a:p>
        </p:txBody>
      </p:sp>
      <p:sp>
        <p:nvSpPr>
          <p:cNvPr id="10243" name="Rectangle 3" descr="Click to type vocabulary word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2667000"/>
            <a:ext cx="7239000" cy="1752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s-MX" altLang="es-MX" sz="4400" smtClean="0"/>
              <a:t>doctor</a:t>
            </a:r>
          </a:p>
        </p:txBody>
      </p:sp>
      <p:pic>
        <p:nvPicPr>
          <p:cNvPr id="10244" name="Picture 4" descr="clock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cloc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clock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clock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clock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cloc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clock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 descr="clock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clock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3" descr="clock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clock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5" descr="clock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6" descr="clock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7" name="Group 17"/>
          <p:cNvGrpSpPr>
            <a:grpSpLocks/>
          </p:cNvGrpSpPr>
          <p:nvPr/>
        </p:nvGrpSpPr>
        <p:grpSpPr bwMode="auto">
          <a:xfrm>
            <a:off x="1114425" y="914400"/>
            <a:ext cx="7953375" cy="1244600"/>
            <a:chOff x="702" y="576"/>
            <a:chExt cx="5010" cy="784"/>
          </a:xfrm>
        </p:grpSpPr>
        <p:pic>
          <p:nvPicPr>
            <p:cNvPr id="10258" name="Picture 18" descr="password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576"/>
              <a:ext cx="3000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702" y="711"/>
              <a:ext cx="816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MX" sz="4800" b="1">
                  <a:solidFill>
                    <a:schemeClr val="accent2"/>
                  </a:solidFill>
                </a:rPr>
                <a:t>The</a:t>
              </a:r>
            </a:p>
          </p:txBody>
        </p:sp>
        <p:sp>
          <p:nvSpPr>
            <p:cNvPr id="10260" name="Text Box 20"/>
            <p:cNvSpPr txBox="1">
              <a:spLocks noChangeArrowheads="1"/>
            </p:cNvSpPr>
            <p:nvPr/>
          </p:nvSpPr>
          <p:spPr bwMode="auto">
            <a:xfrm>
              <a:off x="4512" y="681"/>
              <a:ext cx="120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MX" sz="4800" b="1">
                  <a:solidFill>
                    <a:schemeClr val="accent2"/>
                  </a:solidFill>
                </a:rPr>
                <a:t>is…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26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MX" altLang="es-MX" smtClean="0"/>
          </a:p>
        </p:txBody>
      </p:sp>
      <p:sp>
        <p:nvSpPr>
          <p:cNvPr id="11267" name="Rectangle 3" descr="Click to type vocabulary word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2667000"/>
            <a:ext cx="7239000" cy="1752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s-MX" altLang="es-MX" sz="4400" smtClean="0"/>
              <a:t>firefighter</a:t>
            </a:r>
          </a:p>
        </p:txBody>
      </p:sp>
      <p:pic>
        <p:nvPicPr>
          <p:cNvPr id="11268" name="Picture 4" descr="clock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cloc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clock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clock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clock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cloc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clock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clock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 descr="clock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clock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clock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 descr="clock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 descr="clock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81" name="Group 17"/>
          <p:cNvGrpSpPr>
            <a:grpSpLocks/>
          </p:cNvGrpSpPr>
          <p:nvPr/>
        </p:nvGrpSpPr>
        <p:grpSpPr bwMode="auto">
          <a:xfrm>
            <a:off x="1114425" y="914400"/>
            <a:ext cx="7953375" cy="1244600"/>
            <a:chOff x="702" y="576"/>
            <a:chExt cx="5010" cy="784"/>
          </a:xfrm>
        </p:grpSpPr>
        <p:pic>
          <p:nvPicPr>
            <p:cNvPr id="11282" name="Picture 18" descr="password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576"/>
              <a:ext cx="3000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3" name="Text Box 19"/>
            <p:cNvSpPr txBox="1">
              <a:spLocks noChangeArrowheads="1"/>
            </p:cNvSpPr>
            <p:nvPr/>
          </p:nvSpPr>
          <p:spPr bwMode="auto">
            <a:xfrm>
              <a:off x="702" y="711"/>
              <a:ext cx="816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MX" sz="4800" b="1">
                  <a:solidFill>
                    <a:schemeClr val="accent2"/>
                  </a:solidFill>
                </a:rPr>
                <a:t>The</a:t>
              </a:r>
            </a:p>
          </p:txBody>
        </p:sp>
        <p:sp>
          <p:nvSpPr>
            <p:cNvPr id="11284" name="Text Box 20"/>
            <p:cNvSpPr txBox="1">
              <a:spLocks noChangeArrowheads="1"/>
            </p:cNvSpPr>
            <p:nvPr/>
          </p:nvSpPr>
          <p:spPr bwMode="auto">
            <a:xfrm>
              <a:off x="4512" y="681"/>
              <a:ext cx="120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MX" sz="4800" b="1">
                  <a:solidFill>
                    <a:schemeClr val="accent2"/>
                  </a:solidFill>
                </a:rPr>
                <a:t>is…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436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MX" altLang="es-MX" smtClean="0"/>
          </a:p>
        </p:txBody>
      </p:sp>
      <p:sp>
        <p:nvSpPr>
          <p:cNvPr id="12291" name="Rectangle 3" descr="Click to type vocabulary word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2667000"/>
            <a:ext cx="7239000" cy="1752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s-MX" altLang="es-MX" sz="4400" dirty="0" smtClean="0"/>
              <a:t>hairdresser</a:t>
            </a:r>
          </a:p>
        </p:txBody>
      </p:sp>
      <p:pic>
        <p:nvPicPr>
          <p:cNvPr id="12292" name="Picture 4" descr="clock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cloc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clock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clock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clock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cloc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 descr="clock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clock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clock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 descr="clock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clock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15" descr="clock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16" descr="clock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5" name="Group 17"/>
          <p:cNvGrpSpPr>
            <a:grpSpLocks/>
          </p:cNvGrpSpPr>
          <p:nvPr/>
        </p:nvGrpSpPr>
        <p:grpSpPr bwMode="auto">
          <a:xfrm>
            <a:off x="1114425" y="914400"/>
            <a:ext cx="7953375" cy="1244600"/>
            <a:chOff x="702" y="576"/>
            <a:chExt cx="5010" cy="784"/>
          </a:xfrm>
        </p:grpSpPr>
        <p:pic>
          <p:nvPicPr>
            <p:cNvPr id="12306" name="Picture 18" descr="password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576"/>
              <a:ext cx="3000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>
              <a:off x="702" y="711"/>
              <a:ext cx="816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MX" sz="4800" b="1">
                  <a:solidFill>
                    <a:schemeClr val="accent2"/>
                  </a:solidFill>
                </a:rPr>
                <a:t>The</a:t>
              </a:r>
            </a:p>
          </p:txBody>
        </p:sp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>
              <a:off x="4512" y="681"/>
              <a:ext cx="120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MX" sz="4800" b="1">
                  <a:solidFill>
                    <a:schemeClr val="accent2"/>
                  </a:solidFill>
                </a:rPr>
                <a:t>is…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57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MX" altLang="es-MX" smtClean="0"/>
          </a:p>
        </p:txBody>
      </p:sp>
      <p:sp>
        <p:nvSpPr>
          <p:cNvPr id="13315" name="Rectangle 3" descr="Click to type vocabulary word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2667000"/>
            <a:ext cx="7239000" cy="1752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s-MX" altLang="es-MX" sz="4400" dirty="0" smtClean="0"/>
              <a:t>nurse</a:t>
            </a:r>
          </a:p>
        </p:txBody>
      </p:sp>
      <p:pic>
        <p:nvPicPr>
          <p:cNvPr id="13316" name="Picture 4" descr="clock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cloc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clock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clock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clock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cloc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clock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clock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 descr="clock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clock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4" descr="clock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5" descr="clock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6" descr="clock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9" name="Group 17"/>
          <p:cNvGrpSpPr>
            <a:grpSpLocks/>
          </p:cNvGrpSpPr>
          <p:nvPr/>
        </p:nvGrpSpPr>
        <p:grpSpPr bwMode="auto">
          <a:xfrm>
            <a:off x="1114425" y="914400"/>
            <a:ext cx="7953375" cy="1244600"/>
            <a:chOff x="702" y="576"/>
            <a:chExt cx="5010" cy="784"/>
          </a:xfrm>
        </p:grpSpPr>
        <p:pic>
          <p:nvPicPr>
            <p:cNvPr id="13330" name="Picture 18" descr="password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576"/>
              <a:ext cx="3000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1" name="Text Box 19"/>
            <p:cNvSpPr txBox="1">
              <a:spLocks noChangeArrowheads="1"/>
            </p:cNvSpPr>
            <p:nvPr/>
          </p:nvSpPr>
          <p:spPr bwMode="auto">
            <a:xfrm>
              <a:off x="702" y="711"/>
              <a:ext cx="816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MX" sz="4800" b="1">
                  <a:solidFill>
                    <a:schemeClr val="accent2"/>
                  </a:solidFill>
                </a:rPr>
                <a:t>The</a:t>
              </a:r>
            </a:p>
          </p:txBody>
        </p:sp>
        <p:sp>
          <p:nvSpPr>
            <p:cNvPr id="13332" name="Text Box 20"/>
            <p:cNvSpPr txBox="1">
              <a:spLocks noChangeArrowheads="1"/>
            </p:cNvSpPr>
            <p:nvPr/>
          </p:nvSpPr>
          <p:spPr bwMode="auto">
            <a:xfrm>
              <a:off x="4512" y="681"/>
              <a:ext cx="120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MX" sz="4800" b="1">
                  <a:solidFill>
                    <a:schemeClr val="accent2"/>
                  </a:solidFill>
                </a:rPr>
                <a:t>is…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9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MX" altLang="es-MX" smtClean="0"/>
          </a:p>
        </p:txBody>
      </p:sp>
      <p:sp>
        <p:nvSpPr>
          <p:cNvPr id="14339" name="Rectangle 3" descr="Click to type vocabulary word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2667000"/>
            <a:ext cx="7239000" cy="1752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s-MX" altLang="es-MX" sz="4400" dirty="0" smtClean="0"/>
              <a:t>farmer</a:t>
            </a:r>
          </a:p>
        </p:txBody>
      </p:sp>
      <p:pic>
        <p:nvPicPr>
          <p:cNvPr id="14340" name="Picture 4" descr="clock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cloc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clock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clock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clock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cloc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clock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1" descr="clock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2" descr="clock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3" descr="clock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4" descr="clock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15" descr="clock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16" descr="clock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53" name="Group 17"/>
          <p:cNvGrpSpPr>
            <a:grpSpLocks/>
          </p:cNvGrpSpPr>
          <p:nvPr/>
        </p:nvGrpSpPr>
        <p:grpSpPr bwMode="auto">
          <a:xfrm>
            <a:off x="1114425" y="914400"/>
            <a:ext cx="7953375" cy="1244600"/>
            <a:chOff x="702" y="576"/>
            <a:chExt cx="5010" cy="784"/>
          </a:xfrm>
        </p:grpSpPr>
        <p:pic>
          <p:nvPicPr>
            <p:cNvPr id="14354" name="Picture 18" descr="password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576"/>
              <a:ext cx="3000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5" name="Text Box 19"/>
            <p:cNvSpPr txBox="1">
              <a:spLocks noChangeArrowheads="1"/>
            </p:cNvSpPr>
            <p:nvPr/>
          </p:nvSpPr>
          <p:spPr bwMode="auto">
            <a:xfrm>
              <a:off x="702" y="711"/>
              <a:ext cx="816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MX" sz="4800" b="1">
                  <a:solidFill>
                    <a:schemeClr val="accent2"/>
                  </a:solidFill>
                </a:rPr>
                <a:t>The</a:t>
              </a:r>
            </a:p>
          </p:txBody>
        </p:sp>
        <p:sp>
          <p:nvSpPr>
            <p:cNvPr id="14356" name="Text Box 20"/>
            <p:cNvSpPr txBox="1">
              <a:spLocks noChangeArrowheads="1"/>
            </p:cNvSpPr>
            <p:nvPr/>
          </p:nvSpPr>
          <p:spPr bwMode="auto">
            <a:xfrm>
              <a:off x="4512" y="681"/>
              <a:ext cx="120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MX" sz="4800" b="1">
                  <a:solidFill>
                    <a:schemeClr val="accent2"/>
                  </a:solidFill>
                </a:rPr>
                <a:t>is…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07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MX" altLang="es-MX" smtClean="0"/>
          </a:p>
        </p:txBody>
      </p:sp>
      <p:sp>
        <p:nvSpPr>
          <p:cNvPr id="15363" name="Rectangle 3" descr="Click to type vocabulary word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2667000"/>
            <a:ext cx="7239000" cy="1752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s-MX" altLang="es-MX" sz="4400" dirty="0" smtClean="0"/>
              <a:t>lawyer</a:t>
            </a:r>
          </a:p>
        </p:txBody>
      </p:sp>
      <p:pic>
        <p:nvPicPr>
          <p:cNvPr id="15364" name="Picture 4" descr="clock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cloc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clock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clock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clock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loc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clock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1" descr="clock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2" descr="clock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3" descr="clock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 descr="clock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Picture 15" descr="clock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Picture 16" descr="clock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7" name="Group 17"/>
          <p:cNvGrpSpPr>
            <a:grpSpLocks/>
          </p:cNvGrpSpPr>
          <p:nvPr/>
        </p:nvGrpSpPr>
        <p:grpSpPr bwMode="auto">
          <a:xfrm>
            <a:off x="1114425" y="914400"/>
            <a:ext cx="7953375" cy="1244600"/>
            <a:chOff x="702" y="576"/>
            <a:chExt cx="5010" cy="784"/>
          </a:xfrm>
        </p:grpSpPr>
        <p:pic>
          <p:nvPicPr>
            <p:cNvPr id="15378" name="Picture 18" descr="password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576"/>
              <a:ext cx="3000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9" name="Text Box 19"/>
            <p:cNvSpPr txBox="1">
              <a:spLocks noChangeArrowheads="1"/>
            </p:cNvSpPr>
            <p:nvPr/>
          </p:nvSpPr>
          <p:spPr bwMode="auto">
            <a:xfrm>
              <a:off x="702" y="711"/>
              <a:ext cx="816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MX" sz="4800" b="1">
                  <a:solidFill>
                    <a:schemeClr val="accent2"/>
                  </a:solidFill>
                </a:rPr>
                <a:t>The</a:t>
              </a:r>
            </a:p>
          </p:txBody>
        </p:sp>
        <p:sp>
          <p:nvSpPr>
            <p:cNvPr id="15380" name="Text Box 20"/>
            <p:cNvSpPr txBox="1">
              <a:spLocks noChangeArrowheads="1"/>
            </p:cNvSpPr>
            <p:nvPr/>
          </p:nvSpPr>
          <p:spPr bwMode="auto">
            <a:xfrm>
              <a:off x="4512" y="681"/>
              <a:ext cx="120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MX" sz="4800" b="1">
                  <a:solidFill>
                    <a:schemeClr val="accent2"/>
                  </a:solidFill>
                </a:rPr>
                <a:t>is…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844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MX" altLang="es-MX" smtClean="0"/>
          </a:p>
        </p:txBody>
      </p:sp>
      <p:sp>
        <p:nvSpPr>
          <p:cNvPr id="16387" name="Rectangle 3" descr="Click to type vocabulary word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2667000"/>
            <a:ext cx="7239000" cy="1752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s-MX" altLang="es-MX" sz="4400" dirty="0" smtClean="0"/>
              <a:t>teacher</a:t>
            </a:r>
          </a:p>
        </p:txBody>
      </p:sp>
      <p:pic>
        <p:nvPicPr>
          <p:cNvPr id="16388" name="Picture 4" descr="clock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cloc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clock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clock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 descr="clock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9" descr="cloc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0" descr="clock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1" descr="clock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2" descr="clock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3" descr="clock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14" descr="clock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15" descr="clock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16" descr="clock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1114425" y="914400"/>
            <a:ext cx="7953375" cy="1244600"/>
            <a:chOff x="702" y="576"/>
            <a:chExt cx="5010" cy="784"/>
          </a:xfrm>
        </p:grpSpPr>
        <p:pic>
          <p:nvPicPr>
            <p:cNvPr id="16402" name="Picture 18" descr="password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576"/>
              <a:ext cx="3000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3" name="Text Box 19"/>
            <p:cNvSpPr txBox="1">
              <a:spLocks noChangeArrowheads="1"/>
            </p:cNvSpPr>
            <p:nvPr/>
          </p:nvSpPr>
          <p:spPr bwMode="auto">
            <a:xfrm>
              <a:off x="702" y="711"/>
              <a:ext cx="816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MX" sz="4800" b="1">
                  <a:solidFill>
                    <a:schemeClr val="accent2"/>
                  </a:solidFill>
                </a:rPr>
                <a:t>The</a:t>
              </a:r>
            </a:p>
          </p:txBody>
        </p:sp>
        <p:sp>
          <p:nvSpPr>
            <p:cNvPr id="16404" name="Text Box 20"/>
            <p:cNvSpPr txBox="1">
              <a:spLocks noChangeArrowheads="1"/>
            </p:cNvSpPr>
            <p:nvPr/>
          </p:nvSpPr>
          <p:spPr bwMode="auto">
            <a:xfrm>
              <a:off x="4512" y="681"/>
              <a:ext cx="120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MX" sz="4800" b="1">
                  <a:solidFill>
                    <a:schemeClr val="accent2"/>
                  </a:solidFill>
                </a:rPr>
                <a:t>is…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566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1371600" y="2286000"/>
            <a:ext cx="7239000" cy="1444625"/>
          </a:xfrm>
        </p:spPr>
        <p:txBody>
          <a:bodyPr>
            <a:normAutofit fontScale="90000"/>
          </a:bodyPr>
          <a:lstStyle/>
          <a:p>
            <a:r>
              <a:rPr lang="es-MX" dirty="0"/>
              <a:t>Taken from an adaptation of Connie Campbell.</a:t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0753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LELI. Karla Estela Capetillo Cerón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981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54190A"/>
                </a:solidFill>
                <a:latin typeface="Helvetica"/>
                <a:cs typeface="Helvetica"/>
              </a:rPr>
              <a:t>Password (</a:t>
            </a:r>
            <a:r>
              <a:rPr lang="en-US" dirty="0" smtClean="0">
                <a:solidFill>
                  <a:srgbClr val="54190A"/>
                </a:solidFill>
                <a:latin typeface="Helvetica"/>
                <a:cs typeface="Helvetica"/>
              </a:rPr>
              <a:t>VOCABULARY </a:t>
            </a:r>
            <a:r>
              <a:rPr lang="en-US" dirty="0" smtClean="0">
                <a:solidFill>
                  <a:srgbClr val="54190A"/>
                </a:solidFill>
                <a:latin typeface="Helvetica"/>
                <a:cs typeface="Helvetica"/>
              </a:rPr>
              <a:t>ABOUT JOBS AND PROFESSIONS)</a:t>
            </a:r>
          </a:p>
          <a:p>
            <a:endParaRPr lang="en-US" dirty="0">
              <a:solidFill>
                <a:srgbClr val="54190A"/>
              </a:solidFill>
              <a:latin typeface="Helvetica"/>
              <a:cs typeface="Helvetica"/>
            </a:endParaRPr>
          </a:p>
          <a:p>
            <a:r>
              <a:rPr lang="es-MX" dirty="0" smtClean="0"/>
              <a:t>An </a:t>
            </a:r>
            <a:r>
              <a:rPr lang="es-MX" dirty="0" err="1"/>
              <a:t>interactive</a:t>
            </a:r>
            <a:r>
              <a:rPr lang="es-MX" dirty="0"/>
              <a:t> </a:t>
            </a:r>
            <a:r>
              <a:rPr lang="es-MX" dirty="0" err="1"/>
              <a:t>game</a:t>
            </a:r>
            <a:r>
              <a:rPr lang="es-MX" dirty="0"/>
              <a:t> </a:t>
            </a:r>
            <a:r>
              <a:rPr lang="es-MX" dirty="0" err="1"/>
              <a:t>called</a:t>
            </a:r>
            <a:r>
              <a:rPr lang="es-MX" dirty="0"/>
              <a:t>  “</a:t>
            </a:r>
            <a:r>
              <a:rPr lang="es-MX" dirty="0" err="1"/>
              <a:t>Password</a:t>
            </a:r>
            <a:r>
              <a:rPr lang="es-MX" dirty="0"/>
              <a:t>” </a:t>
            </a:r>
            <a:r>
              <a:rPr lang="es-MX" dirty="0" err="1"/>
              <a:t>that</a:t>
            </a:r>
            <a:r>
              <a:rPr lang="es-MX" dirty="0"/>
              <a:t> can be </a:t>
            </a:r>
            <a:r>
              <a:rPr lang="es-MX" dirty="0" err="1"/>
              <a:t>used</a:t>
            </a:r>
            <a:r>
              <a:rPr lang="es-MX" dirty="0"/>
              <a:t> as a </a:t>
            </a:r>
            <a:r>
              <a:rPr lang="es-MX" dirty="0" err="1"/>
              <a:t>vocabulary</a:t>
            </a:r>
            <a:r>
              <a:rPr lang="es-MX" dirty="0"/>
              <a:t> </a:t>
            </a:r>
            <a:r>
              <a:rPr lang="es-MX" dirty="0" err="1"/>
              <a:t>review</a:t>
            </a:r>
            <a:r>
              <a:rPr lang="es-MX" dirty="0"/>
              <a:t> </a:t>
            </a:r>
            <a:r>
              <a:rPr lang="es-MX" dirty="0" err="1"/>
              <a:t>activity</a:t>
            </a:r>
            <a:r>
              <a:rPr lang="es-MX" dirty="0"/>
              <a:t> in </a:t>
            </a:r>
            <a:r>
              <a:rPr lang="es-MX" dirty="0" err="1"/>
              <a:t>which</a:t>
            </a:r>
            <a:r>
              <a:rPr lang="es-MX" dirty="0"/>
              <a:t> </a:t>
            </a:r>
            <a:r>
              <a:rPr lang="es-MX" dirty="0" err="1"/>
              <a:t>students</a:t>
            </a:r>
            <a:r>
              <a:rPr lang="es-MX" dirty="0"/>
              <a:t> can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any</a:t>
            </a:r>
            <a:r>
              <a:rPr lang="es-MX" dirty="0"/>
              <a:t> </a:t>
            </a:r>
            <a:r>
              <a:rPr lang="es-MX" dirty="0" err="1"/>
              <a:t>kind</a:t>
            </a:r>
            <a:r>
              <a:rPr lang="es-MX" dirty="0"/>
              <a:t> of </a:t>
            </a:r>
            <a:r>
              <a:rPr lang="es-MX" dirty="0" err="1"/>
              <a:t>vocabulary</a:t>
            </a:r>
            <a:r>
              <a:rPr lang="es-MX" dirty="0"/>
              <a:t>. </a:t>
            </a:r>
            <a:r>
              <a:rPr lang="es-MX" dirty="0" err="1"/>
              <a:t>This</a:t>
            </a:r>
            <a:r>
              <a:rPr lang="es-MX" dirty="0"/>
              <a:t> time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topic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jobs</a:t>
            </a:r>
            <a:r>
              <a:rPr lang="es-MX" dirty="0"/>
              <a:t> and </a:t>
            </a:r>
            <a:r>
              <a:rPr lang="es-MX" dirty="0" err="1"/>
              <a:t>professions</a:t>
            </a:r>
            <a:r>
              <a:rPr lang="es-MX" dirty="0"/>
              <a:t>. </a:t>
            </a:r>
            <a:r>
              <a:rPr lang="es-MX" sz="3200" u="sng" dirty="0"/>
              <a:t/>
            </a:r>
            <a:br>
              <a:rPr lang="es-MX" sz="3200" u="sng" dirty="0"/>
            </a:br>
            <a:endParaRPr lang="en-US" dirty="0" smtClean="0">
              <a:solidFill>
                <a:srgbClr val="54190A"/>
              </a:solidFill>
              <a:latin typeface="Helvetica"/>
              <a:cs typeface="Helvetica"/>
            </a:endParaRPr>
          </a:p>
          <a:p>
            <a:endParaRPr lang="en-US" dirty="0" smtClean="0">
              <a:solidFill>
                <a:srgbClr val="54190A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757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7970" y="2001895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 smtClean="0"/>
              <a:t>La siguiente </a:t>
            </a:r>
            <a:r>
              <a:rPr lang="es-MX" dirty="0"/>
              <a:t>presentación es un juego interactivo llamado “</a:t>
            </a:r>
            <a:r>
              <a:rPr lang="es-MX" dirty="0" err="1"/>
              <a:t>Password</a:t>
            </a:r>
            <a:r>
              <a:rPr lang="es-MX" dirty="0"/>
              <a:t>” que puede ser utilizado como actividad de repaso de vocabulario, en el cual los alumnos pueden practicar cualquier tipo de vocabulario. En este caso, el tema es acerca de oficios y profesiones.</a:t>
            </a:r>
          </a:p>
        </p:txBody>
      </p:sp>
    </p:spTree>
    <p:extLst>
      <p:ext uri="{BB962C8B-B14F-4D97-AF65-F5344CB8AC3E}">
        <p14:creationId xmlns:p14="http://schemas.microsoft.com/office/powerpoint/2010/main" val="1455849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2166020" y="3411415"/>
            <a:ext cx="5040560" cy="648072"/>
          </a:xfrm>
          <a:noFill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s-MX" dirty="0" smtClean="0"/>
              <a:t>A Vocabulary Review Activity</a:t>
            </a:r>
          </a:p>
        </p:txBody>
      </p:sp>
      <p:pic>
        <p:nvPicPr>
          <p:cNvPr id="3075" name="Picture 6" descr="sh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4365104"/>
            <a:ext cx="20574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passwor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556792"/>
            <a:ext cx="59817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857294"/>
      </p:ext>
    </p:extLst>
  </p:cSld>
  <p:clrMapOvr>
    <a:masterClrMapping/>
  </p:clrMapOvr>
  <p:transition spd="med">
    <p:zoom/>
    <p:sndAc>
      <p:stSnd>
        <p:snd r:embed="rId2" name="passwor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7948" y="365126"/>
            <a:ext cx="5937402" cy="1325563"/>
          </a:xfrm>
        </p:spPr>
        <p:txBody>
          <a:bodyPr/>
          <a:lstStyle/>
          <a:p>
            <a:pPr eaLnBrk="1" hangingPunct="1"/>
            <a:r>
              <a:rPr lang="en-US" altLang="es-MX" b="1" dirty="0" smtClean="0">
                <a:solidFill>
                  <a:schemeClr val="tx1"/>
                </a:solidFill>
              </a:rPr>
              <a:t/>
            </a:r>
            <a:br>
              <a:rPr lang="en-US" altLang="es-MX" b="1" dirty="0" smtClean="0">
                <a:solidFill>
                  <a:schemeClr val="tx1"/>
                </a:solidFill>
              </a:rPr>
            </a:br>
            <a:r>
              <a:rPr lang="en-US" altLang="es-MX" b="1" dirty="0" smtClean="0">
                <a:solidFill>
                  <a:schemeClr val="tx1"/>
                </a:solidFill>
              </a:rPr>
              <a:t>Setup Directions: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7979" y="1828800"/>
            <a:ext cx="7313612" cy="466564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rgbClr val="0099CC"/>
              </a:buClr>
            </a:pPr>
            <a:r>
              <a:rPr lang="en-US" altLang="es-MX" sz="2800" dirty="0" smtClean="0"/>
              <a:t>Type a vocabulary word on each of the following 10 slides in the subtitle textbox.  When complete, run the show by pressing F5 on the keyboard.</a:t>
            </a:r>
          </a:p>
          <a:p>
            <a:pPr eaLnBrk="1" hangingPunct="1">
              <a:lnSpc>
                <a:spcPct val="90000"/>
              </a:lnSpc>
              <a:buClr>
                <a:srgbClr val="0099CC"/>
              </a:buClr>
            </a:pPr>
            <a:r>
              <a:rPr lang="en-US" altLang="es-MX" sz="2800" dirty="0" smtClean="0"/>
              <a:t>One student stands with back to this presentation.</a:t>
            </a:r>
          </a:p>
          <a:p>
            <a:pPr eaLnBrk="1" hangingPunct="1">
              <a:lnSpc>
                <a:spcPct val="90000"/>
              </a:lnSpc>
              <a:buClr>
                <a:srgbClr val="0099CC"/>
              </a:buClr>
            </a:pPr>
            <a:r>
              <a:rPr lang="en-US" altLang="es-MX" sz="2800" dirty="0" smtClean="0"/>
              <a:t>The class gives the student clues to the vocabulary word onscreen as a clock keeps time.</a:t>
            </a:r>
          </a:p>
          <a:p>
            <a:pPr eaLnBrk="1" hangingPunct="1">
              <a:lnSpc>
                <a:spcPct val="90000"/>
              </a:lnSpc>
              <a:buClr>
                <a:srgbClr val="0099CC"/>
              </a:buClr>
            </a:pPr>
            <a:r>
              <a:rPr lang="en-US" altLang="es-MX" sz="2800" dirty="0" smtClean="0"/>
              <a:t>The student tries to guess the word before the buzzer.</a:t>
            </a:r>
          </a:p>
        </p:txBody>
      </p:sp>
    </p:spTree>
    <p:extLst>
      <p:ext uri="{BB962C8B-B14F-4D97-AF65-F5344CB8AC3E}">
        <p14:creationId xmlns:p14="http://schemas.microsoft.com/office/powerpoint/2010/main" val="350453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6082" y="365126"/>
            <a:ext cx="5849267" cy="1325563"/>
          </a:xfrm>
        </p:spPr>
        <p:txBody>
          <a:bodyPr/>
          <a:lstStyle/>
          <a:p>
            <a:pPr eaLnBrk="1" hangingPunct="1"/>
            <a:r>
              <a:rPr lang="en-US" altLang="es-MX" sz="6000" b="1" i="1" dirty="0" smtClean="0">
                <a:solidFill>
                  <a:schemeClr val="accent2"/>
                </a:solidFill>
              </a:rPr>
              <a:t>Ready to play?</a:t>
            </a:r>
          </a:p>
        </p:txBody>
      </p:sp>
      <p:pic>
        <p:nvPicPr>
          <p:cNvPr id="5123" name="Picture 4" descr="pass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9800"/>
            <a:ext cx="4410075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0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MX" altLang="es-MX" smtClean="0"/>
          </a:p>
        </p:txBody>
      </p:sp>
      <p:sp>
        <p:nvSpPr>
          <p:cNvPr id="6147" name="Rectangle 3" descr="Click to type vocabulary word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2667000"/>
            <a:ext cx="7239000" cy="1752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s-MX" altLang="es-MX" sz="4500" dirty="0" smtClean="0"/>
              <a:t>mechanic</a:t>
            </a:r>
          </a:p>
        </p:txBody>
      </p:sp>
      <p:pic>
        <p:nvPicPr>
          <p:cNvPr id="6148" name="Picture 5" descr="clock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loc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lock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lock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clock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cloc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clock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clock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clock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clock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clock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clock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clock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61" name="Group 21"/>
          <p:cNvGrpSpPr>
            <a:grpSpLocks/>
          </p:cNvGrpSpPr>
          <p:nvPr/>
        </p:nvGrpSpPr>
        <p:grpSpPr bwMode="auto">
          <a:xfrm>
            <a:off x="1114425" y="914400"/>
            <a:ext cx="7953375" cy="1244600"/>
            <a:chOff x="702" y="576"/>
            <a:chExt cx="5010" cy="784"/>
          </a:xfrm>
        </p:grpSpPr>
        <p:pic>
          <p:nvPicPr>
            <p:cNvPr id="6162" name="Picture 18" descr="password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576"/>
              <a:ext cx="3000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3" name="Text Box 19"/>
            <p:cNvSpPr txBox="1">
              <a:spLocks noChangeArrowheads="1"/>
            </p:cNvSpPr>
            <p:nvPr/>
          </p:nvSpPr>
          <p:spPr bwMode="auto">
            <a:xfrm>
              <a:off x="702" y="711"/>
              <a:ext cx="816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MX" sz="4800" b="1">
                  <a:solidFill>
                    <a:schemeClr val="accent2"/>
                  </a:solidFill>
                </a:rPr>
                <a:t>The</a:t>
              </a:r>
            </a:p>
          </p:txBody>
        </p:sp>
        <p:sp>
          <p:nvSpPr>
            <p:cNvPr id="6164" name="Text Box 20"/>
            <p:cNvSpPr txBox="1">
              <a:spLocks noChangeArrowheads="1"/>
            </p:cNvSpPr>
            <p:nvPr/>
          </p:nvSpPr>
          <p:spPr bwMode="auto">
            <a:xfrm>
              <a:off x="4512" y="681"/>
              <a:ext cx="120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MX" sz="4800" b="1">
                  <a:solidFill>
                    <a:schemeClr val="accent2"/>
                  </a:solidFill>
                </a:rPr>
                <a:t>is…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00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MX" altLang="es-MX" smtClean="0"/>
          </a:p>
        </p:txBody>
      </p:sp>
      <p:sp>
        <p:nvSpPr>
          <p:cNvPr id="7171" name="Rectangle 3" descr="Click to type vocabulary word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2667000"/>
            <a:ext cx="7239000" cy="1752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s-MX" altLang="es-MX" sz="4500" smtClean="0"/>
              <a:t>bus driver</a:t>
            </a:r>
          </a:p>
        </p:txBody>
      </p:sp>
      <p:pic>
        <p:nvPicPr>
          <p:cNvPr id="7172" name="Picture 4" descr="clock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cloc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clock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clock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clock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cloc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clock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 descr="clock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 descr="clock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clock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4" descr="clock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5" descr="clock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6" descr="clock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5" name="Group 17"/>
          <p:cNvGrpSpPr>
            <a:grpSpLocks/>
          </p:cNvGrpSpPr>
          <p:nvPr/>
        </p:nvGrpSpPr>
        <p:grpSpPr bwMode="auto">
          <a:xfrm>
            <a:off x="1114425" y="914400"/>
            <a:ext cx="7953375" cy="1244600"/>
            <a:chOff x="702" y="576"/>
            <a:chExt cx="5010" cy="784"/>
          </a:xfrm>
        </p:grpSpPr>
        <p:pic>
          <p:nvPicPr>
            <p:cNvPr id="7186" name="Picture 18" descr="password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576"/>
              <a:ext cx="3000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7" name="Text Box 19"/>
            <p:cNvSpPr txBox="1">
              <a:spLocks noChangeArrowheads="1"/>
            </p:cNvSpPr>
            <p:nvPr/>
          </p:nvSpPr>
          <p:spPr bwMode="auto">
            <a:xfrm>
              <a:off x="702" y="711"/>
              <a:ext cx="816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MX" sz="4800" b="1">
                  <a:solidFill>
                    <a:schemeClr val="accent2"/>
                  </a:solidFill>
                </a:rPr>
                <a:t>The</a:t>
              </a:r>
            </a:p>
          </p:txBody>
        </p:sp>
        <p:sp>
          <p:nvSpPr>
            <p:cNvPr id="7188" name="Text Box 20"/>
            <p:cNvSpPr txBox="1">
              <a:spLocks noChangeArrowheads="1"/>
            </p:cNvSpPr>
            <p:nvPr/>
          </p:nvSpPr>
          <p:spPr bwMode="auto">
            <a:xfrm>
              <a:off x="4512" y="681"/>
              <a:ext cx="120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MX" sz="4800" b="1">
                  <a:solidFill>
                    <a:schemeClr val="accent2"/>
                  </a:solidFill>
                </a:rPr>
                <a:t>is…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56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MX" altLang="es-MX" smtClean="0"/>
          </a:p>
        </p:txBody>
      </p:sp>
      <p:sp>
        <p:nvSpPr>
          <p:cNvPr id="8195" name="Rectangle 3" descr="Click to type vocabulary word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2667000"/>
            <a:ext cx="7239000" cy="1752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s-MX" altLang="es-MX" sz="4400" smtClean="0"/>
              <a:t>secretary</a:t>
            </a:r>
          </a:p>
        </p:txBody>
      </p:sp>
      <p:pic>
        <p:nvPicPr>
          <p:cNvPr id="8196" name="Picture 4" descr="clock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loc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clock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clock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clock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cloc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clock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clock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 descr="clock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 descr="clock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 descr="clock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clock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6" descr="clock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29175"/>
            <a:ext cx="199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9" name="Group 17"/>
          <p:cNvGrpSpPr>
            <a:grpSpLocks/>
          </p:cNvGrpSpPr>
          <p:nvPr/>
        </p:nvGrpSpPr>
        <p:grpSpPr bwMode="auto">
          <a:xfrm>
            <a:off x="1114425" y="914400"/>
            <a:ext cx="7953375" cy="1244600"/>
            <a:chOff x="702" y="576"/>
            <a:chExt cx="5010" cy="784"/>
          </a:xfrm>
        </p:grpSpPr>
        <p:pic>
          <p:nvPicPr>
            <p:cNvPr id="8210" name="Picture 18" descr="password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576"/>
              <a:ext cx="3000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1" name="Text Box 19"/>
            <p:cNvSpPr txBox="1">
              <a:spLocks noChangeArrowheads="1"/>
            </p:cNvSpPr>
            <p:nvPr/>
          </p:nvSpPr>
          <p:spPr bwMode="auto">
            <a:xfrm>
              <a:off x="702" y="711"/>
              <a:ext cx="816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MX" sz="4800" b="1">
                  <a:solidFill>
                    <a:schemeClr val="accent2"/>
                  </a:solidFill>
                </a:rPr>
                <a:t>The</a:t>
              </a:r>
            </a:p>
          </p:txBody>
        </p:sp>
        <p:sp>
          <p:nvSpPr>
            <p:cNvPr id="8212" name="Text Box 20"/>
            <p:cNvSpPr txBox="1">
              <a:spLocks noChangeArrowheads="1"/>
            </p:cNvSpPr>
            <p:nvPr/>
          </p:nvSpPr>
          <p:spPr bwMode="auto">
            <a:xfrm>
              <a:off x="4512" y="681"/>
              <a:ext cx="120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s-MX" sz="4800" b="1">
                  <a:solidFill>
                    <a:schemeClr val="accent2"/>
                  </a:solidFill>
                </a:rPr>
                <a:t>is…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68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tillap1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ción1" id="{40EF26CC-2B0E-4340-926D-D358EA10074E}" vid="{07351E3D-ACB0-479B-AB9F-2E1FE40F35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platillap1</Template>
  <TotalTime>14</TotalTime>
  <Words>224</Words>
  <Application>Microsoft Office PowerPoint</Application>
  <PresentationFormat>Presentación en pantalla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platillap1</vt:lpstr>
      <vt:lpstr>Presentación de PowerPoint</vt:lpstr>
      <vt:lpstr>Presentación de PowerPoint</vt:lpstr>
      <vt:lpstr>Presentación de PowerPoint</vt:lpstr>
      <vt:lpstr>Presentación de PowerPoint</vt:lpstr>
      <vt:lpstr> Setup Directions:</vt:lpstr>
      <vt:lpstr>Ready to play?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Taken from an adaptation of Connie Campbell. </vt:lpstr>
      <vt:lpstr>LELI. Karla Estela Capetillo Cerón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1karla</dc:creator>
  <cp:lastModifiedBy>1karla</cp:lastModifiedBy>
  <cp:revision>2</cp:revision>
  <dcterms:created xsi:type="dcterms:W3CDTF">2016-04-08T03:40:55Z</dcterms:created>
  <dcterms:modified xsi:type="dcterms:W3CDTF">2016-04-13T03:47:02Z</dcterms:modified>
</cp:coreProperties>
</file>