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9" r:id="rId10"/>
    <p:sldId id="265" r:id="rId11"/>
    <p:sldId id="266"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59"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13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7A2129-662C-406B-8A70-C5DFFE3F68AD}" type="datetimeFigureOut">
              <a:rPr lang="es-MX" smtClean="0"/>
              <a:t>07/03/2016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08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07/03/2016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77117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07/03/2016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95198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07/03/2016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68728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7A2129-662C-406B-8A70-C5DFFE3F68AD}" type="datetimeFigureOut">
              <a:rPr lang="es-MX" smtClean="0"/>
              <a:t>07/03/2016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404386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7A2129-662C-406B-8A70-C5DFFE3F68AD}" type="datetimeFigureOut">
              <a:rPr lang="es-MX" smtClean="0"/>
              <a:t>07/03/2016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73776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7A2129-662C-406B-8A70-C5DFFE3F68AD}" type="datetimeFigureOut">
              <a:rPr lang="es-MX" smtClean="0"/>
              <a:t>07/03/2016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4761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7A2129-662C-406B-8A70-C5DFFE3F68AD}" type="datetimeFigureOut">
              <a:rPr lang="es-MX" smtClean="0"/>
              <a:t>07/03/2016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399577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A2129-662C-406B-8A70-C5DFFE3F68AD}" type="datetimeFigureOut">
              <a:rPr lang="es-MX" smtClean="0"/>
              <a:t>07/03/2016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23388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7A2129-662C-406B-8A70-C5DFFE3F68AD}" type="datetimeFigureOut">
              <a:rPr lang="es-MX" smtClean="0"/>
              <a:t>07/03/2016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340532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7A2129-662C-406B-8A70-C5DFFE3F68AD}" type="datetimeFigureOut">
              <a:rPr lang="es-MX" smtClean="0"/>
              <a:t>07/03/2016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83368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A2129-662C-406B-8A70-C5DFFE3F68AD}" type="datetimeFigureOut">
              <a:rPr lang="es-MX" smtClean="0"/>
              <a:t>07/03/2016</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D3206-0D5E-416C-A70F-83804C6B1AA6}" type="slidenum">
              <a:rPr lang="es-MX" smtClean="0"/>
              <a:t>‹Nº›</a:t>
            </a:fld>
            <a:endParaRPr lang="es-MX"/>
          </a:p>
        </p:txBody>
      </p:sp>
      <p:pic>
        <p:nvPicPr>
          <p:cNvPr id="9" name="Picture 1" descr="logo prepa1-01.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5217" y="0"/>
            <a:ext cx="1983090" cy="1139275"/>
          </a:xfrm>
          <a:prstGeom prst="rect">
            <a:avLst/>
          </a:prstGeom>
        </p:spPr>
      </p:pic>
      <p:pic>
        <p:nvPicPr>
          <p:cNvPr id="10" name="Picture 2" descr="logo prepa1-02.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70520" y="5373076"/>
            <a:ext cx="2403760" cy="1250462"/>
          </a:xfrm>
          <a:prstGeom prst="rect">
            <a:avLst/>
          </a:prstGeom>
        </p:spPr>
      </p:pic>
    </p:spTree>
    <p:extLst>
      <p:ext uri="{BB962C8B-B14F-4D97-AF65-F5344CB8AC3E}">
        <p14:creationId xmlns:p14="http://schemas.microsoft.com/office/powerpoint/2010/main" val="284730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7175" y="4084638"/>
            <a:ext cx="8404412" cy="895256"/>
          </a:xfrm>
          <a:prstGeom prst="rect">
            <a:avLst/>
          </a:prstGeom>
        </p:spPr>
        <p:txBody>
          <a:bodyP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b="1" dirty="0" smtClean="0">
                <a:solidFill>
                  <a:srgbClr val="FF6600"/>
                </a:solidFill>
                <a:latin typeface="CoolveticaRg-Regular"/>
                <a:cs typeface="CoolveticaRg-Regular"/>
              </a:rPr>
              <a:t>Academia de Expresión Grafica</a:t>
            </a:r>
          </a:p>
          <a:p>
            <a:pPr algn="r"/>
            <a:r>
              <a:rPr lang="es-ES_tradnl" b="1" dirty="0" smtClean="0">
                <a:solidFill>
                  <a:srgbClr val="FF6600"/>
                </a:solidFill>
                <a:latin typeface="CoolveticaRg-Regular"/>
                <a:cs typeface="CoolveticaRg-Regular"/>
              </a:rPr>
              <a:t>Tema: La Plástica en el México Contemporáneo</a:t>
            </a:r>
          </a:p>
          <a:p>
            <a:pPr algn="r"/>
            <a:r>
              <a:rPr lang="es-ES_tradnl" b="1" dirty="0" smtClean="0">
                <a:solidFill>
                  <a:srgbClr val="FF6600"/>
                </a:solidFill>
                <a:latin typeface="CoolveticaRg-Regular"/>
                <a:cs typeface="CoolveticaRg-Regular"/>
              </a:rPr>
              <a:t>Catedrático: Arq. César Ricardo Gómez Rocha </a:t>
            </a:r>
            <a:br>
              <a:rPr lang="es-ES_tradnl" b="1" dirty="0" smtClean="0">
                <a:solidFill>
                  <a:srgbClr val="FF6600"/>
                </a:solidFill>
                <a:latin typeface="CoolveticaRg-Regular"/>
                <a:cs typeface="CoolveticaRg-Regular"/>
              </a:rPr>
            </a:br>
            <a:r>
              <a:rPr lang="es-ES_tradnl" b="1" dirty="0" smtClean="0">
                <a:solidFill>
                  <a:srgbClr val="FF6600"/>
                </a:solidFill>
                <a:latin typeface="CoolveticaRg-Regular"/>
                <a:cs typeface="CoolveticaRg-Regular"/>
              </a:rPr>
              <a:t>Periodo: Enero-Junio 2016</a:t>
            </a:r>
            <a:endParaRPr lang="en-US" dirty="0">
              <a:solidFill>
                <a:srgbClr val="FF6600"/>
              </a:solidFill>
              <a:latin typeface="CoolveticaRg-Regular"/>
              <a:cs typeface="CoolveticaRg-Regular"/>
            </a:endParaRPr>
          </a:p>
        </p:txBody>
      </p:sp>
    </p:spTree>
    <p:extLst>
      <p:ext uri="{BB962C8B-B14F-4D97-AF65-F5344CB8AC3E}">
        <p14:creationId xmlns:p14="http://schemas.microsoft.com/office/powerpoint/2010/main" val="326872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D:\Mis imágenes\h56.jpg"/>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4672" t="726" r="2100"/>
          <a:stretch>
            <a:fillRect/>
          </a:stretch>
        </p:blipFill>
        <p:spPr bwMode="auto">
          <a:xfrm>
            <a:off x="6245225" y="308429"/>
            <a:ext cx="2252663" cy="50292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10" descr="D:\Mis imágenes\h57.jpg"/>
          <p:cNvPicPr>
            <a:picLocks noChangeAspect="1" noChangeArrowheads="1"/>
          </p:cNvPicPr>
          <p:nvPr/>
        </p:nvPicPr>
        <p:blipFill>
          <a:blip r:embed="rId3" cstate="print">
            <a:lum bright="-6000" contrast="12000"/>
            <a:extLst>
              <a:ext uri="{28A0092B-C50C-407E-A947-70E740481C1C}">
                <a14:useLocalDpi xmlns:a14="http://schemas.microsoft.com/office/drawing/2010/main" val="0"/>
              </a:ext>
            </a:extLst>
          </a:blip>
          <a:srcRect l="906" t="2193" r="1999" b="2159"/>
          <a:stretch>
            <a:fillRect/>
          </a:stretch>
        </p:blipFill>
        <p:spPr bwMode="auto">
          <a:xfrm>
            <a:off x="685800" y="1295400"/>
            <a:ext cx="2971800" cy="20494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11" descr="D:\Mis imágenes\h58.jpg"/>
          <p:cNvPicPr>
            <a:picLocks noChangeAspect="1" noChangeArrowheads="1"/>
          </p:cNvPicPr>
          <p:nvPr/>
        </p:nvPicPr>
        <p:blipFill>
          <a:blip r:embed="rId4" cstate="print">
            <a:lum bright="-6000" contrast="18000"/>
            <a:extLst>
              <a:ext uri="{28A0092B-C50C-407E-A947-70E740481C1C}">
                <a14:useLocalDpi xmlns:a14="http://schemas.microsoft.com/office/drawing/2010/main" val="0"/>
              </a:ext>
            </a:extLst>
          </a:blip>
          <a:srcRect b="3120"/>
          <a:stretch>
            <a:fillRect/>
          </a:stretch>
        </p:blipFill>
        <p:spPr bwMode="auto">
          <a:xfrm>
            <a:off x="685800" y="3733800"/>
            <a:ext cx="2819400" cy="248285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12" descr="D:\Mis imágenes\h59.jpg"/>
          <p:cNvPicPr>
            <a:picLocks noChangeAspect="1" noChangeArrowheads="1"/>
          </p:cNvPicPr>
          <p:nvPr/>
        </p:nvPicPr>
        <p:blipFill>
          <a:blip r:embed="rId5" cstate="print">
            <a:lum contrast="12000"/>
            <a:extLst>
              <a:ext uri="{28A0092B-C50C-407E-A947-70E740481C1C}">
                <a14:useLocalDpi xmlns:a14="http://schemas.microsoft.com/office/drawing/2010/main" val="0"/>
              </a:ext>
            </a:extLst>
          </a:blip>
          <a:srcRect l="3142" t="2563" r="2618"/>
          <a:stretch>
            <a:fillRect/>
          </a:stretch>
        </p:blipFill>
        <p:spPr bwMode="auto">
          <a:xfrm>
            <a:off x="3883025" y="3733800"/>
            <a:ext cx="1984375" cy="25146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13" descr="D:\Mis imágenes\h62.jpg"/>
          <p:cNvPicPr>
            <a:picLocks noChangeAspect="1" noChangeArrowheads="1"/>
          </p:cNvPicPr>
          <p:nvPr/>
        </p:nvPicPr>
        <p:blipFill>
          <a:blip r:embed="rId6" cstate="print">
            <a:lum contrast="12000"/>
            <a:extLst>
              <a:ext uri="{28A0092B-C50C-407E-A947-70E740481C1C}">
                <a14:useLocalDpi xmlns:a14="http://schemas.microsoft.com/office/drawing/2010/main" val="0"/>
              </a:ext>
            </a:extLst>
          </a:blip>
          <a:srcRect l="2284" t="1765" r="1761" b="8202"/>
          <a:stretch>
            <a:fillRect/>
          </a:stretch>
        </p:blipFill>
        <p:spPr bwMode="auto">
          <a:xfrm>
            <a:off x="4114800" y="1295400"/>
            <a:ext cx="1693863" cy="20574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xt Box 14"/>
          <p:cNvSpPr txBox="1">
            <a:spLocks noChangeArrowheads="1"/>
          </p:cNvSpPr>
          <p:nvPr/>
        </p:nvSpPr>
        <p:spPr bwMode="auto">
          <a:xfrm>
            <a:off x="6245225" y="5413829"/>
            <a:ext cx="1447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Calle Chihuahua No. 78</a:t>
            </a:r>
            <a:endParaRPr lang="es-ES" altLang="es-MX" dirty="0"/>
          </a:p>
        </p:txBody>
      </p:sp>
      <p:sp>
        <p:nvSpPr>
          <p:cNvPr id="10" name="Text Box 15"/>
          <p:cNvSpPr txBox="1">
            <a:spLocks noChangeArrowheads="1"/>
          </p:cNvSpPr>
          <p:nvPr/>
        </p:nvSpPr>
        <p:spPr bwMode="auto">
          <a:xfrm>
            <a:off x="609600" y="3429000"/>
            <a:ext cx="2819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Calle Zacatecas No. 90</a:t>
            </a:r>
            <a:endParaRPr lang="es-ES" altLang="es-MX" dirty="0"/>
          </a:p>
        </p:txBody>
      </p:sp>
      <p:sp>
        <p:nvSpPr>
          <p:cNvPr id="11" name="Text Box 16"/>
          <p:cNvSpPr txBox="1">
            <a:spLocks noChangeArrowheads="1"/>
          </p:cNvSpPr>
          <p:nvPr/>
        </p:nvSpPr>
        <p:spPr bwMode="auto">
          <a:xfrm>
            <a:off x="2438400" y="6324600"/>
            <a:ext cx="2819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a:t>Casa Lamm, Orizaba y Álvaro Obregón</a:t>
            </a:r>
            <a:endParaRPr lang="es-ES" altLang="es-MX"/>
          </a:p>
        </p:txBody>
      </p:sp>
      <p:sp>
        <p:nvSpPr>
          <p:cNvPr id="12" name="Text Box 17"/>
          <p:cNvSpPr txBox="1">
            <a:spLocks noChangeArrowheads="1"/>
          </p:cNvSpPr>
          <p:nvPr/>
        </p:nvSpPr>
        <p:spPr bwMode="auto">
          <a:xfrm>
            <a:off x="4038600" y="3429000"/>
            <a:ext cx="2819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Calle Guadalajara No. 104</a:t>
            </a:r>
            <a:endParaRPr lang="es-ES" altLang="es-MX" dirty="0"/>
          </a:p>
        </p:txBody>
      </p:sp>
      <p:sp>
        <p:nvSpPr>
          <p:cNvPr id="13" name="CuadroTexto 12"/>
          <p:cNvSpPr txBox="1"/>
          <p:nvPr/>
        </p:nvSpPr>
        <p:spPr>
          <a:xfrm>
            <a:off x="2438400" y="479564"/>
            <a:ext cx="3631122" cy="707886"/>
          </a:xfrm>
          <a:prstGeom prst="rect">
            <a:avLst/>
          </a:prstGeom>
          <a:noFill/>
        </p:spPr>
        <p:txBody>
          <a:bodyPr wrap="none" rtlCol="0">
            <a:spAutoFit/>
          </a:bodyPr>
          <a:lstStyle/>
          <a:p>
            <a:r>
              <a:rPr lang="es-MX" sz="4000" b="1" dirty="0">
                <a:solidFill>
                  <a:srgbClr val="FF6600"/>
                </a:solidFill>
                <a:latin typeface="CoolveticaRg-Regular"/>
                <a:ea typeface="+mj-ea"/>
                <a:cs typeface="CoolveticaRg-Regular"/>
              </a:rPr>
              <a:t>Colonia Roma</a:t>
            </a:r>
          </a:p>
        </p:txBody>
      </p:sp>
    </p:spTree>
    <p:extLst>
      <p:ext uri="{BB962C8B-B14F-4D97-AF65-F5344CB8AC3E}">
        <p14:creationId xmlns:p14="http://schemas.microsoft.com/office/powerpoint/2010/main" val="407765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3500"/>
                            </p:stCondLst>
                            <p:childTnLst>
                              <p:par>
                                <p:cTn id="10" presetID="2" presetClass="entr" presetSubtype="2" fill="hold" grpId="0" nodeType="afterEffect">
                                  <p:stCondLst>
                                    <p:cond delay="3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7000"/>
                            </p:stCondLst>
                            <p:childTnLst>
                              <p:par>
                                <p:cTn id="15" presetID="2" presetClass="entr" presetSubtype="1" fill="hold" nodeType="afterEffect">
                                  <p:stCondLst>
                                    <p:cond delay="10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7500"/>
                            </p:stCondLst>
                            <p:childTnLst>
                              <p:par>
                                <p:cTn id="20" presetID="2" presetClass="entr" presetSubtype="2" fill="hold" grpId="0" nodeType="afterEffect">
                                  <p:stCondLst>
                                    <p:cond delay="30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1000"/>
                            </p:stCondLst>
                            <p:childTnLst>
                              <p:par>
                                <p:cTn id="25" presetID="2" presetClass="entr" presetSubtype="4" fill="hold" nodeType="afterEffect">
                                  <p:stCondLst>
                                    <p:cond delay="12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33500"/>
                            </p:stCondLst>
                            <p:childTnLst>
                              <p:par>
                                <p:cTn id="30" presetID="2" presetClass="entr" presetSubtype="4" fill="hold" nodeType="afterEffect">
                                  <p:stCondLst>
                                    <p:cond delay="120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46000"/>
                            </p:stCondLst>
                            <p:childTnLst>
                              <p:par>
                                <p:cTn id="35" presetID="2" presetClass="entr" presetSubtype="2" fill="hold" grpId="0" nodeType="afterEffect">
                                  <p:stCondLst>
                                    <p:cond delay="30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49500"/>
                            </p:stCondLst>
                            <p:childTnLst>
                              <p:par>
                                <p:cTn id="40" presetID="2" presetClass="entr" presetSubtype="1" fill="hold" nodeType="afterEffect">
                                  <p:stCondLst>
                                    <p:cond delay="1200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0-#ppt_h/2"/>
                                          </p:val>
                                        </p:tav>
                                        <p:tav tm="100000">
                                          <p:val>
                                            <p:strVal val="#ppt_y"/>
                                          </p:val>
                                        </p:tav>
                                      </p:tavLst>
                                    </p:anim>
                                  </p:childTnLst>
                                </p:cTn>
                              </p:par>
                            </p:childTnLst>
                          </p:cTn>
                        </p:par>
                        <p:par>
                          <p:cTn id="44" fill="hold">
                            <p:stCondLst>
                              <p:cond delay="62000"/>
                            </p:stCondLst>
                            <p:childTnLst>
                              <p:par>
                                <p:cTn id="45" presetID="2" presetClass="entr" presetSubtype="2" fill="hold" grpId="0" nodeType="afterEffect">
                                  <p:stCondLst>
                                    <p:cond delay="30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3770" y="1130466"/>
            <a:ext cx="8229600" cy="4525963"/>
          </a:xfrm>
        </p:spPr>
        <p:txBody>
          <a:bodyPr>
            <a:normAutofit fontScale="92500"/>
          </a:bodyPr>
          <a:lstStyle/>
          <a:p>
            <a:pPr algn="just"/>
            <a:r>
              <a:rPr lang="es-MX" dirty="0" smtClean="0">
                <a:solidFill>
                  <a:srgbClr val="54190A"/>
                </a:solidFill>
                <a:latin typeface="Helvetica"/>
                <a:cs typeface="Helvetica"/>
              </a:rPr>
              <a:t>Aunque se tenia un crecimiento económico las condiciones de la población eran malas, se dependía del campo y la tierra pertenecía a latifundistas que evitaban el desarrollo social, económico y educativo del país. Con un índice de analfabetismo alto y con las condiciones interpuestas por los terratenientes en las tiendas de raya, la población comienza a forjar un movimiento revolucionario que se presento en 1910 bajo dos consignas </a:t>
            </a:r>
            <a:r>
              <a:rPr lang="es-MX" dirty="0">
                <a:solidFill>
                  <a:srgbClr val="54190A"/>
                </a:solidFill>
                <a:latin typeface="Helvetica"/>
                <a:cs typeface="Helvetica"/>
              </a:rPr>
              <a:t>básicas “Tierra y libertad” y “Sufragio efectivo no reelección”, emitidas por Emiliano Zapata y Francisco I. Madero </a:t>
            </a:r>
            <a:r>
              <a:rPr lang="es-MX" dirty="0" smtClean="0">
                <a:solidFill>
                  <a:srgbClr val="54190A"/>
                </a:solidFill>
                <a:latin typeface="Helvetica"/>
                <a:cs typeface="Helvetica"/>
              </a:rPr>
              <a:t>respectivamente.  </a:t>
            </a:r>
            <a:endParaRPr lang="es-MX" dirty="0">
              <a:solidFill>
                <a:srgbClr val="54190A"/>
              </a:solidFill>
              <a:latin typeface="Helvetica"/>
              <a:cs typeface="Helvetica"/>
            </a:endParaRPr>
          </a:p>
        </p:txBody>
      </p:sp>
    </p:spTree>
    <p:extLst>
      <p:ext uri="{BB962C8B-B14F-4D97-AF65-F5344CB8AC3E}">
        <p14:creationId xmlns:p14="http://schemas.microsoft.com/office/powerpoint/2010/main" val="882276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Mis imágenes\XX-19.jpg"/>
          <p:cNvPicPr>
            <a:picLocks noChangeAspect="1" noChangeArrowheads="1"/>
          </p:cNvPicPr>
          <p:nvPr/>
        </p:nvPicPr>
        <p:blipFill>
          <a:blip r:embed="rId2" cstate="print">
            <a:lum bright="-6000" contrast="18000"/>
            <a:extLst>
              <a:ext uri="{28A0092B-C50C-407E-A947-70E740481C1C}">
                <a14:useLocalDpi xmlns:a14="http://schemas.microsoft.com/office/drawing/2010/main" val="0"/>
              </a:ext>
            </a:extLst>
          </a:blip>
          <a:srcRect t="31981" r="9801" b="7747"/>
          <a:stretch>
            <a:fillRect/>
          </a:stretch>
        </p:blipFill>
        <p:spPr bwMode="auto">
          <a:xfrm>
            <a:off x="4027714" y="3839482"/>
            <a:ext cx="2667000" cy="2454275"/>
          </a:xfrm>
          <a:prstGeom prst="rect">
            <a:avLst/>
          </a:prstGeom>
          <a:noFill/>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3113314" y="5925457"/>
            <a:ext cx="16764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La ofrenda, 1915</a:t>
            </a:r>
          </a:p>
          <a:p>
            <a:r>
              <a:rPr lang="es-MX" altLang="es-MX" dirty="0"/>
              <a:t>Saturnino Herrán</a:t>
            </a:r>
            <a:endParaRPr lang="es-ES" altLang="es-MX" dirty="0"/>
          </a:p>
        </p:txBody>
      </p:sp>
      <p:pic>
        <p:nvPicPr>
          <p:cNvPr id="6" name="Picture 7" descr="D:\Mis imágenes\h54.jpg"/>
          <p:cNvPicPr>
            <a:picLocks noChangeAspect="1" noChangeArrowheads="1"/>
          </p:cNvPicPr>
          <p:nvPr/>
        </p:nvPicPr>
        <p:blipFill>
          <a:blip r:embed="rId3" cstate="print">
            <a:lum contrast="36000"/>
            <a:extLst>
              <a:ext uri="{28A0092B-C50C-407E-A947-70E740481C1C}">
                <a14:useLocalDpi xmlns:a14="http://schemas.microsoft.com/office/drawing/2010/main" val="0"/>
              </a:ext>
            </a:extLst>
          </a:blip>
          <a:srcRect t="482" r="758"/>
          <a:stretch>
            <a:fillRect/>
          </a:stretch>
        </p:blipFill>
        <p:spPr bwMode="auto">
          <a:xfrm>
            <a:off x="4027714" y="979600"/>
            <a:ext cx="2590800" cy="2527300"/>
          </a:xfrm>
          <a:prstGeom prst="rect">
            <a:avLst/>
          </a:prstGeom>
          <a:noFill/>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6694714" y="2876663"/>
            <a:ext cx="13716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Carranza y la Constitución de 1917</a:t>
            </a:r>
          </a:p>
          <a:p>
            <a:r>
              <a:rPr lang="es-MX" altLang="es-MX" dirty="0"/>
              <a:t>González Camarena</a:t>
            </a:r>
          </a:p>
          <a:p>
            <a:r>
              <a:rPr lang="es-MX" altLang="es-MX" dirty="0"/>
              <a:t>Castillo de Chapultepec</a:t>
            </a:r>
            <a:endParaRPr lang="es-ES" altLang="es-MX" dirty="0"/>
          </a:p>
        </p:txBody>
      </p:sp>
    </p:spTree>
    <p:extLst>
      <p:ext uri="{BB962C8B-B14F-4D97-AF65-F5344CB8AC3E}">
        <p14:creationId xmlns:p14="http://schemas.microsoft.com/office/powerpoint/2010/main" val="54213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2" fill="hold" nodeType="afterEffect">
                                  <p:stCondLst>
                                    <p:cond delay="6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6500"/>
                            </p:stCondLst>
                            <p:childTnLst>
                              <p:par>
                                <p:cTn id="20" presetID="2" presetClass="entr" presetSubtype="2"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Mis imágenes\h53.jpg"/>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t="656" r="10210" b="2028"/>
          <a:stretch>
            <a:fillRect/>
          </a:stretch>
        </p:blipFill>
        <p:spPr bwMode="auto">
          <a:xfrm>
            <a:off x="5620884" y="1541916"/>
            <a:ext cx="2969758" cy="333725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3" descr="D:\Mis imágenes\h52.jpg"/>
          <p:cNvPicPr>
            <a:picLocks noChangeAspect="1" noChangeArrowheads="1"/>
          </p:cNvPicPr>
          <p:nvPr/>
        </p:nvPicPr>
        <p:blipFill>
          <a:blip r:embed="rId3">
            <a:lum contrast="36000"/>
            <a:extLst>
              <a:ext uri="{28A0092B-C50C-407E-A947-70E740481C1C}">
                <a14:useLocalDpi xmlns:a14="http://schemas.microsoft.com/office/drawing/2010/main" val="0"/>
              </a:ext>
            </a:extLst>
          </a:blip>
          <a:srcRect t="1628" r="22971" b="55341"/>
          <a:stretch>
            <a:fillRect/>
          </a:stretch>
        </p:blipFill>
        <p:spPr bwMode="auto">
          <a:xfrm>
            <a:off x="1567542" y="1795916"/>
            <a:ext cx="3746324" cy="2829254"/>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688104" y="4963893"/>
            <a:ext cx="1752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Entrada de Pancho Villa a Torreón</a:t>
            </a:r>
            <a:endParaRPr lang="es-ES" altLang="es-MX" dirty="0"/>
          </a:p>
        </p:txBody>
      </p:sp>
      <p:sp>
        <p:nvSpPr>
          <p:cNvPr id="7" name="Text Box 6"/>
          <p:cNvSpPr txBox="1">
            <a:spLocks noChangeArrowheads="1"/>
          </p:cNvSpPr>
          <p:nvPr/>
        </p:nvSpPr>
        <p:spPr bwMode="auto">
          <a:xfrm>
            <a:off x="6553199" y="5026014"/>
            <a:ext cx="17526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Villa y Zapata</a:t>
            </a:r>
            <a:endParaRPr lang="es-ES" altLang="es-MX" dirty="0"/>
          </a:p>
        </p:txBody>
      </p:sp>
    </p:spTree>
    <p:extLst>
      <p:ext uri="{BB962C8B-B14F-4D97-AF65-F5344CB8AC3E}">
        <p14:creationId xmlns:p14="http://schemas.microsoft.com/office/powerpoint/2010/main" val="357141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2" fill="hold" nodeType="afterEffect">
                                  <p:stCondLst>
                                    <p:cond delay="6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6500"/>
                            </p:stCondLst>
                            <p:childTnLst>
                              <p:par>
                                <p:cTn id="20" presetID="2" presetClass="entr" presetSubtype="2"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3770" y="1130466"/>
            <a:ext cx="8229600" cy="4525963"/>
          </a:xfrm>
        </p:spPr>
        <p:txBody>
          <a:bodyPr>
            <a:normAutofit/>
          </a:bodyPr>
          <a:lstStyle/>
          <a:p>
            <a:pPr algn="just"/>
            <a:r>
              <a:rPr lang="es-MX" dirty="0" smtClean="0">
                <a:solidFill>
                  <a:srgbClr val="54190A"/>
                </a:solidFill>
                <a:latin typeface="Helvetica"/>
                <a:cs typeface="Helvetica"/>
              </a:rPr>
              <a:t>Con la Revolución Mexicana se detuvieron los movimientos artísticos, retomándose hasta el año 1921 con el gobierno de Álvaro Obregón, apareciendo nuevos artistas plásticos influenciados con las ideas socialistas de la Revolución Rusa de 1918.   </a:t>
            </a:r>
            <a:endParaRPr lang="es-MX" dirty="0">
              <a:solidFill>
                <a:srgbClr val="54190A"/>
              </a:solidFill>
              <a:latin typeface="Helvetica"/>
              <a:cs typeface="Helvetica"/>
            </a:endParaRPr>
          </a:p>
        </p:txBody>
      </p:sp>
      <p:pic>
        <p:nvPicPr>
          <p:cNvPr id="5" name="Picture 18" descr="D:\Mis imágenes\XX-14.jpg"/>
          <p:cNvPicPr>
            <a:picLocks noChangeAspect="1" noChangeArrowheads="1"/>
          </p:cNvPicPr>
          <p:nvPr/>
        </p:nvPicPr>
        <p:blipFill>
          <a:blip r:embed="rId2" cstate="print">
            <a:lum contrast="18000"/>
            <a:extLst>
              <a:ext uri="{28A0092B-C50C-407E-A947-70E740481C1C}">
                <a14:useLocalDpi xmlns:a14="http://schemas.microsoft.com/office/drawing/2010/main" val="0"/>
              </a:ext>
            </a:extLst>
          </a:blip>
          <a:srcRect l="3876" t="2039" b="2165"/>
          <a:stretch>
            <a:fillRect/>
          </a:stretch>
        </p:blipFill>
        <p:spPr bwMode="auto">
          <a:xfrm>
            <a:off x="2075543" y="3658734"/>
            <a:ext cx="3200400" cy="24844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 Box 19"/>
          <p:cNvSpPr txBox="1">
            <a:spLocks noChangeArrowheads="1"/>
          </p:cNvSpPr>
          <p:nvPr/>
        </p:nvSpPr>
        <p:spPr bwMode="auto">
          <a:xfrm>
            <a:off x="1999343" y="6157459"/>
            <a:ext cx="28194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Tata Jesucristo. Francisco Goitia, 1927</a:t>
            </a:r>
            <a:endParaRPr lang="es-ES" altLang="es-MX" dirty="0"/>
          </a:p>
        </p:txBody>
      </p:sp>
    </p:spTree>
    <p:extLst>
      <p:ext uri="{BB962C8B-B14F-4D97-AF65-F5344CB8AC3E}">
        <p14:creationId xmlns:p14="http://schemas.microsoft.com/office/powerpoint/2010/main" val="230307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3770" y="1130466"/>
            <a:ext cx="8229600" cy="4525963"/>
          </a:xfrm>
        </p:spPr>
        <p:txBody>
          <a:bodyPr>
            <a:normAutofit/>
          </a:bodyPr>
          <a:lstStyle/>
          <a:p>
            <a:pPr algn="just"/>
            <a:r>
              <a:rPr lang="es-MX" dirty="0">
                <a:solidFill>
                  <a:srgbClr val="54190A"/>
                </a:solidFill>
                <a:latin typeface="Helvetica"/>
                <a:cs typeface="Helvetica"/>
              </a:rPr>
              <a:t>Personajes como José Vasconcelos, Justo Sierra, Diego Rivera, José Clemente Orozco, David Alfaro Siqueiros, Roberto Montenegro, José Villagrán García, Carlos Obregón </a:t>
            </a:r>
            <a:r>
              <a:rPr lang="es-MX" dirty="0" err="1">
                <a:solidFill>
                  <a:srgbClr val="54190A"/>
                </a:solidFill>
                <a:latin typeface="Helvetica"/>
                <a:cs typeface="Helvetica"/>
              </a:rPr>
              <a:t>Santacilia</a:t>
            </a:r>
            <a:r>
              <a:rPr lang="es-MX" dirty="0">
                <a:solidFill>
                  <a:srgbClr val="54190A"/>
                </a:solidFill>
                <a:latin typeface="Helvetica"/>
                <a:cs typeface="Helvetica"/>
              </a:rPr>
              <a:t>, Juan </a:t>
            </a:r>
            <a:r>
              <a:rPr lang="es-MX" dirty="0" err="1">
                <a:solidFill>
                  <a:srgbClr val="54190A"/>
                </a:solidFill>
                <a:latin typeface="Helvetica"/>
                <a:cs typeface="Helvetica"/>
              </a:rPr>
              <a:t>Legarreta</a:t>
            </a:r>
            <a:r>
              <a:rPr lang="es-MX" dirty="0">
                <a:solidFill>
                  <a:srgbClr val="54190A"/>
                </a:solidFill>
                <a:latin typeface="Helvetica"/>
                <a:cs typeface="Helvetica"/>
              </a:rPr>
              <a:t>, Juan </a:t>
            </a:r>
            <a:r>
              <a:rPr lang="es-MX" dirty="0" err="1">
                <a:solidFill>
                  <a:srgbClr val="54190A"/>
                </a:solidFill>
                <a:latin typeface="Helvetica"/>
                <a:cs typeface="Helvetica"/>
              </a:rPr>
              <a:t>O’Gorman</a:t>
            </a:r>
            <a:r>
              <a:rPr lang="es-MX" dirty="0">
                <a:solidFill>
                  <a:srgbClr val="54190A"/>
                </a:solidFill>
                <a:latin typeface="Helvetica"/>
                <a:cs typeface="Helvetica"/>
              </a:rPr>
              <a:t>, entre muchos otros,  vinieron a darle un ímpetu diferente a la creación artística nacional</a:t>
            </a:r>
            <a:r>
              <a:rPr lang="es-MX" dirty="0" smtClean="0">
                <a:solidFill>
                  <a:srgbClr val="54190A"/>
                </a:solidFill>
                <a:latin typeface="Helvetica"/>
                <a:cs typeface="Helvetica"/>
              </a:rPr>
              <a:t>.    </a:t>
            </a:r>
            <a:endParaRPr lang="es-MX" dirty="0">
              <a:solidFill>
                <a:srgbClr val="54190A"/>
              </a:solidFill>
              <a:latin typeface="Helvetica"/>
              <a:cs typeface="Helvetica"/>
            </a:endParaRPr>
          </a:p>
        </p:txBody>
      </p:sp>
      <p:pic>
        <p:nvPicPr>
          <p:cNvPr id="5" name="Picture 12" descr="D:\Mis imágenes\XX-5.jpg"/>
          <p:cNvPicPr>
            <a:picLocks noChangeAspect="1" noChangeArrowheads="1"/>
          </p:cNvPicPr>
          <p:nvPr/>
        </p:nvPicPr>
        <p:blipFill>
          <a:blip r:embed="rId2" cstate="print">
            <a:lum contrast="30000"/>
            <a:extLst>
              <a:ext uri="{28A0092B-C50C-407E-A947-70E740481C1C}">
                <a14:useLocalDpi xmlns:a14="http://schemas.microsoft.com/office/drawing/2010/main" val="0"/>
              </a:ext>
            </a:extLst>
          </a:blip>
          <a:srcRect t="2719" r="2000" b="2097"/>
          <a:stretch>
            <a:fillRect/>
          </a:stretch>
        </p:blipFill>
        <p:spPr bwMode="auto">
          <a:xfrm>
            <a:off x="2772228" y="4063546"/>
            <a:ext cx="3200400" cy="2286000"/>
          </a:xfrm>
          <a:prstGeom prst="rect">
            <a:avLst/>
          </a:prstGeom>
          <a:noFill/>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6" name="Text Box 13"/>
          <p:cNvSpPr txBox="1">
            <a:spLocks noChangeArrowheads="1"/>
          </p:cNvSpPr>
          <p:nvPr/>
        </p:nvSpPr>
        <p:spPr bwMode="auto">
          <a:xfrm>
            <a:off x="2696028" y="6360659"/>
            <a:ext cx="28194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La Trinchera.  José Clemente Orozco</a:t>
            </a:r>
            <a:endParaRPr lang="es-ES" altLang="es-MX" dirty="0"/>
          </a:p>
        </p:txBody>
      </p:sp>
    </p:spTree>
    <p:extLst>
      <p:ext uri="{BB962C8B-B14F-4D97-AF65-F5344CB8AC3E}">
        <p14:creationId xmlns:p14="http://schemas.microsoft.com/office/powerpoint/2010/main" val="5039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3770" y="1130466"/>
            <a:ext cx="8229600" cy="4525963"/>
          </a:xfrm>
        </p:spPr>
        <p:txBody>
          <a:bodyPr>
            <a:normAutofit/>
          </a:bodyPr>
          <a:lstStyle/>
          <a:p>
            <a:pPr algn="just"/>
            <a:r>
              <a:rPr lang="es-MX" dirty="0" smtClean="0">
                <a:solidFill>
                  <a:srgbClr val="54190A"/>
                </a:solidFill>
                <a:latin typeface="Helvetica"/>
                <a:cs typeface="Helvetica"/>
              </a:rPr>
              <a:t>Las principales tendencias pictóricas generadas en este periodo son el Expresionismo Social y en la Arquitectura el Art </a:t>
            </a:r>
            <a:r>
              <a:rPr lang="es-MX" dirty="0" err="1" smtClean="0">
                <a:solidFill>
                  <a:srgbClr val="54190A"/>
                </a:solidFill>
                <a:latin typeface="Helvetica"/>
                <a:cs typeface="Helvetica"/>
              </a:rPr>
              <a:t>Deco</a:t>
            </a:r>
            <a:r>
              <a:rPr lang="es-MX" dirty="0" smtClean="0">
                <a:solidFill>
                  <a:srgbClr val="54190A"/>
                </a:solidFill>
                <a:latin typeface="Helvetica"/>
                <a:cs typeface="Helvetica"/>
              </a:rPr>
              <a:t> y el Movimiento Moderno de la escuela de la Bauhaus y del </a:t>
            </a:r>
            <a:r>
              <a:rPr lang="es-MX" dirty="0">
                <a:solidFill>
                  <a:srgbClr val="54190A"/>
                </a:solidFill>
                <a:latin typeface="Helvetica"/>
                <a:cs typeface="Helvetica"/>
              </a:rPr>
              <a:t>De </a:t>
            </a:r>
            <a:r>
              <a:rPr lang="es-MX" dirty="0" err="1">
                <a:solidFill>
                  <a:srgbClr val="54190A"/>
                </a:solidFill>
                <a:latin typeface="Helvetica"/>
                <a:cs typeface="Helvetica"/>
              </a:rPr>
              <a:t>Stijl</a:t>
            </a:r>
            <a:r>
              <a:rPr lang="es-MX" dirty="0">
                <a:solidFill>
                  <a:srgbClr val="54190A"/>
                </a:solidFill>
                <a:latin typeface="Helvetica"/>
                <a:cs typeface="Helvetica"/>
              </a:rPr>
              <a:t>. </a:t>
            </a:r>
          </a:p>
        </p:txBody>
      </p:sp>
      <p:pic>
        <p:nvPicPr>
          <p:cNvPr id="5" name="Picture 1043" descr="D:\Mis imágenes\XX-15.jpg"/>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l="1230" t="1416" r="2844" b="893"/>
          <a:stretch>
            <a:fillRect/>
          </a:stretch>
        </p:blipFill>
        <p:spPr bwMode="auto">
          <a:xfrm>
            <a:off x="3115357" y="2939144"/>
            <a:ext cx="2545216" cy="3569714"/>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 Box 1044"/>
          <p:cNvSpPr txBox="1">
            <a:spLocks noChangeArrowheads="1"/>
          </p:cNvSpPr>
          <p:nvPr/>
        </p:nvSpPr>
        <p:spPr bwMode="auto">
          <a:xfrm>
            <a:off x="5820230" y="4509689"/>
            <a:ext cx="35814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Interior Palacio de Bellas Artes, Federico Mariscal</a:t>
            </a:r>
            <a:endParaRPr lang="es-ES" altLang="es-MX" dirty="0"/>
          </a:p>
        </p:txBody>
      </p:sp>
    </p:spTree>
    <p:extLst>
      <p:ext uri="{BB962C8B-B14F-4D97-AF65-F5344CB8AC3E}">
        <p14:creationId xmlns:p14="http://schemas.microsoft.com/office/powerpoint/2010/main" val="137162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3770" y="1130466"/>
            <a:ext cx="8229600" cy="4525963"/>
          </a:xfrm>
        </p:spPr>
        <p:txBody>
          <a:bodyPr>
            <a:normAutofit fontScale="85000" lnSpcReduction="10000"/>
          </a:bodyPr>
          <a:lstStyle/>
          <a:p>
            <a:pPr algn="just"/>
            <a:r>
              <a:rPr lang="es-MX" dirty="0" smtClean="0">
                <a:solidFill>
                  <a:srgbClr val="54190A"/>
                </a:solidFill>
                <a:latin typeface="Helvetica"/>
                <a:cs typeface="Helvetica"/>
              </a:rPr>
              <a:t>El periodo de 1930 a 1980 fue encabezado por gobiernos de tipo unipartidistas,  el país comienza a conformarse bajo el gobierno de Lázaro Cárdenas en 1933 quien inicia un programa de planeación nacional mediante un Plan de Cuencas Hidrológicas, creando represas que permitieron generar electricidad y tener agua para riego, iniciando procesos de desarrollo agroindustriales. Este proceso de desarrollo se reforzó </a:t>
            </a:r>
            <a:r>
              <a:rPr lang="es-MX" dirty="0">
                <a:solidFill>
                  <a:srgbClr val="54190A"/>
                </a:solidFill>
                <a:latin typeface="Helvetica"/>
                <a:cs typeface="Helvetica"/>
              </a:rPr>
              <a:t>por medio de la expropiación petrolera y eléctrica que se dio entre 1936 y 1939; asimismo, creó los ejidos, sistema de repartición de la tierra, que permitió disminuir la presión social existente en la época, ya que los campesinos, quienes habían realizado la Revolución, no había obtenido ningún beneficio hasta el momento. </a:t>
            </a:r>
          </a:p>
        </p:txBody>
      </p:sp>
    </p:spTree>
    <p:extLst>
      <p:ext uri="{BB962C8B-B14F-4D97-AF65-F5344CB8AC3E}">
        <p14:creationId xmlns:p14="http://schemas.microsoft.com/office/powerpoint/2010/main" val="3115555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Mis imágenes\XX-4.jpg"/>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r="1123" b="877"/>
          <a:stretch>
            <a:fillRect/>
          </a:stretch>
        </p:blipFill>
        <p:spPr bwMode="auto">
          <a:xfrm>
            <a:off x="2467429" y="605971"/>
            <a:ext cx="3429000" cy="22018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2391229" y="2891971"/>
            <a:ext cx="2819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Santa Anita y el reparto agrario.  Diego Rivera</a:t>
            </a:r>
            <a:endParaRPr lang="es-ES" altLang="es-MX" dirty="0"/>
          </a:p>
        </p:txBody>
      </p:sp>
      <p:pic>
        <p:nvPicPr>
          <p:cNvPr id="6" name="Picture 5" descr="D:\Mis imágenes\XX-6.jpg"/>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t="2942" r="2135"/>
          <a:stretch>
            <a:fillRect/>
          </a:stretch>
        </p:blipFill>
        <p:spPr bwMode="auto">
          <a:xfrm>
            <a:off x="2435679" y="3646714"/>
            <a:ext cx="1474788" cy="20574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2359479" y="5794602"/>
            <a:ext cx="1524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Grabado. A. Beltrán</a:t>
            </a:r>
            <a:endParaRPr lang="es-ES" altLang="es-MX" dirty="0"/>
          </a:p>
        </p:txBody>
      </p:sp>
      <p:pic>
        <p:nvPicPr>
          <p:cNvPr id="8" name="Picture 7" descr="D:\Mis imágenes\XX-7.jpg"/>
          <p:cNvPicPr>
            <a:picLocks noChangeAspect="1" noChangeArrowheads="1"/>
          </p:cNvPicPr>
          <p:nvPr/>
        </p:nvPicPr>
        <p:blipFill>
          <a:blip r:embed="rId4" cstate="print">
            <a:lum contrast="6000"/>
            <a:extLst>
              <a:ext uri="{28A0092B-C50C-407E-A947-70E740481C1C}">
                <a14:useLocalDpi xmlns:a14="http://schemas.microsoft.com/office/drawing/2010/main" val="0"/>
              </a:ext>
            </a:extLst>
          </a:blip>
          <a:srcRect l="8537" t="4532" r="3659" b="2563"/>
          <a:stretch>
            <a:fillRect/>
          </a:stretch>
        </p:blipFill>
        <p:spPr bwMode="auto">
          <a:xfrm>
            <a:off x="4493079" y="3646714"/>
            <a:ext cx="1022350" cy="20574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xt Box 8"/>
          <p:cNvSpPr txBox="1">
            <a:spLocks noChangeArrowheads="1"/>
          </p:cNvSpPr>
          <p:nvPr/>
        </p:nvSpPr>
        <p:spPr bwMode="auto">
          <a:xfrm>
            <a:off x="4372429" y="5794602"/>
            <a:ext cx="1524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Grabado. E. </a:t>
            </a:r>
            <a:r>
              <a:rPr lang="es-MX" altLang="es-MX" dirty="0" err="1"/>
              <a:t>Cflett</a:t>
            </a:r>
            <a:endParaRPr lang="es-ES" altLang="es-MX" dirty="0"/>
          </a:p>
        </p:txBody>
      </p:sp>
    </p:spTree>
    <p:extLst>
      <p:ext uri="{BB962C8B-B14F-4D97-AF65-F5344CB8AC3E}">
        <p14:creationId xmlns:p14="http://schemas.microsoft.com/office/powerpoint/2010/main" val="70201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2" fill="hold" nodeType="afterEffect">
                                  <p:stCondLst>
                                    <p:cond delay="6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6500"/>
                            </p:stCondLst>
                            <p:childTnLst>
                              <p:par>
                                <p:cTn id="20" presetID="2" presetClass="entr" presetSubtype="2"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2" presetClass="entr" presetSubtype="2" fill="hold" nodeType="afterEffect">
                                  <p:stCondLst>
                                    <p:cond delay="6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6500"/>
                            </p:stCondLst>
                            <p:childTnLst>
                              <p:par>
                                <p:cTn id="30" presetID="2" presetClass="entr" presetSubtype="2"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3770" y="1130466"/>
            <a:ext cx="8229600" cy="4525963"/>
          </a:xfrm>
        </p:spPr>
        <p:txBody>
          <a:bodyPr>
            <a:normAutofit/>
          </a:bodyPr>
          <a:lstStyle/>
          <a:p>
            <a:pPr algn="just"/>
            <a:r>
              <a:rPr lang="es-MX" dirty="0" smtClean="0">
                <a:solidFill>
                  <a:srgbClr val="54190A"/>
                </a:solidFill>
                <a:latin typeface="Helvetica"/>
                <a:cs typeface="Helvetica"/>
              </a:rPr>
              <a:t>En la década de los años 50 se plantean como elementos de desarrollo bajo el gobierno de Miguel Alemán Velasco el Programa de Parques Industriales y la construcción de los principales planteles educativos en el país, la Escuela Normal Superior, Ciudad Universitaria y el Instituto Politécnico Nacional, Centros Hospitalarios y de Comunicaciones, en estos inmuebles se mezclan las iniciativas artísticas de la época como el muralismo y la arquitectura contemporánea del Estilo Internacional. </a:t>
            </a:r>
            <a:endParaRPr lang="es-MX" dirty="0">
              <a:solidFill>
                <a:srgbClr val="54190A"/>
              </a:solidFill>
              <a:latin typeface="Helvetica"/>
              <a:cs typeface="Helvetica"/>
            </a:endParaRPr>
          </a:p>
        </p:txBody>
      </p:sp>
    </p:spTree>
    <p:extLst>
      <p:ext uri="{BB962C8B-B14F-4D97-AF65-F5344CB8AC3E}">
        <p14:creationId xmlns:p14="http://schemas.microsoft.com/office/powerpoint/2010/main" val="1584849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5413" y="1160944"/>
            <a:ext cx="7886700" cy="1325563"/>
          </a:xfrm>
        </p:spPr>
        <p:txBody>
          <a:bodyPr vert="horz" lIns="91440" tIns="45720" rIns="91440" bIns="45720" rtlCol="0" anchor="ctr">
            <a:noAutofit/>
          </a:bodyPr>
          <a:lstStyle/>
          <a:p>
            <a:pPr algn="ctr" defTabSz="457200">
              <a:spcBef>
                <a:spcPct val="20000"/>
              </a:spcBef>
              <a:buFont typeface="Arial"/>
            </a:pPr>
            <a:r>
              <a:rPr lang="es-MX" sz="4800" b="1" dirty="0" err="1">
                <a:solidFill>
                  <a:srgbClr val="54190A"/>
                </a:solidFill>
                <a:latin typeface="Helvetica"/>
                <a:ea typeface="+mn-ea"/>
                <a:cs typeface="Helvetica"/>
              </a:rPr>
              <a:t>Plastic</a:t>
            </a:r>
            <a:r>
              <a:rPr lang="es-MX" sz="4800" b="1" dirty="0">
                <a:solidFill>
                  <a:srgbClr val="54190A"/>
                </a:solidFill>
                <a:latin typeface="Helvetica"/>
                <a:ea typeface="+mn-ea"/>
                <a:cs typeface="Helvetica"/>
              </a:rPr>
              <a:t> in </a:t>
            </a:r>
            <a:r>
              <a:rPr lang="es-MX" sz="4800" b="1" dirty="0" err="1">
                <a:solidFill>
                  <a:srgbClr val="54190A"/>
                </a:solidFill>
                <a:latin typeface="Helvetica"/>
                <a:ea typeface="+mn-ea"/>
                <a:cs typeface="Helvetica"/>
              </a:rPr>
              <a:t>Contemporary</a:t>
            </a:r>
            <a:r>
              <a:rPr lang="es-MX" sz="4800" b="1" dirty="0">
                <a:solidFill>
                  <a:srgbClr val="54190A"/>
                </a:solidFill>
                <a:latin typeface="Helvetica"/>
                <a:ea typeface="+mn-ea"/>
                <a:cs typeface="Helvetica"/>
              </a:rPr>
              <a:t> </a:t>
            </a:r>
            <a:r>
              <a:rPr lang="es-MX" sz="4800" b="1" dirty="0" err="1" smtClean="0">
                <a:solidFill>
                  <a:srgbClr val="54190A"/>
                </a:solidFill>
                <a:latin typeface="Helvetica"/>
                <a:ea typeface="+mn-ea"/>
                <a:cs typeface="Helvetica"/>
              </a:rPr>
              <a:t>Mexico</a:t>
            </a:r>
            <a:endParaRPr lang="es-MX" sz="4800" b="1" dirty="0">
              <a:solidFill>
                <a:srgbClr val="54190A"/>
              </a:solidFill>
              <a:latin typeface="Helvetica"/>
              <a:ea typeface="+mn-ea"/>
              <a:cs typeface="Helvetica"/>
            </a:endParaRPr>
          </a:p>
        </p:txBody>
      </p:sp>
      <p:sp>
        <p:nvSpPr>
          <p:cNvPr id="3" name="Content Placeholder 2"/>
          <p:cNvSpPr>
            <a:spLocks noGrp="1"/>
          </p:cNvSpPr>
          <p:nvPr>
            <p:ph idx="1"/>
          </p:nvPr>
        </p:nvSpPr>
        <p:spPr>
          <a:xfrm>
            <a:off x="457200" y="2369128"/>
            <a:ext cx="8229600" cy="4525963"/>
          </a:xfrm>
        </p:spPr>
        <p:txBody>
          <a:bodyPr>
            <a:normAutofit/>
          </a:bodyPr>
          <a:lstStyle/>
          <a:p>
            <a:r>
              <a:rPr lang="en-US" b="1" dirty="0" smtClean="0">
                <a:solidFill>
                  <a:srgbClr val="800000"/>
                </a:solidFill>
                <a:latin typeface="Helvetica"/>
                <a:cs typeface="Helvetica"/>
              </a:rPr>
              <a:t>Abstract</a:t>
            </a:r>
          </a:p>
          <a:p>
            <a:pPr algn="just"/>
            <a:r>
              <a:rPr lang="en-US" dirty="0">
                <a:solidFill>
                  <a:srgbClr val="54190A"/>
                </a:solidFill>
                <a:latin typeface="Helvetica"/>
                <a:cs typeface="Helvetica"/>
              </a:rPr>
              <a:t>In this presentation issues relating to plastic in contemporary Mexico is treated, from the economic, political and social perspective, and as the theory of the facts in the different historical periods influenced the visual representation in the </a:t>
            </a:r>
            <a:r>
              <a:rPr lang="en-US" dirty="0" smtClean="0">
                <a:solidFill>
                  <a:srgbClr val="54190A"/>
                </a:solidFill>
                <a:latin typeface="Helvetica"/>
                <a:cs typeface="Helvetica"/>
              </a:rPr>
              <a:t>last years</a:t>
            </a:r>
            <a:r>
              <a:rPr lang="es-MX" dirty="0" smtClean="0">
                <a:solidFill>
                  <a:srgbClr val="54190A"/>
                </a:solidFill>
                <a:latin typeface="Helvetica"/>
                <a:cs typeface="Helvetica"/>
              </a:rPr>
              <a:t>. </a:t>
            </a:r>
          </a:p>
          <a:p>
            <a:pPr algn="just"/>
            <a:r>
              <a:rPr lang="es-MX" dirty="0" err="1" smtClean="0">
                <a:solidFill>
                  <a:srgbClr val="54190A"/>
                </a:solidFill>
                <a:latin typeface="Helvetica"/>
                <a:cs typeface="Helvetica"/>
              </a:rPr>
              <a:t>Keywords</a:t>
            </a:r>
            <a:r>
              <a:rPr lang="es-MX" dirty="0" smtClean="0">
                <a:solidFill>
                  <a:srgbClr val="54190A"/>
                </a:solidFill>
                <a:latin typeface="Helvetica"/>
                <a:cs typeface="Helvetica"/>
              </a:rPr>
              <a:t> : </a:t>
            </a:r>
            <a:r>
              <a:rPr lang="es-MX" dirty="0" err="1" smtClean="0">
                <a:solidFill>
                  <a:srgbClr val="54190A"/>
                </a:solidFill>
                <a:latin typeface="Helvetica"/>
                <a:cs typeface="Helvetica"/>
              </a:rPr>
              <a:t>Plastic</a:t>
            </a:r>
            <a:r>
              <a:rPr lang="es-MX" dirty="0" smtClean="0">
                <a:solidFill>
                  <a:srgbClr val="54190A"/>
                </a:solidFill>
                <a:latin typeface="Helvetica"/>
                <a:cs typeface="Helvetica"/>
              </a:rPr>
              <a:t>+ </a:t>
            </a:r>
            <a:r>
              <a:rPr lang="es-MX" dirty="0" err="1" smtClean="0">
                <a:solidFill>
                  <a:srgbClr val="54190A"/>
                </a:solidFill>
                <a:latin typeface="Helvetica"/>
                <a:cs typeface="Helvetica"/>
              </a:rPr>
              <a:t>Contemporary</a:t>
            </a:r>
            <a:r>
              <a:rPr lang="es-MX" dirty="0" smtClean="0">
                <a:solidFill>
                  <a:srgbClr val="54190A"/>
                </a:solidFill>
                <a:latin typeface="Helvetica"/>
                <a:cs typeface="Helvetica"/>
              </a:rPr>
              <a:t>+ </a:t>
            </a:r>
            <a:r>
              <a:rPr lang="es-MX" dirty="0" err="1" smtClean="0">
                <a:solidFill>
                  <a:srgbClr val="54190A"/>
                </a:solidFill>
                <a:latin typeface="Helvetica"/>
                <a:cs typeface="Helvetica"/>
              </a:rPr>
              <a:t>Mexico</a:t>
            </a:r>
            <a:endParaRPr lang="en-US" dirty="0">
              <a:solidFill>
                <a:srgbClr val="54190A"/>
              </a:solidFill>
              <a:latin typeface="Helvetica"/>
              <a:cs typeface="Helvetica"/>
            </a:endParaRPr>
          </a:p>
        </p:txBody>
      </p:sp>
    </p:spTree>
    <p:extLst>
      <p:ext uri="{BB962C8B-B14F-4D97-AF65-F5344CB8AC3E}">
        <p14:creationId xmlns:p14="http://schemas.microsoft.com/office/powerpoint/2010/main" val="4102902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Mis imágenes\XX-8.jpg"/>
          <p:cNvPicPr>
            <a:picLocks noChangeAspect="1" noChangeArrowheads="1"/>
          </p:cNvPicPr>
          <p:nvPr/>
        </p:nvPicPr>
        <p:blipFill>
          <a:blip r:embed="rId2" cstate="print">
            <a:lum contrast="36000"/>
            <a:extLst>
              <a:ext uri="{28A0092B-C50C-407E-A947-70E740481C1C}">
                <a14:useLocalDpi xmlns:a14="http://schemas.microsoft.com/office/drawing/2010/main" val="0"/>
              </a:ext>
            </a:extLst>
          </a:blip>
          <a:srcRect r="461"/>
          <a:stretch>
            <a:fillRect/>
          </a:stretch>
        </p:blipFill>
        <p:spPr bwMode="auto">
          <a:xfrm>
            <a:off x="2017486" y="1211942"/>
            <a:ext cx="2057400" cy="44196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722086" y="5110842"/>
            <a:ext cx="14478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Biblioteca central, UNAM</a:t>
            </a:r>
          </a:p>
          <a:p>
            <a:r>
              <a:rPr lang="es-MX" altLang="es-MX" dirty="0"/>
              <a:t>Mario </a:t>
            </a:r>
            <a:r>
              <a:rPr lang="es-MX" altLang="es-MX" dirty="0" err="1"/>
              <a:t>Pani</a:t>
            </a:r>
            <a:r>
              <a:rPr lang="es-MX" altLang="es-MX" dirty="0"/>
              <a:t>, </a:t>
            </a:r>
          </a:p>
          <a:p>
            <a:r>
              <a:rPr lang="es-MX" altLang="es-MX" dirty="0"/>
              <a:t>Juan </a:t>
            </a:r>
            <a:r>
              <a:rPr lang="es-MX" altLang="es-MX" dirty="0" err="1"/>
              <a:t>O’Gorman</a:t>
            </a:r>
            <a:endParaRPr lang="es-ES" altLang="es-MX" dirty="0"/>
          </a:p>
        </p:txBody>
      </p:sp>
      <p:pic>
        <p:nvPicPr>
          <p:cNvPr id="6" name="Picture 4" descr="D:\Mis imágenes\XX-10.jpg"/>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l="3371" r="2248"/>
          <a:stretch>
            <a:fillRect/>
          </a:stretch>
        </p:blipFill>
        <p:spPr bwMode="auto">
          <a:xfrm>
            <a:off x="4634345" y="2138218"/>
            <a:ext cx="3733800" cy="23907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5600700" y="4738688"/>
            <a:ext cx="1981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Instituto Politécnico Nacional IPN</a:t>
            </a:r>
            <a:endParaRPr lang="es-ES" altLang="es-MX" dirty="0"/>
          </a:p>
        </p:txBody>
      </p:sp>
    </p:spTree>
    <p:extLst>
      <p:ext uri="{BB962C8B-B14F-4D97-AF65-F5344CB8AC3E}">
        <p14:creationId xmlns:p14="http://schemas.microsoft.com/office/powerpoint/2010/main" val="9052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2" fill="hold" nodeType="afterEffect">
                                  <p:stCondLst>
                                    <p:cond delay="6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6500"/>
                            </p:stCondLst>
                            <p:childTnLst>
                              <p:par>
                                <p:cTn id="20" presetID="2" presetClass="entr" presetSubtype="2"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83770" y="1130466"/>
            <a:ext cx="8229600" cy="4525963"/>
          </a:xfrm>
        </p:spPr>
        <p:txBody>
          <a:bodyPr>
            <a:normAutofit/>
          </a:bodyPr>
          <a:lstStyle/>
          <a:p>
            <a:pPr algn="just"/>
            <a:r>
              <a:rPr lang="es-MX" dirty="0" smtClean="0">
                <a:solidFill>
                  <a:srgbClr val="54190A"/>
                </a:solidFill>
                <a:latin typeface="Helvetica"/>
                <a:cs typeface="Helvetica"/>
              </a:rPr>
              <a:t>En la década de los años 60 el país presenta el mayor periodo de migración del campo a la ciudad consolidándose los grandes centros urbanos como la Ciudad de México, Guadalajara y Monterrey, generándose problemas de desigualdad social que terminaron por generar movimientos sociales como la represión de 1968 en Tlatelolco y en 1971 con los movimientos estudiantiles y obreros. </a:t>
            </a:r>
            <a:endParaRPr lang="es-MX" dirty="0">
              <a:solidFill>
                <a:srgbClr val="54190A"/>
              </a:solidFill>
              <a:latin typeface="Helvetica"/>
              <a:cs typeface="Helvetica"/>
            </a:endParaRPr>
          </a:p>
        </p:txBody>
      </p:sp>
      <p:pic>
        <p:nvPicPr>
          <p:cNvPr id="6" name="Picture 3" descr="D:\Mis imágenes\XX-9.jpg"/>
          <p:cNvPicPr>
            <a:picLocks noChangeAspect="1" noChangeArrowheads="1"/>
          </p:cNvPicPr>
          <p:nvPr/>
        </p:nvPicPr>
        <p:blipFill>
          <a:blip r:embed="rId2" cstate="print">
            <a:lum contrast="18000"/>
            <a:extLst>
              <a:ext uri="{28A0092B-C50C-407E-A947-70E740481C1C}">
                <a14:useLocalDpi xmlns:a14="http://schemas.microsoft.com/office/drawing/2010/main" val="0"/>
              </a:ext>
            </a:extLst>
          </a:blip>
          <a:srcRect l="2238" t="3175" r="1492" b="7143"/>
          <a:stretch>
            <a:fillRect/>
          </a:stretch>
        </p:blipFill>
        <p:spPr bwMode="auto">
          <a:xfrm>
            <a:off x="4384963" y="4822197"/>
            <a:ext cx="1905000" cy="166846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3770" y="1130466"/>
            <a:ext cx="8229600" cy="4525963"/>
          </a:xfrm>
        </p:spPr>
        <p:txBody>
          <a:bodyPr>
            <a:normAutofit/>
          </a:bodyPr>
          <a:lstStyle/>
          <a:p>
            <a:pPr algn="just"/>
            <a:r>
              <a:rPr lang="es-MX" dirty="0" smtClean="0">
                <a:solidFill>
                  <a:srgbClr val="54190A"/>
                </a:solidFill>
                <a:latin typeface="Helvetica"/>
                <a:cs typeface="Helvetica"/>
              </a:rPr>
              <a:t>En los años setenta y ochenta en México se presentan una serie de procesos devaluatorios en la economía, ocasionados por la incapacidad de los gobernantes y con los manejos populistas de la economía endeudando económicamente al país alcanzando niveles inflacionarios históricos en el gobierno de Miguel de la Madrid de 154% anual, presentándose la peor recesión económica en el país que se haya presentado. </a:t>
            </a:r>
            <a:endParaRPr lang="es-MX" dirty="0">
              <a:solidFill>
                <a:srgbClr val="54190A"/>
              </a:solidFill>
              <a:latin typeface="Helvetica"/>
              <a:cs typeface="Helvetica"/>
            </a:endParaRPr>
          </a:p>
        </p:txBody>
      </p:sp>
    </p:spTree>
    <p:extLst>
      <p:ext uri="{BB962C8B-B14F-4D97-AF65-F5344CB8AC3E}">
        <p14:creationId xmlns:p14="http://schemas.microsoft.com/office/powerpoint/2010/main" val="1626667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3770" y="1130466"/>
            <a:ext cx="8229600" cy="4525963"/>
          </a:xfrm>
        </p:spPr>
        <p:txBody>
          <a:bodyPr>
            <a:normAutofit fontScale="92500"/>
          </a:bodyPr>
          <a:lstStyle/>
          <a:p>
            <a:pPr algn="just"/>
            <a:r>
              <a:rPr lang="es-MX" dirty="0" smtClean="0">
                <a:solidFill>
                  <a:srgbClr val="54190A"/>
                </a:solidFill>
                <a:latin typeface="Helvetica"/>
                <a:cs typeface="Helvetica"/>
              </a:rPr>
              <a:t>El arte y arquitectura presentados en esta época representan el final del Art </a:t>
            </a:r>
            <a:r>
              <a:rPr lang="es-MX" dirty="0" err="1" smtClean="0">
                <a:solidFill>
                  <a:srgbClr val="54190A"/>
                </a:solidFill>
                <a:latin typeface="Helvetica"/>
                <a:cs typeface="Helvetica"/>
              </a:rPr>
              <a:t>Deco</a:t>
            </a:r>
            <a:r>
              <a:rPr lang="es-MX" dirty="0" smtClean="0">
                <a:solidFill>
                  <a:srgbClr val="54190A"/>
                </a:solidFill>
                <a:latin typeface="Helvetica"/>
                <a:cs typeface="Helvetica"/>
              </a:rPr>
              <a:t> y el surgimiento del Movimiento Moderno y del Pop Art.</a:t>
            </a:r>
          </a:p>
          <a:p>
            <a:pPr algn="just"/>
            <a:r>
              <a:rPr lang="es-MX" dirty="0" smtClean="0">
                <a:solidFill>
                  <a:srgbClr val="54190A"/>
                </a:solidFill>
                <a:latin typeface="Helvetica"/>
                <a:cs typeface="Helvetica"/>
              </a:rPr>
              <a:t>Durante </a:t>
            </a:r>
            <a:r>
              <a:rPr lang="es-MX" dirty="0">
                <a:solidFill>
                  <a:srgbClr val="54190A"/>
                </a:solidFill>
                <a:latin typeface="Helvetica"/>
                <a:cs typeface="Helvetica"/>
              </a:rPr>
              <a:t>las décadas de los treinta y cuarenta el arte fue nacionalista y revolucionario, estuvo encabezado por los muralistas mexicanos David Alfaro Siqueiros, Diego Rivera y José Clemente Orozco, quienes siguieron la vanguardia del Expresionismo Social para cubrir muros por encargo gubernamental en los que se diera a conocer a un pueblo analfabeta los beneficios de la Revolución Mexicana y el desarrollo de los ideales socialistas.  </a:t>
            </a:r>
          </a:p>
        </p:txBody>
      </p:sp>
    </p:spTree>
    <p:extLst>
      <p:ext uri="{BB962C8B-B14F-4D97-AF65-F5344CB8AC3E}">
        <p14:creationId xmlns:p14="http://schemas.microsoft.com/office/powerpoint/2010/main" val="324635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Mis imágenes\XX-11.jpg"/>
          <p:cNvPicPr>
            <a:picLocks noChangeAspect="1" noChangeArrowheads="1"/>
          </p:cNvPicPr>
          <p:nvPr/>
        </p:nvPicPr>
        <p:blipFill>
          <a:blip r:embed="rId2" cstate="print">
            <a:lum contrast="18000"/>
            <a:extLst>
              <a:ext uri="{28A0092B-C50C-407E-A947-70E740481C1C}">
                <a14:useLocalDpi xmlns:a14="http://schemas.microsoft.com/office/drawing/2010/main" val="0"/>
              </a:ext>
            </a:extLst>
          </a:blip>
          <a:srcRect l="1219" r="3659" b="2634"/>
          <a:stretch>
            <a:fillRect/>
          </a:stretch>
        </p:blipFill>
        <p:spPr bwMode="auto">
          <a:xfrm>
            <a:off x="1101437" y="1946996"/>
            <a:ext cx="3200400" cy="23399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025237" y="4323483"/>
            <a:ext cx="2819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Pedro Coronel, 1968. </a:t>
            </a:r>
            <a:r>
              <a:rPr lang="es-MX" altLang="es-MX" dirty="0" err="1"/>
              <a:t>Gouche</a:t>
            </a:r>
            <a:r>
              <a:rPr lang="es-MX" altLang="es-MX" dirty="0"/>
              <a:t> sobre papel</a:t>
            </a:r>
            <a:endParaRPr lang="es-ES" altLang="es-MX" dirty="0"/>
          </a:p>
        </p:txBody>
      </p:sp>
      <p:pic>
        <p:nvPicPr>
          <p:cNvPr id="6" name="Picture 3" descr="D:\Mis imágenes\XX-17.jpg"/>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r="4459" b="4903"/>
          <a:stretch>
            <a:fillRect/>
          </a:stretch>
        </p:blipFill>
        <p:spPr bwMode="auto">
          <a:xfrm>
            <a:off x="4897582" y="1946996"/>
            <a:ext cx="3581400" cy="17145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4821382" y="3699596"/>
            <a:ext cx="2819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Jorge González Camarena. Palacio de Bellas Artes</a:t>
            </a:r>
            <a:endParaRPr lang="es-ES" altLang="es-MX" dirty="0"/>
          </a:p>
        </p:txBody>
      </p:sp>
    </p:spTree>
    <p:extLst>
      <p:ext uri="{BB962C8B-B14F-4D97-AF65-F5344CB8AC3E}">
        <p14:creationId xmlns:p14="http://schemas.microsoft.com/office/powerpoint/2010/main" val="3954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2" fill="hold" nodeType="afterEffect">
                                  <p:stCondLst>
                                    <p:cond delay="6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6500"/>
                            </p:stCondLst>
                            <p:childTnLst>
                              <p:par>
                                <p:cTn id="20" presetID="2" presetClass="entr" presetSubtype="2"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3770" y="1130466"/>
            <a:ext cx="8229600" cy="4525963"/>
          </a:xfrm>
        </p:spPr>
        <p:txBody>
          <a:bodyPr>
            <a:normAutofit fontScale="92500" lnSpcReduction="10000"/>
          </a:bodyPr>
          <a:lstStyle/>
          <a:p>
            <a:pPr algn="just"/>
            <a:r>
              <a:rPr lang="es-MX" dirty="0" smtClean="0">
                <a:solidFill>
                  <a:srgbClr val="54190A"/>
                </a:solidFill>
                <a:latin typeface="Helvetica"/>
                <a:cs typeface="Helvetica"/>
              </a:rPr>
              <a:t>A mediados de los años 50 se comienza a abandonar el muralismo como principal corriente artística y resurgen los artistas plásticos de caballete, el arte abstracto comienza a tomar fuerza y difusión en el país</a:t>
            </a:r>
            <a:r>
              <a:rPr lang="es-MX" dirty="0">
                <a:solidFill>
                  <a:srgbClr val="54190A"/>
                </a:solidFill>
                <a:latin typeface="Helvetica"/>
                <a:cs typeface="Helvetica"/>
              </a:rPr>
              <a:t>, apareció el geometrismo de Jorge González Camarena y Carlos Mérida, guatemalteco asentado en México, asimismo, el surrealismo traído a México por André Breton y Luis Buñuel, refugiados desde finales de los treinta por la Guerra Civil Española y la Segunda Guerra Mundial, en esta tendencia destacarán Frida Kahlo, Leonora Carrington y Remedios </a:t>
            </a:r>
            <a:r>
              <a:rPr lang="es-MX" dirty="0" err="1">
                <a:solidFill>
                  <a:srgbClr val="54190A"/>
                </a:solidFill>
                <a:latin typeface="Helvetica"/>
                <a:cs typeface="Helvetica"/>
              </a:rPr>
              <a:t>Varos</a:t>
            </a:r>
            <a:r>
              <a:rPr lang="es-MX" dirty="0">
                <a:solidFill>
                  <a:srgbClr val="54190A"/>
                </a:solidFill>
                <a:latin typeface="Helvetica"/>
                <a:cs typeface="Helvetica"/>
              </a:rPr>
              <a:t>, inmersas en el Realismo Mágico conjuntamente con Rufino Tamayo</a:t>
            </a:r>
            <a:r>
              <a:rPr lang="es-MX" dirty="0" smtClean="0">
                <a:solidFill>
                  <a:srgbClr val="54190A"/>
                </a:solidFill>
                <a:latin typeface="Helvetica"/>
                <a:cs typeface="Helvetica"/>
              </a:rPr>
              <a:t>.  </a:t>
            </a:r>
            <a:endParaRPr lang="es-MX" dirty="0">
              <a:solidFill>
                <a:srgbClr val="54190A"/>
              </a:solidFill>
              <a:latin typeface="Helvetica"/>
              <a:cs typeface="Helvetica"/>
            </a:endParaRPr>
          </a:p>
        </p:txBody>
      </p:sp>
    </p:spTree>
    <p:extLst>
      <p:ext uri="{BB962C8B-B14F-4D97-AF65-F5344CB8AC3E}">
        <p14:creationId xmlns:p14="http://schemas.microsoft.com/office/powerpoint/2010/main" val="2030504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Mis imágenes\XX-18.jpg"/>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l="1099" t="447" r="1099" b="3062"/>
          <a:stretch>
            <a:fillRect/>
          </a:stretch>
        </p:blipFill>
        <p:spPr bwMode="auto">
          <a:xfrm>
            <a:off x="335972" y="1290061"/>
            <a:ext cx="3657600" cy="2589212"/>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259772" y="3955473"/>
            <a:ext cx="2819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a:t>Relieve en madera. Carlos Mérida</a:t>
            </a:r>
            <a:endParaRPr lang="es-ES" altLang="es-MX"/>
          </a:p>
        </p:txBody>
      </p:sp>
      <p:pic>
        <p:nvPicPr>
          <p:cNvPr id="6" name="Picture 7" descr="D:\Mis imágenes\XX-29.jpg"/>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l="3334" t="1134"/>
          <a:stretch>
            <a:fillRect/>
          </a:stretch>
        </p:blipFill>
        <p:spPr bwMode="auto">
          <a:xfrm>
            <a:off x="4862946" y="678873"/>
            <a:ext cx="3192463" cy="32004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8" descr="D:\Mis imágenes\XX-30.jpg"/>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l="1587" t="1407" b="1538"/>
          <a:stretch>
            <a:fillRect/>
          </a:stretch>
        </p:blipFill>
        <p:spPr bwMode="auto">
          <a:xfrm>
            <a:off x="2286000" y="4245986"/>
            <a:ext cx="1573213" cy="16002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4786746" y="3955473"/>
            <a:ext cx="2819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Las dos </a:t>
            </a:r>
            <a:r>
              <a:rPr lang="es-MX" altLang="es-MX" dirty="0" err="1"/>
              <a:t>Fridas</a:t>
            </a:r>
            <a:r>
              <a:rPr lang="es-MX" altLang="es-MX" dirty="0"/>
              <a:t> (1939). Frida Kahlo</a:t>
            </a:r>
            <a:endParaRPr lang="es-ES" altLang="es-MX" dirty="0"/>
          </a:p>
        </p:txBody>
      </p:sp>
      <p:sp>
        <p:nvSpPr>
          <p:cNvPr id="9" name="Text Box 10"/>
          <p:cNvSpPr txBox="1">
            <a:spLocks noChangeArrowheads="1"/>
          </p:cNvSpPr>
          <p:nvPr/>
        </p:nvSpPr>
        <p:spPr bwMode="auto">
          <a:xfrm>
            <a:off x="2209800" y="5922386"/>
            <a:ext cx="2819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Mimetismo (1960). Remedios Varo</a:t>
            </a:r>
            <a:endParaRPr lang="es-ES" altLang="es-MX" dirty="0"/>
          </a:p>
        </p:txBody>
      </p:sp>
      <p:pic>
        <p:nvPicPr>
          <p:cNvPr id="10" name="Picture 11" descr="D:\Mis imágenes\XX-12.jpg"/>
          <p:cNvPicPr>
            <a:picLocks noChangeAspect="1" noChangeArrowheads="1"/>
          </p:cNvPicPr>
          <p:nvPr/>
        </p:nvPicPr>
        <p:blipFill>
          <a:blip r:embed="rId5" cstate="print">
            <a:lum contrast="24000"/>
            <a:extLst>
              <a:ext uri="{28A0092B-C50C-407E-A947-70E740481C1C}">
                <a14:useLocalDpi xmlns:a14="http://schemas.microsoft.com/office/drawing/2010/main" val="0"/>
              </a:ext>
            </a:extLst>
          </a:blip>
          <a:srcRect l="1099" t="2838" r="67033" b="43245"/>
          <a:stretch>
            <a:fillRect/>
          </a:stretch>
        </p:blipFill>
        <p:spPr bwMode="auto">
          <a:xfrm>
            <a:off x="4264025" y="4245986"/>
            <a:ext cx="1222375" cy="16002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Text Box 12"/>
          <p:cNvSpPr txBox="1">
            <a:spLocks noChangeArrowheads="1"/>
          </p:cNvSpPr>
          <p:nvPr/>
        </p:nvSpPr>
        <p:spPr bwMode="auto">
          <a:xfrm>
            <a:off x="4038600" y="5922386"/>
            <a:ext cx="1752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a:t>Naturaleza muerta. Juan Soriano</a:t>
            </a:r>
            <a:endParaRPr lang="es-ES" altLang="es-MX"/>
          </a:p>
        </p:txBody>
      </p:sp>
    </p:spTree>
    <p:extLst>
      <p:ext uri="{BB962C8B-B14F-4D97-AF65-F5344CB8AC3E}">
        <p14:creationId xmlns:p14="http://schemas.microsoft.com/office/powerpoint/2010/main" val="36869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2" fill="hold" nodeType="afterEffect">
                                  <p:stCondLst>
                                    <p:cond delay="6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6500"/>
                            </p:stCondLst>
                            <p:childTnLst>
                              <p:par>
                                <p:cTn id="20" presetID="2" presetClass="entr" presetSubtype="2" fill="hold" grpId="0" nodeType="afterEffect">
                                  <p:stCondLst>
                                    <p:cond delay="3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2" presetClass="entr" presetSubtype="2" fill="hold" nodeType="afterEffect">
                                  <p:stCondLst>
                                    <p:cond delay="6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6500"/>
                            </p:stCondLst>
                            <p:childTnLst>
                              <p:par>
                                <p:cTn id="30" presetID="2" presetClass="entr" presetSubtype="2"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0"/>
                            </p:stCondLst>
                            <p:childTnLst>
                              <p:par>
                                <p:cTn id="35" presetID="2" presetClass="entr" presetSubtype="2" fill="hold" nodeType="afterEffect">
                                  <p:stCondLst>
                                    <p:cond delay="6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6500"/>
                            </p:stCondLst>
                            <p:childTnLst>
                              <p:par>
                                <p:cTn id="40" presetID="2" presetClass="entr" presetSubtype="2" fill="hold" grpId="0" nodeType="afterEffect">
                                  <p:stCondLst>
                                    <p:cond delay="30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utoUpdateAnimBg="0"/>
      <p:bldP spid="9" grpId="0" autoUpdateAnimBg="0"/>
      <p:bldP spid="1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81000" y="1143000"/>
            <a:ext cx="8458200"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s-MX" altLang="es-MX" dirty="0">
                <a:solidFill>
                  <a:srgbClr val="CC0000"/>
                </a:solidFill>
                <a:latin typeface="Helvetica" panose="020B0604020202020204" pitchFamily="34" charset="0"/>
                <a:cs typeface="Helvetica" panose="020B0604020202020204" pitchFamily="34" charset="0"/>
              </a:rPr>
              <a:t>	</a:t>
            </a:r>
            <a:r>
              <a:rPr lang="es-MX" altLang="es-MX" dirty="0">
                <a:solidFill>
                  <a:srgbClr val="E08500"/>
                </a:solidFill>
                <a:latin typeface="Helvetica" panose="020B0604020202020204" pitchFamily="34" charset="0"/>
                <a:cs typeface="Helvetica" panose="020B0604020202020204" pitchFamily="34" charset="0"/>
              </a:rPr>
              <a:t>Fuentes de información</a:t>
            </a:r>
          </a:p>
          <a:p>
            <a:pPr algn="just">
              <a:spcBef>
                <a:spcPct val="50000"/>
              </a:spcBef>
              <a:buFontTx/>
              <a:buAutoNum type="arabicPeriod"/>
            </a:pPr>
            <a:r>
              <a:rPr lang="es-MX" altLang="es-MX" sz="1400" dirty="0">
                <a:latin typeface="Helvetica" panose="020B0604020202020204" pitchFamily="34" charset="0"/>
                <a:cs typeface="Helvetica" panose="020B0604020202020204" pitchFamily="34" charset="0"/>
              </a:rPr>
              <a:t>Historia del Arte mexicano. SEP / Salvat. Tomos 13, 14, 15. Edit. Salvat, </a:t>
            </a:r>
            <a:r>
              <a:rPr lang="es-MX" altLang="es-MX" sz="1400" dirty="0" err="1">
                <a:latin typeface="Helvetica" panose="020B0604020202020204" pitchFamily="34" charset="0"/>
                <a:cs typeface="Helvetica" panose="020B0604020202020204" pitchFamily="34" charset="0"/>
              </a:rPr>
              <a:t>Mèxico</a:t>
            </a:r>
            <a:r>
              <a:rPr lang="es-MX" altLang="es-MX" sz="1400" dirty="0">
                <a:latin typeface="Helvetica" panose="020B0604020202020204" pitchFamily="34" charset="0"/>
                <a:cs typeface="Helvetica" panose="020B0604020202020204" pitchFamily="34" charset="0"/>
              </a:rPr>
              <a:t>. 1982</a:t>
            </a:r>
          </a:p>
          <a:p>
            <a:pPr algn="just">
              <a:spcBef>
                <a:spcPct val="50000"/>
              </a:spcBef>
              <a:buFontTx/>
              <a:buAutoNum type="arabicPeriod"/>
            </a:pPr>
            <a:r>
              <a:rPr lang="es-MX" altLang="es-MX" sz="1400" dirty="0">
                <a:latin typeface="Helvetica" panose="020B0604020202020204" pitchFamily="34" charset="0"/>
                <a:cs typeface="Helvetica" panose="020B0604020202020204" pitchFamily="34" charset="0"/>
              </a:rPr>
              <a:t>La Arquitectura Mexicana del Siglo XX. </a:t>
            </a:r>
            <a:r>
              <a:rPr lang="es-MX" altLang="es-MX" sz="1400" dirty="0" err="1">
                <a:latin typeface="Helvetica" panose="020B0604020202020204" pitchFamily="34" charset="0"/>
                <a:cs typeface="Helvetica" panose="020B0604020202020204" pitchFamily="34" charset="0"/>
              </a:rPr>
              <a:t>Gonzàlez</a:t>
            </a:r>
            <a:r>
              <a:rPr lang="es-MX" altLang="es-MX" sz="1400" dirty="0">
                <a:latin typeface="Helvetica" panose="020B0604020202020204" pitchFamily="34" charset="0"/>
                <a:cs typeface="Helvetica" panose="020B0604020202020204" pitchFamily="34" charset="0"/>
              </a:rPr>
              <a:t> </a:t>
            </a:r>
            <a:r>
              <a:rPr lang="es-MX" altLang="es-MX" sz="1400" dirty="0" err="1">
                <a:latin typeface="Helvetica" panose="020B0604020202020204" pitchFamily="34" charset="0"/>
                <a:cs typeface="Helvetica" panose="020B0604020202020204" pitchFamily="34" charset="0"/>
              </a:rPr>
              <a:t>Gortazar</a:t>
            </a:r>
            <a:r>
              <a:rPr lang="es-MX" altLang="es-MX" sz="1400" dirty="0">
                <a:latin typeface="Helvetica" panose="020B0604020202020204" pitchFamily="34" charset="0"/>
                <a:cs typeface="Helvetica" panose="020B0604020202020204" pitchFamily="34" charset="0"/>
              </a:rPr>
              <a:t>. </a:t>
            </a:r>
            <a:r>
              <a:rPr lang="es-MX" altLang="es-MX" sz="1400" dirty="0" err="1">
                <a:latin typeface="Helvetica" panose="020B0604020202020204" pitchFamily="34" charset="0"/>
                <a:cs typeface="Helvetica" panose="020B0604020202020204" pitchFamily="34" charset="0"/>
              </a:rPr>
              <a:t>Edit</a:t>
            </a:r>
            <a:r>
              <a:rPr lang="es-MX" altLang="es-MX" sz="1400" dirty="0">
                <a:latin typeface="Helvetica" panose="020B0604020202020204" pitchFamily="34" charset="0"/>
                <a:cs typeface="Helvetica" panose="020B0604020202020204" pitchFamily="34" charset="0"/>
              </a:rPr>
              <a:t> CONACULTA, </a:t>
            </a:r>
            <a:r>
              <a:rPr lang="es-MX" altLang="es-MX" sz="1400" dirty="0" err="1">
                <a:latin typeface="Helvetica" panose="020B0604020202020204" pitchFamily="34" charset="0"/>
                <a:cs typeface="Helvetica" panose="020B0604020202020204" pitchFamily="34" charset="0"/>
              </a:rPr>
              <a:t>Mèxico</a:t>
            </a:r>
            <a:r>
              <a:rPr lang="es-MX" altLang="es-MX" sz="1400" dirty="0">
                <a:latin typeface="Helvetica" panose="020B0604020202020204" pitchFamily="34" charset="0"/>
                <a:cs typeface="Helvetica" panose="020B0604020202020204" pitchFamily="34" charset="0"/>
              </a:rPr>
              <a:t>. 1991</a:t>
            </a:r>
          </a:p>
          <a:p>
            <a:pPr algn="just">
              <a:spcBef>
                <a:spcPct val="50000"/>
              </a:spcBef>
              <a:buFontTx/>
              <a:buAutoNum type="arabicPeriod"/>
            </a:pPr>
            <a:r>
              <a:rPr lang="es-MX" altLang="es-MX" sz="1400" dirty="0">
                <a:latin typeface="Helvetica" panose="020B0604020202020204" pitchFamily="34" charset="0"/>
                <a:cs typeface="Helvetica" panose="020B0604020202020204" pitchFamily="34" charset="0"/>
              </a:rPr>
              <a:t>Historia de </a:t>
            </a:r>
            <a:r>
              <a:rPr lang="es-MX" altLang="es-MX" sz="1400" dirty="0" err="1">
                <a:latin typeface="Helvetica" panose="020B0604020202020204" pitchFamily="34" charset="0"/>
                <a:cs typeface="Helvetica" panose="020B0604020202020204" pitchFamily="34" charset="0"/>
              </a:rPr>
              <a:t>Mèxico</a:t>
            </a:r>
            <a:r>
              <a:rPr lang="es-MX" altLang="es-MX" sz="1400" dirty="0">
                <a:latin typeface="Helvetica" panose="020B0604020202020204" pitchFamily="34" charset="0"/>
                <a:cs typeface="Helvetica" panose="020B0604020202020204" pitchFamily="34" charset="0"/>
              </a:rPr>
              <a:t>. Tomos 10, 11 y 12. Edit. Salvat, </a:t>
            </a:r>
            <a:r>
              <a:rPr lang="es-MX" altLang="es-MX" sz="1400" dirty="0" err="1">
                <a:latin typeface="Helvetica" panose="020B0604020202020204" pitchFamily="34" charset="0"/>
                <a:cs typeface="Helvetica" panose="020B0604020202020204" pitchFamily="34" charset="0"/>
              </a:rPr>
              <a:t>Mèxico</a:t>
            </a:r>
            <a:r>
              <a:rPr lang="es-MX" altLang="es-MX" sz="1400" dirty="0">
                <a:latin typeface="Helvetica" panose="020B0604020202020204" pitchFamily="34" charset="0"/>
                <a:cs typeface="Helvetica" panose="020B0604020202020204" pitchFamily="34" charset="0"/>
              </a:rPr>
              <a:t>. 1979 </a:t>
            </a:r>
          </a:p>
          <a:p>
            <a:pPr algn="just">
              <a:spcBef>
                <a:spcPct val="50000"/>
              </a:spcBef>
              <a:buFontTx/>
              <a:buAutoNum type="arabicPeriod"/>
            </a:pPr>
            <a:r>
              <a:rPr lang="es-MX" altLang="es-MX" sz="1400" dirty="0">
                <a:latin typeface="Helvetica" panose="020B0604020202020204" pitchFamily="34" charset="0"/>
                <a:cs typeface="Helvetica" panose="020B0604020202020204" pitchFamily="34" charset="0"/>
              </a:rPr>
              <a:t>París – México, La primera modernidad arquitectónica. Bonilla, Mario. IFAL, CAM-SAM, UAM.1993</a:t>
            </a:r>
          </a:p>
          <a:p>
            <a:pPr algn="just">
              <a:spcBef>
                <a:spcPct val="50000"/>
              </a:spcBef>
              <a:buFontTx/>
              <a:buAutoNum type="arabicPeriod"/>
            </a:pPr>
            <a:r>
              <a:rPr lang="es-MX" altLang="es-MX" sz="1400" dirty="0">
                <a:latin typeface="Helvetica" panose="020B0604020202020204" pitchFamily="34" charset="0"/>
                <a:cs typeface="Helvetica" panose="020B0604020202020204" pitchFamily="34" charset="0"/>
              </a:rPr>
              <a:t> En el mundo de Luis Barragán. Artes de México 23.</a:t>
            </a:r>
          </a:p>
          <a:p>
            <a:pPr algn="just">
              <a:spcBef>
                <a:spcPct val="50000"/>
              </a:spcBef>
              <a:buFontTx/>
              <a:buAutoNum type="arabicPeriod"/>
            </a:pPr>
            <a:r>
              <a:rPr lang="es-MX" altLang="es-MX" sz="1400" dirty="0">
                <a:latin typeface="Helvetica" panose="020B0604020202020204" pitchFamily="34" charset="0"/>
                <a:cs typeface="Helvetica" panose="020B0604020202020204" pitchFamily="34" charset="0"/>
              </a:rPr>
              <a:t>Luis Barragán 1902-1988. Buendía </a:t>
            </a:r>
            <a:r>
              <a:rPr lang="es-MX" altLang="es-MX" sz="1400" dirty="0" err="1">
                <a:latin typeface="Helvetica" panose="020B0604020202020204" pitchFamily="34" charset="0"/>
                <a:cs typeface="Helvetica" panose="020B0604020202020204" pitchFamily="34" charset="0"/>
              </a:rPr>
              <a:t>Júlbez</a:t>
            </a:r>
            <a:r>
              <a:rPr lang="es-MX" altLang="es-MX" sz="1400" dirty="0">
                <a:latin typeface="Helvetica" panose="020B0604020202020204" pitchFamily="34" charset="0"/>
                <a:cs typeface="Helvetica" panose="020B0604020202020204" pitchFamily="34" charset="0"/>
              </a:rPr>
              <a:t>, José Ma. Reverte ediciones. 1996.</a:t>
            </a:r>
          </a:p>
          <a:p>
            <a:pPr algn="just">
              <a:spcBef>
                <a:spcPct val="50000"/>
              </a:spcBef>
              <a:buFontTx/>
              <a:buAutoNum type="arabicPeriod"/>
            </a:pPr>
            <a:r>
              <a:rPr lang="es-MX" altLang="es-MX" sz="1400" dirty="0">
                <a:latin typeface="Helvetica" panose="020B0604020202020204" pitchFamily="34" charset="0"/>
                <a:cs typeface="Helvetica" panose="020B0604020202020204" pitchFamily="34" charset="0"/>
              </a:rPr>
              <a:t>Teodoro González de León, La voluntad del creador. Colección </a:t>
            </a:r>
            <a:r>
              <a:rPr lang="es-MX" altLang="es-MX" sz="1400" dirty="0" err="1">
                <a:latin typeface="Helvetica" panose="020B0604020202020204" pitchFamily="34" charset="0"/>
                <a:cs typeface="Helvetica" panose="020B0604020202020204" pitchFamily="34" charset="0"/>
              </a:rPr>
              <a:t>somoSur</a:t>
            </a:r>
            <a:r>
              <a:rPr lang="es-MX" altLang="es-MX" sz="1400" dirty="0">
                <a:latin typeface="Helvetica" panose="020B0604020202020204" pitchFamily="34" charset="0"/>
                <a:cs typeface="Helvetica" panose="020B0604020202020204" pitchFamily="34" charset="0"/>
              </a:rPr>
              <a:t>. 1994</a:t>
            </a:r>
          </a:p>
          <a:p>
            <a:pPr algn="just">
              <a:spcBef>
                <a:spcPct val="50000"/>
              </a:spcBef>
              <a:buFontTx/>
              <a:buAutoNum type="arabicPeriod"/>
            </a:pPr>
            <a:r>
              <a:rPr lang="es-MX" altLang="es-MX" sz="1400" dirty="0" err="1">
                <a:latin typeface="Helvetica" panose="020B0604020202020204" pitchFamily="34" charset="0"/>
                <a:cs typeface="Helvetica" panose="020B0604020202020204" pitchFamily="34" charset="0"/>
              </a:rPr>
              <a:t>Legorreta</a:t>
            </a:r>
            <a:r>
              <a:rPr lang="es-MX" altLang="es-MX" sz="1400" dirty="0">
                <a:latin typeface="Helvetica" panose="020B0604020202020204" pitchFamily="34" charset="0"/>
                <a:cs typeface="Helvetica" panose="020B0604020202020204" pitchFamily="34" charset="0"/>
              </a:rPr>
              <a:t>, arquitectos. </a:t>
            </a:r>
            <a:r>
              <a:rPr lang="es-MX" altLang="es-MX" sz="1400" dirty="0" err="1">
                <a:latin typeface="Helvetica" panose="020B0604020202020204" pitchFamily="34" charset="0"/>
                <a:cs typeface="Helvetica" panose="020B0604020202020204" pitchFamily="34" charset="0"/>
              </a:rPr>
              <a:t>Mutlov</a:t>
            </a:r>
            <a:r>
              <a:rPr lang="es-MX" altLang="es-MX" sz="1400" dirty="0">
                <a:latin typeface="Helvetica" panose="020B0604020202020204" pitchFamily="34" charset="0"/>
                <a:cs typeface="Helvetica" panose="020B0604020202020204" pitchFamily="34" charset="0"/>
              </a:rPr>
              <a:t>, John. Edit. GG México. 1997.</a:t>
            </a:r>
          </a:p>
          <a:p>
            <a:pPr algn="just">
              <a:spcBef>
                <a:spcPct val="50000"/>
              </a:spcBef>
              <a:buFontTx/>
              <a:buAutoNum type="arabicPeriod"/>
            </a:pPr>
            <a:r>
              <a:rPr lang="es-MX" altLang="es-MX" sz="1400" dirty="0">
                <a:latin typeface="Helvetica" panose="020B0604020202020204" pitchFamily="34" charset="0"/>
                <a:cs typeface="Helvetica" panose="020B0604020202020204" pitchFamily="34" charset="0"/>
              </a:rPr>
              <a:t>México, nueva arquitectura. Toca F., Antonio. Edit. GG México. 1991.</a:t>
            </a:r>
          </a:p>
          <a:p>
            <a:pPr algn="just">
              <a:spcBef>
                <a:spcPct val="50000"/>
              </a:spcBef>
              <a:buFontTx/>
              <a:buAutoNum type="arabicPeriod"/>
            </a:pPr>
            <a:r>
              <a:rPr lang="es-MX" altLang="es-MX" sz="1400" dirty="0">
                <a:latin typeface="Helvetica" panose="020B0604020202020204" pitchFamily="34" charset="0"/>
                <a:cs typeface="Helvetica" panose="020B0604020202020204" pitchFamily="34" charset="0"/>
              </a:rPr>
              <a:t>Abraham </a:t>
            </a:r>
            <a:r>
              <a:rPr lang="es-MX" altLang="es-MX" sz="1400" dirty="0" err="1">
                <a:latin typeface="Helvetica" panose="020B0604020202020204" pitchFamily="34" charset="0"/>
                <a:cs typeface="Helvetica" panose="020B0604020202020204" pitchFamily="34" charset="0"/>
              </a:rPr>
              <a:t>Zabludovsky</a:t>
            </a:r>
            <a:r>
              <a:rPr lang="es-MX" altLang="es-MX" sz="1400" dirty="0">
                <a:latin typeface="Helvetica" panose="020B0604020202020204" pitchFamily="34" charset="0"/>
                <a:cs typeface="Helvetica" panose="020B0604020202020204" pitchFamily="34" charset="0"/>
              </a:rPr>
              <a:t> </a:t>
            </a:r>
            <a:r>
              <a:rPr lang="es-MX" altLang="es-MX" sz="1400" dirty="0" err="1">
                <a:latin typeface="Helvetica" panose="020B0604020202020204" pitchFamily="34" charset="0"/>
                <a:cs typeface="Helvetica" panose="020B0604020202020204" pitchFamily="34" charset="0"/>
              </a:rPr>
              <a:t>architec</a:t>
            </a:r>
            <a:r>
              <a:rPr lang="es-MX" altLang="es-MX" sz="1400" dirty="0">
                <a:latin typeface="Helvetica" panose="020B0604020202020204" pitchFamily="34" charset="0"/>
                <a:cs typeface="Helvetica" panose="020B0604020202020204" pitchFamily="34" charset="0"/>
              </a:rPr>
              <a:t> 1973-1993. </a:t>
            </a:r>
            <a:r>
              <a:rPr lang="es-MX" altLang="es-MX" sz="1400" dirty="0" err="1">
                <a:latin typeface="Helvetica" panose="020B0604020202020204" pitchFamily="34" charset="0"/>
                <a:cs typeface="Helvetica" panose="020B0604020202020204" pitchFamily="34" charset="0"/>
              </a:rPr>
              <a:t>Heyer</a:t>
            </a:r>
            <a:r>
              <a:rPr lang="es-MX" altLang="es-MX" sz="1400" dirty="0">
                <a:latin typeface="Helvetica" panose="020B0604020202020204" pitchFamily="34" charset="0"/>
                <a:cs typeface="Helvetica" panose="020B0604020202020204" pitchFamily="34" charset="0"/>
              </a:rPr>
              <a:t>, Paul. Princeton </a:t>
            </a:r>
            <a:r>
              <a:rPr lang="es-MX" altLang="es-MX" sz="1400" dirty="0" err="1">
                <a:latin typeface="Helvetica" panose="020B0604020202020204" pitchFamily="34" charset="0"/>
                <a:cs typeface="Helvetica" panose="020B0604020202020204" pitchFamily="34" charset="0"/>
              </a:rPr>
              <a:t>Architectural</a:t>
            </a:r>
            <a:r>
              <a:rPr lang="es-MX" altLang="es-MX" sz="1400" dirty="0">
                <a:latin typeface="Helvetica" panose="020B0604020202020204" pitchFamily="34" charset="0"/>
                <a:cs typeface="Helvetica" panose="020B0604020202020204" pitchFamily="34" charset="0"/>
              </a:rPr>
              <a:t> </a:t>
            </a:r>
            <a:r>
              <a:rPr lang="es-MX" altLang="es-MX" sz="1400" dirty="0" err="1">
                <a:latin typeface="Helvetica" panose="020B0604020202020204" pitchFamily="34" charset="0"/>
                <a:cs typeface="Helvetica" panose="020B0604020202020204" pitchFamily="34" charset="0"/>
              </a:rPr>
              <a:t>Press</a:t>
            </a:r>
            <a:endParaRPr lang="es-MX" altLang="es-MX" sz="1400" dirty="0">
              <a:latin typeface="Helvetica" panose="020B0604020202020204" pitchFamily="34" charset="0"/>
              <a:cs typeface="Helvetica" panose="020B0604020202020204" pitchFamily="34" charset="0"/>
            </a:endParaRPr>
          </a:p>
          <a:p>
            <a:pPr algn="just">
              <a:spcBef>
                <a:spcPct val="50000"/>
              </a:spcBef>
              <a:buFontTx/>
              <a:buAutoNum type="arabicPeriod"/>
            </a:pPr>
            <a:endParaRPr lang="es-ES" altLang="es-MX" sz="1400" dirty="0">
              <a:latin typeface="Berlin Sans FB Demi" panose="020E0802020502020306" pitchFamily="34" charset="0"/>
            </a:endParaRPr>
          </a:p>
        </p:txBody>
      </p:sp>
    </p:spTree>
    <p:extLst>
      <p:ext uri="{BB962C8B-B14F-4D97-AF65-F5344CB8AC3E}">
        <p14:creationId xmlns:p14="http://schemas.microsoft.com/office/powerpoint/2010/main" val="209570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30503"/>
            <a:ext cx="8404412" cy="895256"/>
          </a:xfrm>
        </p:spPr>
        <p:txBody>
          <a:bodyPr>
            <a:normAutofit fontScale="90000"/>
          </a:bodyPr>
          <a:lstStyle/>
          <a:p>
            <a:pPr algn="r"/>
            <a:r>
              <a:rPr lang="es-ES_tradnl" b="1" dirty="0" smtClean="0">
                <a:solidFill>
                  <a:srgbClr val="FF6600"/>
                </a:solidFill>
                <a:latin typeface="CoolveticaRg-Regular"/>
                <a:cs typeface="CoolveticaRg-Regular"/>
              </a:rPr>
              <a:t>“5. La Plástica en el México Contemporáneo”</a:t>
            </a:r>
            <a:br>
              <a:rPr lang="es-ES_tradnl" b="1" dirty="0" smtClean="0">
                <a:solidFill>
                  <a:srgbClr val="FF6600"/>
                </a:solidFill>
                <a:latin typeface="CoolveticaRg-Regular"/>
                <a:cs typeface="CoolveticaRg-Regular"/>
              </a:rPr>
            </a:br>
            <a:endParaRPr lang="en-US" dirty="0">
              <a:solidFill>
                <a:srgbClr val="FF6600"/>
              </a:solidFill>
              <a:latin typeface="CoolveticaRg-Regular"/>
              <a:cs typeface="CoolveticaRg-Regular"/>
            </a:endParaRPr>
          </a:p>
        </p:txBody>
      </p:sp>
      <p:sp>
        <p:nvSpPr>
          <p:cNvPr id="7" name="Content Placeholder 2"/>
          <p:cNvSpPr>
            <a:spLocks noGrp="1"/>
          </p:cNvSpPr>
          <p:nvPr>
            <p:ph idx="1"/>
          </p:nvPr>
        </p:nvSpPr>
        <p:spPr>
          <a:xfrm>
            <a:off x="457200" y="1600200"/>
            <a:ext cx="8229600" cy="4525963"/>
          </a:xfrm>
        </p:spPr>
        <p:txBody>
          <a:bodyPr>
            <a:normAutofit fontScale="92500" lnSpcReduction="20000"/>
          </a:bodyPr>
          <a:lstStyle/>
          <a:p>
            <a:r>
              <a:rPr lang="en-US" b="1" dirty="0" smtClean="0">
                <a:solidFill>
                  <a:srgbClr val="800000"/>
                </a:solidFill>
                <a:latin typeface="Helvetica"/>
                <a:cs typeface="Helvetica"/>
              </a:rPr>
              <a:t>5.1 Panorama del Arte en el México Contemporáneo</a:t>
            </a:r>
          </a:p>
          <a:p>
            <a:pPr algn="just"/>
            <a:r>
              <a:rPr lang="es-MX" dirty="0">
                <a:solidFill>
                  <a:srgbClr val="54190A"/>
                </a:solidFill>
                <a:latin typeface="Helvetica"/>
                <a:cs typeface="Helvetica"/>
              </a:rPr>
              <a:t>Durante el siglo XIX, México se enfrentó a una serie de luchas armadas que frenaron su desarrollo; para 1810 inició su periodo de independencia de España alcanzándola hasta 1821; para 1830 se enfrentó a la primera guerra con Estados Unidos y al finalizar la segunda intervención norteamericana (1842), perdió la mitad de su territorio; para 1860 se presenta la intervención francesa y hasta 1880 dio inicio el Porfiriato, periodo de estabilidad y desarrollo incipiente.  En el siglo XX, México presentó un cambio radical, pasó de un país rural a uno urbano y del autoritarismo a la democracia. </a:t>
            </a:r>
            <a:endParaRPr lang="en-US" dirty="0">
              <a:solidFill>
                <a:srgbClr val="54190A"/>
              </a:solidFill>
              <a:latin typeface="Helvetica"/>
              <a:cs typeface="Helvetica"/>
            </a:endParaRPr>
          </a:p>
        </p:txBody>
      </p:sp>
    </p:spTree>
    <p:extLst>
      <p:ext uri="{BB962C8B-B14F-4D97-AF65-F5344CB8AC3E}">
        <p14:creationId xmlns:p14="http://schemas.microsoft.com/office/powerpoint/2010/main" val="4075788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61109" y="1101437"/>
            <a:ext cx="8229600" cy="4525963"/>
          </a:xfrm>
        </p:spPr>
        <p:txBody>
          <a:bodyPr>
            <a:normAutofit/>
          </a:bodyPr>
          <a:lstStyle/>
          <a:p>
            <a:r>
              <a:rPr lang="es-MX" dirty="0" smtClean="0">
                <a:solidFill>
                  <a:srgbClr val="54190A"/>
                </a:solidFill>
                <a:latin typeface="Helvetica"/>
                <a:cs typeface="Helvetica"/>
              </a:rPr>
              <a:t>Es </a:t>
            </a:r>
            <a:r>
              <a:rPr lang="es-MX" dirty="0">
                <a:solidFill>
                  <a:srgbClr val="54190A"/>
                </a:solidFill>
                <a:latin typeface="Helvetica"/>
                <a:cs typeface="Helvetica"/>
              </a:rPr>
              <a:t>posible dividir el siglo en tres periodos básicos: 1). Periodo </a:t>
            </a:r>
            <a:r>
              <a:rPr lang="es-MX" dirty="0" smtClean="0">
                <a:solidFill>
                  <a:srgbClr val="54190A"/>
                </a:solidFill>
                <a:latin typeface="Helvetica"/>
                <a:cs typeface="Helvetica"/>
              </a:rPr>
              <a:t>(1900 </a:t>
            </a:r>
            <a:r>
              <a:rPr lang="es-MX" dirty="0">
                <a:solidFill>
                  <a:srgbClr val="54190A"/>
                </a:solidFill>
                <a:latin typeface="Helvetica"/>
                <a:cs typeface="Helvetica"/>
              </a:rPr>
              <a:t>a 1929); 2). Periodo </a:t>
            </a:r>
            <a:r>
              <a:rPr lang="es-MX" dirty="0" smtClean="0">
                <a:solidFill>
                  <a:srgbClr val="54190A"/>
                </a:solidFill>
                <a:latin typeface="Helvetica"/>
                <a:cs typeface="Helvetica"/>
              </a:rPr>
              <a:t>de (1930 a </a:t>
            </a:r>
            <a:r>
              <a:rPr lang="es-MX" dirty="0">
                <a:solidFill>
                  <a:srgbClr val="54190A"/>
                </a:solidFill>
                <a:latin typeface="Helvetica"/>
                <a:cs typeface="Helvetica"/>
              </a:rPr>
              <a:t>1980) y 3). Periodo </a:t>
            </a:r>
            <a:r>
              <a:rPr lang="es-MX" dirty="0" smtClean="0">
                <a:solidFill>
                  <a:srgbClr val="54190A"/>
                </a:solidFill>
                <a:latin typeface="Helvetica"/>
                <a:cs typeface="Helvetica"/>
              </a:rPr>
              <a:t>de (1980 </a:t>
            </a:r>
            <a:r>
              <a:rPr lang="es-MX" dirty="0">
                <a:solidFill>
                  <a:srgbClr val="54190A"/>
                </a:solidFill>
                <a:latin typeface="Helvetica"/>
                <a:cs typeface="Helvetica"/>
              </a:rPr>
              <a:t>al 2000). </a:t>
            </a:r>
          </a:p>
        </p:txBody>
      </p:sp>
      <p:pic>
        <p:nvPicPr>
          <p:cNvPr id="7" name="Picture 9" descr="D:\Mis imágenes\h51.jpg"/>
          <p:cNvPicPr>
            <a:picLocks noChangeAspect="1" noChangeArrowheads="1"/>
          </p:cNvPicPr>
          <p:nvPr/>
        </p:nvPicPr>
        <p:blipFill>
          <a:blip r:embed="rId2" cstate="print">
            <a:lum contrast="30000"/>
            <a:extLst>
              <a:ext uri="{28A0092B-C50C-407E-A947-70E740481C1C}">
                <a14:useLocalDpi xmlns:a14="http://schemas.microsoft.com/office/drawing/2010/main" val="0"/>
              </a:ext>
            </a:extLst>
          </a:blip>
          <a:srcRect/>
          <a:stretch>
            <a:fillRect/>
          </a:stretch>
        </p:blipFill>
        <p:spPr bwMode="auto">
          <a:xfrm>
            <a:off x="2140527" y="3735100"/>
            <a:ext cx="2152650" cy="18923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Text Box 10"/>
          <p:cNvSpPr txBox="1">
            <a:spLocks noChangeArrowheads="1"/>
          </p:cNvSpPr>
          <p:nvPr/>
        </p:nvSpPr>
        <p:spPr bwMode="auto">
          <a:xfrm>
            <a:off x="2064327" y="5654388"/>
            <a:ext cx="160020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s-MX" sz="800" dirty="0">
                <a:latin typeface="Helvetica" panose="020B0604020202020204" pitchFamily="34" charset="0"/>
                <a:cs typeface="Helvetica" panose="020B0604020202020204" pitchFamily="34" charset="0"/>
              </a:rPr>
              <a:t>Patio de una casa</a:t>
            </a:r>
          </a:p>
          <a:p>
            <a:pPr>
              <a:spcBef>
                <a:spcPct val="50000"/>
              </a:spcBef>
            </a:pPr>
            <a:r>
              <a:rPr lang="es-MX" altLang="es-MX" sz="800" dirty="0">
                <a:latin typeface="Helvetica" panose="020B0604020202020204" pitchFamily="34" charset="0"/>
                <a:cs typeface="Helvetica" panose="020B0604020202020204" pitchFamily="34" charset="0"/>
              </a:rPr>
              <a:t>José Ma. Velasco</a:t>
            </a:r>
          </a:p>
        </p:txBody>
      </p:sp>
    </p:spTree>
    <p:extLst>
      <p:ext uri="{BB962C8B-B14F-4D97-AF65-F5344CB8AC3E}">
        <p14:creationId xmlns:p14="http://schemas.microsoft.com/office/powerpoint/2010/main" val="16750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61109" y="1101437"/>
            <a:ext cx="8229600" cy="4525963"/>
          </a:xfrm>
        </p:spPr>
        <p:txBody>
          <a:bodyPr>
            <a:normAutofit/>
          </a:bodyPr>
          <a:lstStyle/>
          <a:p>
            <a:pPr algn="just"/>
            <a:r>
              <a:rPr lang="es-MX" dirty="0" smtClean="0">
                <a:solidFill>
                  <a:srgbClr val="54190A"/>
                </a:solidFill>
                <a:latin typeface="Helvetica"/>
                <a:cs typeface="Helvetica"/>
              </a:rPr>
              <a:t>Los principales elementos políticos, sociales y económicos que marcaron el Periodo de 1900 a 1929 fueron el Porfiriato y el surgimiento de la Revolución Mexicana. </a:t>
            </a:r>
            <a:endParaRPr lang="es-MX" dirty="0">
              <a:solidFill>
                <a:srgbClr val="54190A"/>
              </a:solidFill>
              <a:latin typeface="Helvetica"/>
              <a:cs typeface="Helvetica"/>
            </a:endParaRPr>
          </a:p>
        </p:txBody>
      </p:sp>
      <p:pic>
        <p:nvPicPr>
          <p:cNvPr id="5" name="Picture 6" descr="D:\Mis imágenes\h49.jpg"/>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l="1952" r="2399" b="1666"/>
          <a:stretch>
            <a:fillRect/>
          </a:stretch>
        </p:blipFill>
        <p:spPr bwMode="auto">
          <a:xfrm>
            <a:off x="1077686" y="2891971"/>
            <a:ext cx="1644650" cy="19812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1077686" y="5119483"/>
            <a:ext cx="129540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Porfirio Díaz</a:t>
            </a:r>
          </a:p>
          <a:p>
            <a:r>
              <a:rPr lang="es-MX" altLang="es-MX" dirty="0" err="1"/>
              <a:t>Cusachs</a:t>
            </a:r>
            <a:endParaRPr lang="es-ES" altLang="es-MX" dirty="0"/>
          </a:p>
        </p:txBody>
      </p:sp>
      <p:pic>
        <p:nvPicPr>
          <p:cNvPr id="7" name="Picture 4" descr="D:\Mis imágenes\h48.jpg"/>
          <p:cNvPicPr>
            <a:picLocks noChangeAspect="1" noChangeArrowheads="1"/>
          </p:cNvPicPr>
          <p:nvPr/>
        </p:nvPicPr>
        <p:blipFill>
          <a:blip r:embed="rId3" cstate="print">
            <a:lum bright="6000" contrast="42000"/>
            <a:extLst>
              <a:ext uri="{28A0092B-C50C-407E-A947-70E740481C1C}">
                <a14:useLocalDpi xmlns:a14="http://schemas.microsoft.com/office/drawing/2010/main" val="0"/>
              </a:ext>
            </a:extLst>
          </a:blip>
          <a:srcRect l="5238" t="12184" r="2441" b="2522"/>
          <a:stretch>
            <a:fillRect/>
          </a:stretch>
        </p:blipFill>
        <p:spPr bwMode="auto">
          <a:xfrm>
            <a:off x="3905497" y="2891971"/>
            <a:ext cx="1676400" cy="32004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5717474" y="5119483"/>
            <a:ext cx="12954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El Porfiriato</a:t>
            </a:r>
          </a:p>
          <a:p>
            <a:r>
              <a:rPr lang="es-MX" altLang="es-MX" dirty="0"/>
              <a:t>Juan </a:t>
            </a:r>
            <a:r>
              <a:rPr lang="es-MX" altLang="es-MX" dirty="0" err="1"/>
              <a:t>O’Gorman</a:t>
            </a:r>
            <a:endParaRPr lang="es-ES" altLang="es-MX" dirty="0"/>
          </a:p>
        </p:txBody>
      </p:sp>
    </p:spTree>
    <p:extLst>
      <p:ext uri="{BB962C8B-B14F-4D97-AF65-F5344CB8AC3E}">
        <p14:creationId xmlns:p14="http://schemas.microsoft.com/office/powerpoint/2010/main" val="25365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2" fill="hold" nodeType="afterEffect">
                                  <p:stCondLst>
                                    <p:cond delay="6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6500"/>
                            </p:stCondLst>
                            <p:childTnLst>
                              <p:par>
                                <p:cTn id="20" presetID="2" presetClass="entr" presetSubtype="4" fill="hold" grpId="0" nodeType="afterEffect">
                                  <p:stCondLst>
                                    <p:cond delay="3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1972294"/>
            <a:ext cx="8229600" cy="4525963"/>
          </a:xfrm>
        </p:spPr>
        <p:txBody>
          <a:bodyPr>
            <a:normAutofit/>
          </a:bodyPr>
          <a:lstStyle/>
          <a:p>
            <a:pPr algn="just"/>
            <a:r>
              <a:rPr lang="es-MX" dirty="0" smtClean="0">
                <a:solidFill>
                  <a:srgbClr val="54190A"/>
                </a:solidFill>
                <a:latin typeface="Helvetica"/>
                <a:cs typeface="Helvetica"/>
              </a:rPr>
              <a:t>Para poder tener desarrollo en el país el gobierno de Porfirio Díaz comienza un proceso de venta y/o arrendamiento de recursos naturales, a compañías inglesas y norteamericanas, generando la introducción de los ferrocarriles y la explotación minera. </a:t>
            </a:r>
            <a:endParaRPr lang="es-MX" dirty="0">
              <a:solidFill>
                <a:srgbClr val="54190A"/>
              </a:solidFill>
              <a:latin typeface="Helvetica"/>
              <a:cs typeface="Helvetica"/>
            </a:endParaRPr>
          </a:p>
        </p:txBody>
      </p:sp>
    </p:spTree>
    <p:extLst>
      <p:ext uri="{BB962C8B-B14F-4D97-AF65-F5344CB8AC3E}">
        <p14:creationId xmlns:p14="http://schemas.microsoft.com/office/powerpoint/2010/main" val="1665271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3770" y="1130466"/>
            <a:ext cx="8229600" cy="4525963"/>
          </a:xfrm>
        </p:spPr>
        <p:txBody>
          <a:bodyPr>
            <a:normAutofit/>
          </a:bodyPr>
          <a:lstStyle/>
          <a:p>
            <a:pPr algn="just"/>
            <a:r>
              <a:rPr lang="es-MX" dirty="0" smtClean="0">
                <a:solidFill>
                  <a:srgbClr val="54190A"/>
                </a:solidFill>
                <a:latin typeface="Helvetica"/>
                <a:cs typeface="Helvetica"/>
              </a:rPr>
              <a:t>La Ciudad de México surge como el principal punto de convergencia económica, política y cultural aquí se consolidan las principales ideas urbanas y artísticas de la época, creándose los principales desarrollos urbanos planificados como las colonias Roma, Santa María la Rivera e Hipódromo Condesa, así mismo se construyen grandes obras arquitectónicas de influencia europea como el Palacio de Bellas Artes, Edificio de Correos, Ministerio de Comunicaciones actual Museo Nacional de Arte entre otros. </a:t>
            </a:r>
            <a:endParaRPr lang="es-MX" dirty="0">
              <a:solidFill>
                <a:srgbClr val="54190A"/>
              </a:solidFill>
              <a:latin typeface="Helvetica"/>
              <a:cs typeface="Helvetica"/>
            </a:endParaRPr>
          </a:p>
        </p:txBody>
      </p:sp>
    </p:spTree>
    <p:extLst>
      <p:ext uri="{BB962C8B-B14F-4D97-AF65-F5344CB8AC3E}">
        <p14:creationId xmlns:p14="http://schemas.microsoft.com/office/powerpoint/2010/main" val="2417968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Mis imágenes\h44 001.jpg"/>
          <p:cNvPicPr>
            <a:picLocks noChangeAspect="1" noChangeArrowheads="1"/>
          </p:cNvPicPr>
          <p:nvPr/>
        </p:nvPicPr>
        <p:blipFill>
          <a:blip r:embed="rId2" cstate="print">
            <a:lum bright="-6000" contrast="18000"/>
            <a:extLst>
              <a:ext uri="{28A0092B-C50C-407E-A947-70E740481C1C}">
                <a14:useLocalDpi xmlns:a14="http://schemas.microsoft.com/office/drawing/2010/main" val="0"/>
              </a:ext>
            </a:extLst>
          </a:blip>
          <a:srcRect l="33334" t="7835" r="7843" b="63675"/>
          <a:stretch>
            <a:fillRect/>
          </a:stretch>
        </p:blipFill>
        <p:spPr bwMode="auto">
          <a:xfrm>
            <a:off x="2536372" y="747486"/>
            <a:ext cx="2057400" cy="13716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4891314" y="1234054"/>
            <a:ext cx="16764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Proyecto para el Capitolio</a:t>
            </a:r>
          </a:p>
          <a:p>
            <a:r>
              <a:rPr lang="es-MX" altLang="es-MX" dirty="0"/>
              <a:t>Hoy monumento a la Revolución</a:t>
            </a:r>
            <a:endParaRPr lang="es-ES" altLang="es-MX" dirty="0"/>
          </a:p>
        </p:txBody>
      </p:sp>
      <p:pic>
        <p:nvPicPr>
          <p:cNvPr id="7" name="Picture 5" descr="D:\Mis imágenes\h47.jpg"/>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l="1175"/>
          <a:stretch>
            <a:fillRect/>
          </a:stretch>
        </p:blipFill>
        <p:spPr bwMode="auto">
          <a:xfrm>
            <a:off x="2536372" y="2481943"/>
            <a:ext cx="1676400" cy="1390650"/>
          </a:xfrm>
          <a:prstGeom prst="rect">
            <a:avLst/>
          </a:prstGeom>
          <a:noFill/>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4891314" y="3177268"/>
            <a:ext cx="1676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Ministerio de Comunicaciones</a:t>
            </a:r>
            <a:endParaRPr lang="es-ES" altLang="es-MX" dirty="0"/>
          </a:p>
        </p:txBody>
      </p:sp>
      <p:pic>
        <p:nvPicPr>
          <p:cNvPr id="9" name="Picture 4" descr="D:\Mis imágenes\h46.jpg"/>
          <p:cNvPicPr>
            <a:picLocks noChangeAspect="1" noChangeArrowheads="1"/>
          </p:cNvPicPr>
          <p:nvPr/>
        </p:nvPicPr>
        <p:blipFill>
          <a:blip r:embed="rId4" cstate="print">
            <a:lum contrast="24000"/>
            <a:extLst>
              <a:ext uri="{28A0092B-C50C-407E-A947-70E740481C1C}">
                <a14:useLocalDpi xmlns:a14="http://schemas.microsoft.com/office/drawing/2010/main" val="0"/>
              </a:ext>
            </a:extLst>
          </a:blip>
          <a:srcRect l="1175" r="4663" b="2441"/>
          <a:stretch>
            <a:fillRect/>
          </a:stretch>
        </p:blipFill>
        <p:spPr bwMode="auto">
          <a:xfrm>
            <a:off x="2536372" y="4371521"/>
            <a:ext cx="2057400" cy="1360488"/>
          </a:xfrm>
          <a:prstGeom prst="rect">
            <a:avLst/>
          </a:prstGeom>
          <a:noFill/>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0" name="Text Box 9"/>
          <p:cNvSpPr txBox="1">
            <a:spLocks noChangeArrowheads="1"/>
          </p:cNvSpPr>
          <p:nvPr/>
        </p:nvSpPr>
        <p:spPr bwMode="auto">
          <a:xfrm>
            <a:off x="4891314" y="5051765"/>
            <a:ext cx="1676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s-MX"/>
            </a:defPPr>
            <a:lvl1pPr>
              <a:spcBef>
                <a:spcPct val="50000"/>
              </a:spcBef>
              <a:defRPr sz="800">
                <a:latin typeface="Helvetica" panose="020B0604020202020204" pitchFamily="34" charset="0"/>
                <a:cs typeface="Helvetica" panose="020B0604020202020204" pitchFamily="34" charset="0"/>
              </a:defRPr>
            </a:lvl1pPr>
          </a:lstStyle>
          <a:p>
            <a:r>
              <a:rPr lang="es-MX" altLang="es-MX" dirty="0"/>
              <a:t>Edificio de correos, Adamo </a:t>
            </a:r>
            <a:r>
              <a:rPr lang="es-MX" altLang="es-MX" dirty="0" err="1"/>
              <a:t>Boari</a:t>
            </a:r>
            <a:endParaRPr lang="es-ES" altLang="es-MX" dirty="0"/>
          </a:p>
        </p:txBody>
      </p:sp>
    </p:spTree>
    <p:extLst>
      <p:ext uri="{BB962C8B-B14F-4D97-AF65-F5344CB8AC3E}">
        <p14:creationId xmlns:p14="http://schemas.microsoft.com/office/powerpoint/2010/main" val="289304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6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6500"/>
                            </p:stCondLst>
                            <p:childTnLst>
                              <p:par>
                                <p:cTn id="10" presetID="2" presetClass="entr" presetSubtype="2" fill="hold" grpId="0"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2" fill="hold" nodeType="afterEffect">
                                  <p:stCondLst>
                                    <p:cond delay="6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6500"/>
                            </p:stCondLst>
                            <p:childTnLst>
                              <p:par>
                                <p:cTn id="20" presetID="2" presetClass="entr" presetSubtype="2" fill="hold" grpId="0" nodeType="afterEffect">
                                  <p:stCondLst>
                                    <p:cond delay="3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2" presetClass="entr" presetSubtype="2" fill="hold" nodeType="afterEffect">
                                  <p:stCondLst>
                                    <p:cond delay="6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6500"/>
                            </p:stCondLst>
                            <p:childTnLst>
                              <p:par>
                                <p:cTn id="30" presetID="2" presetClass="entr" presetSubtype="2" fill="hold" grpId="0" nodeType="afterEffect">
                                  <p:stCondLst>
                                    <p:cond delay="300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P spid="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3770" y="1130466"/>
            <a:ext cx="8229600" cy="4525963"/>
          </a:xfrm>
        </p:spPr>
        <p:txBody>
          <a:bodyPr>
            <a:normAutofit/>
          </a:bodyPr>
          <a:lstStyle/>
          <a:p>
            <a:pPr algn="just"/>
            <a:r>
              <a:rPr lang="es-MX" dirty="0" smtClean="0">
                <a:solidFill>
                  <a:srgbClr val="54190A"/>
                </a:solidFill>
                <a:latin typeface="Helvetica"/>
                <a:cs typeface="Helvetica"/>
              </a:rPr>
              <a:t>Con el Porfiriato y su visión europea, se funda el Instituto Nacional de Bellas Artes (INBA), consolidándose el desarrollo educativo y artístico con la creación de la Secretaria de Educación Publica. De manera general se importan movimientos artísticos europeos como el Art </a:t>
            </a:r>
            <a:r>
              <a:rPr lang="es-MX" dirty="0" err="1" smtClean="0">
                <a:solidFill>
                  <a:srgbClr val="54190A"/>
                </a:solidFill>
                <a:latin typeface="Helvetica"/>
                <a:cs typeface="Helvetica"/>
              </a:rPr>
              <a:t>Nouveau</a:t>
            </a:r>
            <a:r>
              <a:rPr lang="es-MX" dirty="0" smtClean="0">
                <a:solidFill>
                  <a:srgbClr val="54190A"/>
                </a:solidFill>
                <a:latin typeface="Helvetica"/>
                <a:cs typeface="Helvetica"/>
              </a:rPr>
              <a:t> y el Eclecticismo Historicista en la Arquitectura y el Impresionismo en la pintura y la escultura. </a:t>
            </a:r>
            <a:endParaRPr lang="es-MX" dirty="0">
              <a:solidFill>
                <a:srgbClr val="54190A"/>
              </a:solidFill>
              <a:latin typeface="Helvetica"/>
              <a:cs typeface="Helvetica"/>
            </a:endParaRPr>
          </a:p>
        </p:txBody>
      </p:sp>
    </p:spTree>
    <p:extLst>
      <p:ext uri="{BB962C8B-B14F-4D97-AF65-F5344CB8AC3E}">
        <p14:creationId xmlns:p14="http://schemas.microsoft.com/office/powerpoint/2010/main" val="3388586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40EF26CC-2B0E-4340-926D-D358EA10074E}" vid="{07351E3D-ACB0-479B-AB9F-2E1FE40F3594}"/>
    </a:ext>
  </a:extLst>
</a:theme>
</file>

<file path=docProps/app.xml><?xml version="1.0" encoding="utf-8"?>
<Properties xmlns="http://schemas.openxmlformats.org/officeDocument/2006/extended-properties" xmlns:vt="http://schemas.openxmlformats.org/officeDocument/2006/docPropsVTypes">
  <Template>platillap1</Template>
  <TotalTime>197</TotalTime>
  <Words>1382</Words>
  <Application>Microsoft Office PowerPoint</Application>
  <PresentationFormat>Presentación en pantalla (4:3)</PresentationFormat>
  <Paragraphs>75</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Berlin Sans FB Demi</vt:lpstr>
      <vt:lpstr>Calibri</vt:lpstr>
      <vt:lpstr>Calibri Light</vt:lpstr>
      <vt:lpstr>CoolveticaRg-Regular</vt:lpstr>
      <vt:lpstr>Helvetica</vt:lpstr>
      <vt:lpstr>Tema de Office</vt:lpstr>
      <vt:lpstr>Presentación de PowerPoint</vt:lpstr>
      <vt:lpstr>Plastic in Contemporary Mexico</vt:lpstr>
      <vt:lpstr>“5. La Plástica en el México Contemporáneo”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dc:creator>
  <cp:lastModifiedBy>lenovo</cp:lastModifiedBy>
  <cp:revision>36</cp:revision>
  <dcterms:created xsi:type="dcterms:W3CDTF">2016-03-07T01:46:24Z</dcterms:created>
  <dcterms:modified xsi:type="dcterms:W3CDTF">2016-03-07T19:25:01Z</dcterms:modified>
</cp:coreProperties>
</file>