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57" r:id="rId4"/>
    <p:sldId id="286" r:id="rId5"/>
    <p:sldId id="284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81" r:id="rId25"/>
    <p:sldId id="276" r:id="rId26"/>
    <p:sldId id="277" r:id="rId27"/>
    <p:sldId id="278" r:id="rId28"/>
    <p:sldId id="279" r:id="rId29"/>
    <p:sldId id="280" r:id="rId30"/>
    <p:sldId id="282" r:id="rId31"/>
    <p:sldId id="283" r:id="rId32"/>
    <p:sldId id="287" r:id="rId3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t>19/04/2016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16.xml"/><Relationship Id="rId3" Type="http://schemas.openxmlformats.org/officeDocument/2006/relationships/slide" Target="slide12.xml"/><Relationship Id="rId21" Type="http://schemas.openxmlformats.org/officeDocument/2006/relationships/slide" Target="slide20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4.xml"/><Relationship Id="rId25" Type="http://schemas.openxmlformats.org/officeDocument/2006/relationships/slide" Target="slide21.xml"/><Relationship Id="rId2" Type="http://schemas.openxmlformats.org/officeDocument/2006/relationships/slide" Target="slide7.xml"/><Relationship Id="rId16" Type="http://schemas.openxmlformats.org/officeDocument/2006/relationships/slide" Target="slide19.xml"/><Relationship Id="rId20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11" Type="http://schemas.openxmlformats.org/officeDocument/2006/relationships/slide" Target="slide18.xml"/><Relationship Id="rId24" Type="http://schemas.openxmlformats.org/officeDocument/2006/relationships/slide" Target="slide26.xml"/><Relationship Id="rId5" Type="http://schemas.openxmlformats.org/officeDocument/2006/relationships/slide" Target="slide22.xml"/><Relationship Id="rId15" Type="http://schemas.openxmlformats.org/officeDocument/2006/relationships/slide" Target="slide24.xml"/><Relationship Id="rId23" Type="http://schemas.openxmlformats.org/officeDocument/2006/relationships/slide" Target="slide31.xml"/><Relationship Id="rId10" Type="http://schemas.openxmlformats.org/officeDocument/2006/relationships/slide" Target="slide23.xml"/><Relationship Id="rId19" Type="http://schemas.openxmlformats.org/officeDocument/2006/relationships/slide" Target="slide30.xml"/><Relationship Id="rId4" Type="http://schemas.openxmlformats.org/officeDocument/2006/relationships/slide" Target="slide17.xml"/><Relationship Id="rId9" Type="http://schemas.openxmlformats.org/officeDocument/2006/relationships/slide" Target="slide28.xml"/><Relationship Id="rId14" Type="http://schemas.openxmlformats.org/officeDocument/2006/relationships/slide" Target="slide29.xml"/><Relationship Id="rId22" Type="http://schemas.openxmlformats.org/officeDocument/2006/relationships/slide" Target="slide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8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75385" y="2397497"/>
            <a:ext cx="76436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When I was a child, I _________ to be a doctor.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1795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53414" y="2465060"/>
            <a:ext cx="80943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James always </a:t>
            </a:r>
            <a:r>
              <a:rPr lang="en-US" sz="4000" b="1" dirty="0" smtClean="0">
                <a:solidFill>
                  <a:srgbClr val="262626"/>
                </a:solidFill>
                <a:latin typeface="Times New Roman" panose="02020603050405020304" pitchFamily="18" charset="0"/>
              </a:rPr>
              <a:t>walk </a:t>
            </a:r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to </a:t>
            </a:r>
            <a:r>
              <a:rPr lang="en-US" sz="4000" b="1" dirty="0" smtClean="0">
                <a:solidFill>
                  <a:srgbClr val="262626"/>
                </a:solidFill>
                <a:latin typeface="Times New Roman" panose="02020603050405020304" pitchFamily="18" charset="0"/>
              </a:rPr>
              <a:t>work. </a:t>
            </a:r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Yesterday...</a:t>
            </a:r>
            <a:r>
              <a:rPr lang="en-US" sz="4000" dirty="0"/>
              <a:t/>
            </a:r>
            <a:br>
              <a:rPr lang="en-US" sz="4000" dirty="0"/>
            </a:b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86844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73876" y="2899773"/>
            <a:ext cx="6767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Simple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past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tense: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get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_____</a:t>
            </a:r>
            <a:r>
              <a:rPr lang="es-MX" sz="4000" dirty="0"/>
              <a:t/>
            </a:r>
            <a:br>
              <a:rPr lang="es-MX" sz="4000" dirty="0"/>
            </a:b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21435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5004" y="2484481"/>
            <a:ext cx="56044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 smtClean="0">
                <a:solidFill>
                  <a:srgbClr val="262626"/>
                </a:solidFill>
                <a:latin typeface="Times New Roman" panose="02020603050405020304" pitchFamily="18" charset="0"/>
              </a:rPr>
              <a:t>Simple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past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tense: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bring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 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701221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783245" y="2033720"/>
            <a:ext cx="53896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S</a:t>
            </a:r>
            <a:r>
              <a:rPr lang="es-MX" sz="4000" b="1" dirty="0" smtClean="0">
                <a:solidFill>
                  <a:srgbClr val="262626"/>
                </a:solidFill>
                <a:latin typeface="Times New Roman" panose="02020603050405020304" pitchFamily="18" charset="0"/>
              </a:rPr>
              <a:t>imple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past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tense: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leave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5379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81893" y="2780694"/>
            <a:ext cx="52665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Simple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past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tense: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read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47009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510519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49627" y="2680833"/>
            <a:ext cx="77466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Simple past tense: hear </a:t>
            </a:r>
            <a:r>
              <a:rPr lang="en-US" sz="4000" b="1" dirty="0" smtClean="0">
                <a:solidFill>
                  <a:srgbClr val="262626"/>
                </a:solidFill>
                <a:latin typeface="Times New Roman" panose="02020603050405020304" pitchFamily="18" charset="0"/>
              </a:rPr>
              <a:t>and </a:t>
            </a:r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make</a:t>
            </a:r>
            <a:endParaRPr lang="es-MX" sz="4000" dirty="0"/>
          </a:p>
        </p:txBody>
      </p:sp>
      <p:sp>
        <p:nvSpPr>
          <p:cNvPr id="4" name="Redondear rectángulo de esquina diagonal 3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52248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10237" y="2796742"/>
            <a:ext cx="800421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I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was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Barbara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,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but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I ____________Jane.</a:t>
            </a:r>
            <a:r>
              <a:rPr lang="es-MX" sz="4000" dirty="0"/>
              <a:t/>
            </a:r>
            <a:br>
              <a:rPr lang="es-MX" sz="4000" dirty="0"/>
            </a:b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90116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384478" y="2667953"/>
            <a:ext cx="685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They worked on Monday, but </a:t>
            </a:r>
            <a:r>
              <a:rPr lang="en-US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they______on</a:t>
            </a:r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Tuesday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372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88264" y="2758106"/>
            <a:ext cx="76822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We went to the post office but we __________to the bank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76559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440018" y="1408315"/>
            <a:ext cx="6763824" cy="4155358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Academia: Idiomas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Profesor: L.E.L.I </a:t>
            </a:r>
            <a:r>
              <a:rPr lang="es-MX" dirty="0" err="1" smtClean="0"/>
              <a:t>Dechadira</a:t>
            </a:r>
            <a:r>
              <a:rPr lang="es-MX" dirty="0" smtClean="0"/>
              <a:t> N. Mendoza Zarazúa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Periodo: Enero-Junio 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1254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06672" y="2639027"/>
            <a:ext cx="81380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She had a pen, but she ________any paper.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2191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04929" y="2745226"/>
            <a:ext cx="8120130" cy="1311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Write a negative sentence (get up before 7 o'clock)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76301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27657" y="2632484"/>
            <a:ext cx="7501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We went to NYC last month. Where....(stay)?</a:t>
            </a:r>
            <a:r>
              <a:rPr lang="en-US" sz="4000" dirty="0"/>
              <a:t/>
            </a:r>
            <a:br>
              <a:rPr lang="en-US" sz="4000" dirty="0"/>
            </a:b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408312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51404" y="2729178"/>
            <a:ext cx="84092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We came home by taxi. How much.... (cost)?</a:t>
            </a:r>
            <a:endParaRPr lang="es-MX" sz="4000" dirty="0"/>
          </a:p>
        </p:txBody>
      </p:sp>
      <p:sp>
        <p:nvSpPr>
          <p:cNvPr id="4" name="Redondear rectángulo de esquina diagonal 3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45300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14777" y="2910626"/>
            <a:ext cx="842922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I was late for the meeting. What time....(arrive)?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6313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89020" y="2655075"/>
            <a:ext cx="83133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I had a nice holiday. ____________________________? (to go)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865533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30687" y="2732348"/>
            <a:ext cx="82231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The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window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is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broken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.__________________________ ?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46359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11874" y="3076909"/>
            <a:ext cx="69156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(late/ you/ this morning/ why?)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23472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27008" y="2613269"/>
            <a:ext cx="51094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(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difficult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/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your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exam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?)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45052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21422" y="2523117"/>
            <a:ext cx="77736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(last week/ where/ Sue and Chris?)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1687806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7591" y="2678021"/>
            <a:ext cx="78867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defTabSz="457200">
              <a:spcBef>
                <a:spcPct val="20000"/>
              </a:spcBef>
              <a:buFont typeface="Arial"/>
            </a:pPr>
            <a:r>
              <a:rPr lang="es-MX" sz="6600" b="1" dirty="0" err="1" smtClean="0">
                <a:solidFill>
                  <a:srgbClr val="54190A"/>
                </a:solidFill>
                <a:latin typeface="Helvetica"/>
                <a:ea typeface="+mn-ea"/>
                <a:cs typeface="Helvetica"/>
              </a:rPr>
              <a:t>Past</a:t>
            </a:r>
            <a:r>
              <a:rPr lang="es-MX" sz="6600" b="1" dirty="0" smtClean="0">
                <a:solidFill>
                  <a:srgbClr val="54190A"/>
                </a:solidFill>
                <a:latin typeface="Helvetica"/>
                <a:ea typeface="+mn-ea"/>
                <a:cs typeface="Helvetica"/>
              </a:rPr>
              <a:t> tense </a:t>
            </a:r>
            <a:r>
              <a:rPr lang="es-MX" sz="6600" b="1" dirty="0" err="1" smtClean="0">
                <a:solidFill>
                  <a:srgbClr val="54190A"/>
                </a:solidFill>
                <a:latin typeface="Helvetica"/>
                <a:ea typeface="+mn-ea"/>
                <a:cs typeface="Helvetica"/>
              </a:rPr>
              <a:t>jeopardy</a:t>
            </a:r>
            <a:endParaRPr lang="es-MX" sz="6600" b="1" dirty="0">
              <a:solidFill>
                <a:srgbClr val="54190A"/>
              </a:solidFill>
              <a:latin typeface="Helvetica"/>
              <a:ea typeface="+mn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1029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30686" y="2320224"/>
            <a:ext cx="790119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(your new camera/ how much?)</a:t>
            </a:r>
            <a:r>
              <a:rPr lang="en-US" sz="4000" dirty="0"/>
              <a:t/>
            </a:r>
            <a:br>
              <a:rPr lang="en-US" sz="4000" dirty="0"/>
            </a:b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1577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37238" y="2677663"/>
            <a:ext cx="66992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(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angry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/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you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/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yesterday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/ </a:t>
            </a:r>
            <a:r>
              <a:rPr lang="es-MX" sz="4000" b="1" dirty="0" err="1">
                <a:solidFill>
                  <a:srgbClr val="262626"/>
                </a:solidFill>
                <a:latin typeface="Times New Roman" panose="02020603050405020304" pitchFamily="18" charset="0"/>
              </a:rPr>
              <a:t>why</a:t>
            </a:r>
            <a:r>
              <a:rPr lang="es-MX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?)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10577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References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Bess,B</a:t>
            </a:r>
            <a:r>
              <a:rPr lang="en-US" dirty="0" smtClean="0"/>
              <a:t>. and  </a:t>
            </a:r>
            <a:r>
              <a:rPr lang="en-US" dirty="0" err="1" smtClean="0"/>
              <a:t>Lethaby</a:t>
            </a:r>
            <a:r>
              <a:rPr lang="en-US" dirty="0" smtClean="0"/>
              <a:t>, C. </a:t>
            </a:r>
            <a:r>
              <a:rPr lang="en-US" dirty="0"/>
              <a:t>(2012). American Big Picture. Mexico: Richmond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Mitchell,H.Q</a:t>
            </a:r>
            <a:r>
              <a:rPr lang="en-US" dirty="0" smtClean="0"/>
              <a:t>. (2008). </a:t>
            </a:r>
            <a:r>
              <a:rPr lang="en-US" dirty="0" err="1" smtClean="0"/>
              <a:t>Traveller</a:t>
            </a:r>
            <a:r>
              <a:rPr lang="en-US" dirty="0" smtClean="0"/>
              <a:t> Beginners. EU: MM Publications.</a:t>
            </a:r>
          </a:p>
          <a:p>
            <a:r>
              <a:rPr lang="en-US" dirty="0" err="1" smtClean="0"/>
              <a:t>Dawnie</a:t>
            </a:r>
            <a:r>
              <a:rPr lang="en-US" dirty="0" smtClean="0"/>
              <a:t>, M. &amp; Jimenez, J.M. (2010). Elevator 1. United Kingdom: Richmond Publishing.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755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500062"/>
            <a:ext cx="7886700" cy="1325563"/>
          </a:xfrm>
        </p:spPr>
        <p:txBody>
          <a:bodyPr/>
          <a:lstStyle/>
          <a:p>
            <a:r>
              <a:rPr lang="es-MX" dirty="0" smtClean="0"/>
              <a:t>Resumen (</a:t>
            </a:r>
            <a:r>
              <a:rPr lang="es-MX" dirty="0" err="1" smtClean="0"/>
              <a:t>abstract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287288"/>
          </a:xfrm>
        </p:spPr>
        <p:txBody>
          <a:bodyPr/>
          <a:lstStyle/>
          <a:p>
            <a:pPr algn="just"/>
            <a:r>
              <a:rPr lang="es-MX" dirty="0" smtClean="0"/>
              <a:t>El presente juego tiene la finalidad de repasar el pasado simple en sus tres formas, afirmación, negación y pregunta, así como del verbo “ser o estar”, para que de una forma simple, divertida y didáctica los usuarios mejoren su conocimiento en relación al tema.</a:t>
            </a:r>
            <a:endParaRPr lang="es-MX" dirty="0"/>
          </a:p>
        </p:txBody>
      </p:sp>
      <p:sp>
        <p:nvSpPr>
          <p:cNvPr id="6" name="3 CuadroTexto"/>
          <p:cNvSpPr txBox="1"/>
          <p:nvPr/>
        </p:nvSpPr>
        <p:spPr>
          <a:xfrm>
            <a:off x="265245" y="5891793"/>
            <a:ext cx="6444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prstClr val="black"/>
                </a:solidFill>
              </a:rPr>
              <a:t>Palabras clave (</a:t>
            </a:r>
            <a:r>
              <a:rPr lang="es-MX" dirty="0" err="1" smtClean="0">
                <a:solidFill>
                  <a:prstClr val="black"/>
                </a:solidFill>
              </a:rPr>
              <a:t>keywords</a:t>
            </a:r>
            <a:r>
              <a:rPr lang="es-MX" dirty="0" smtClean="0">
                <a:solidFill>
                  <a:prstClr val="black"/>
                </a:solidFill>
              </a:rPr>
              <a:t>): </a:t>
            </a:r>
            <a:endParaRPr lang="es-MX" dirty="0">
              <a:solidFill>
                <a:prstClr val="black"/>
              </a:solidFill>
            </a:endParaRPr>
          </a:p>
          <a:p>
            <a:r>
              <a:rPr lang="es-MX" dirty="0" err="1" smtClean="0">
                <a:solidFill>
                  <a:prstClr val="black"/>
                </a:solidFill>
              </a:rPr>
              <a:t>Past</a:t>
            </a:r>
            <a:r>
              <a:rPr lang="es-MX" dirty="0" smtClean="0">
                <a:solidFill>
                  <a:prstClr val="black"/>
                </a:solidFill>
              </a:rPr>
              <a:t> simple, to be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188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13645" y="1854558"/>
            <a:ext cx="70318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Instructions</a:t>
            </a:r>
            <a:r>
              <a:rPr lang="es-MX" dirty="0" smtClean="0"/>
              <a:t>:</a:t>
            </a:r>
          </a:p>
          <a:p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err="1" smtClean="0"/>
              <a:t>Click</a:t>
            </a:r>
            <a:r>
              <a:rPr lang="es-MX" dirty="0" smtClean="0"/>
              <a:t> </a:t>
            </a:r>
            <a:r>
              <a:rPr lang="es-MX" dirty="0" err="1" smtClean="0"/>
              <a:t>on</a:t>
            </a:r>
            <a:r>
              <a:rPr lang="es-MX" dirty="0" smtClean="0"/>
              <a:t> a chart to </a:t>
            </a:r>
            <a:r>
              <a:rPr lang="es-MX" dirty="0" err="1" smtClean="0"/>
              <a:t>answer</a:t>
            </a:r>
            <a:r>
              <a:rPr lang="es-MX" dirty="0" smtClean="0"/>
              <a:t> a </a:t>
            </a:r>
            <a:r>
              <a:rPr lang="es-MX" dirty="0" err="1" smtClean="0"/>
              <a:t>question</a:t>
            </a:r>
            <a:r>
              <a:rPr lang="es-MX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answer</a:t>
            </a:r>
            <a:r>
              <a:rPr lang="es-MX" dirty="0" smtClean="0"/>
              <a:t> </a:t>
            </a:r>
            <a:r>
              <a:rPr lang="es-MX" dirty="0" err="1" smtClean="0"/>
              <a:t>is</a:t>
            </a:r>
            <a:r>
              <a:rPr lang="es-MX" dirty="0" smtClean="0"/>
              <a:t> </a:t>
            </a:r>
            <a:r>
              <a:rPr lang="es-MX" dirty="0" err="1" smtClean="0"/>
              <a:t>correct</a:t>
            </a:r>
            <a:r>
              <a:rPr lang="es-MX" dirty="0" smtClean="0"/>
              <a:t> sum up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points</a:t>
            </a:r>
            <a:r>
              <a:rPr lang="es-MX" dirty="0" smtClean="0"/>
              <a:t>, </a:t>
            </a:r>
            <a:r>
              <a:rPr lang="es-MX" dirty="0" err="1" smtClean="0"/>
              <a:t>if</a:t>
            </a:r>
            <a:r>
              <a:rPr lang="es-MX" dirty="0" smtClean="0"/>
              <a:t> </a:t>
            </a:r>
            <a:r>
              <a:rPr lang="es-MX" dirty="0" err="1" smtClean="0"/>
              <a:t>not</a:t>
            </a:r>
            <a:r>
              <a:rPr lang="es-MX" dirty="0" smtClean="0"/>
              <a:t> try </a:t>
            </a:r>
            <a:r>
              <a:rPr lang="es-MX" dirty="0" err="1" smtClean="0"/>
              <a:t>with</a:t>
            </a:r>
            <a:r>
              <a:rPr lang="es-MX" dirty="0" smtClean="0"/>
              <a:t> </a:t>
            </a:r>
            <a:r>
              <a:rPr lang="es-MX" dirty="0" err="1" smtClean="0"/>
              <a:t>another</a:t>
            </a:r>
            <a:r>
              <a:rPr lang="es-MX" dirty="0" smtClean="0"/>
              <a:t> chart.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612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4412" cy="895256"/>
          </a:xfrm>
        </p:spPr>
        <p:txBody>
          <a:bodyPr>
            <a:normAutofit fontScale="90000"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“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Past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tense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Jeopardy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”</a:t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115909" y="1607712"/>
            <a:ext cx="1609859" cy="759853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Regular </a:t>
            </a:r>
            <a:r>
              <a:rPr lang="es-MX" b="1" dirty="0" err="1" smtClean="0"/>
              <a:t>verbs</a:t>
            </a:r>
            <a:r>
              <a:rPr lang="es-MX" b="1" dirty="0" smtClean="0"/>
              <a:t> </a:t>
            </a:r>
            <a:endParaRPr lang="es-MX" b="1" dirty="0"/>
          </a:p>
        </p:txBody>
      </p:sp>
      <p:sp>
        <p:nvSpPr>
          <p:cNvPr id="8" name="Rectángulo redondeado 7"/>
          <p:cNvSpPr/>
          <p:nvPr/>
        </p:nvSpPr>
        <p:spPr>
          <a:xfrm>
            <a:off x="7310903" y="1571222"/>
            <a:ext cx="1609859" cy="759853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err="1" smtClean="0"/>
              <a:t>Questions</a:t>
            </a:r>
            <a:r>
              <a:rPr lang="es-MX" b="1" dirty="0" smtClean="0"/>
              <a:t> </a:t>
            </a:r>
            <a:r>
              <a:rPr lang="es-MX" b="1" dirty="0" err="1" smtClean="0"/>
              <a:t>with</a:t>
            </a:r>
            <a:r>
              <a:rPr lang="es-MX" b="1" dirty="0" smtClean="0"/>
              <a:t> “to be”</a:t>
            </a:r>
            <a:endParaRPr lang="es-MX" b="1" dirty="0"/>
          </a:p>
        </p:txBody>
      </p:sp>
      <p:sp>
        <p:nvSpPr>
          <p:cNvPr id="9" name="Rectángulo redondeado 8"/>
          <p:cNvSpPr/>
          <p:nvPr/>
        </p:nvSpPr>
        <p:spPr>
          <a:xfrm>
            <a:off x="5540059" y="1571222"/>
            <a:ext cx="1609859" cy="759853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err="1" smtClean="0"/>
              <a:t>Questions</a:t>
            </a:r>
            <a:r>
              <a:rPr lang="es-MX" b="1" dirty="0" smtClean="0"/>
              <a:t> </a:t>
            </a:r>
            <a:endParaRPr lang="es-MX" b="1" dirty="0"/>
          </a:p>
        </p:txBody>
      </p:sp>
      <p:sp>
        <p:nvSpPr>
          <p:cNvPr id="10" name="Rectángulo redondeado 9"/>
          <p:cNvSpPr/>
          <p:nvPr/>
        </p:nvSpPr>
        <p:spPr>
          <a:xfrm>
            <a:off x="3769215" y="1571222"/>
            <a:ext cx="1609859" cy="759853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Simple </a:t>
            </a:r>
            <a:r>
              <a:rPr lang="es-MX" b="1" dirty="0" err="1" smtClean="0"/>
              <a:t>past</a:t>
            </a:r>
            <a:r>
              <a:rPr lang="es-MX" b="1" dirty="0" smtClean="0"/>
              <a:t> </a:t>
            </a:r>
            <a:r>
              <a:rPr lang="es-MX" b="1" dirty="0" err="1" smtClean="0"/>
              <a:t>negative</a:t>
            </a:r>
            <a:endParaRPr lang="es-MX" b="1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1942562" y="1571222"/>
            <a:ext cx="1609859" cy="759853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Irregular </a:t>
            </a:r>
            <a:r>
              <a:rPr lang="es-MX" b="1" dirty="0" err="1" smtClean="0"/>
              <a:t>verbs</a:t>
            </a:r>
            <a:endParaRPr lang="es-MX" b="1" dirty="0"/>
          </a:p>
        </p:txBody>
      </p:sp>
      <p:grpSp>
        <p:nvGrpSpPr>
          <p:cNvPr id="2" name="Grupo 1"/>
          <p:cNvGrpSpPr/>
          <p:nvPr/>
        </p:nvGrpSpPr>
        <p:grpSpPr>
          <a:xfrm>
            <a:off x="115909" y="2474906"/>
            <a:ext cx="1609859" cy="759853"/>
            <a:chOff x="115909" y="2474906"/>
            <a:chExt cx="1609859" cy="759853"/>
          </a:xfrm>
        </p:grpSpPr>
        <p:sp>
          <p:nvSpPr>
            <p:cNvPr id="12" name="Rectángulo redondeado 11">
              <a:hlinkClick r:id="rId2" action="ppaction://hlinksldjump"/>
            </p:cNvPr>
            <p:cNvSpPr/>
            <p:nvPr/>
          </p:nvSpPr>
          <p:spPr>
            <a:xfrm>
              <a:off x="115909" y="2474906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" name="Rectángulo 3"/>
            <p:cNvSpPr/>
            <p:nvPr/>
          </p:nvSpPr>
          <p:spPr>
            <a:xfrm>
              <a:off x="207840" y="2483618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100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942562" y="2457635"/>
            <a:ext cx="1609859" cy="759853"/>
            <a:chOff x="1942562" y="2457635"/>
            <a:chExt cx="1609859" cy="759853"/>
          </a:xfrm>
        </p:grpSpPr>
        <p:sp>
          <p:nvSpPr>
            <p:cNvPr id="25" name="Rectángulo redondeado 24">
              <a:hlinkClick r:id="rId3" action="ppaction://hlinksldjump"/>
            </p:cNvPr>
            <p:cNvSpPr/>
            <p:nvPr/>
          </p:nvSpPr>
          <p:spPr>
            <a:xfrm>
              <a:off x="1942562" y="2457635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2" name="Rectángulo 41"/>
            <p:cNvSpPr/>
            <p:nvPr/>
          </p:nvSpPr>
          <p:spPr>
            <a:xfrm>
              <a:off x="2070983" y="2457635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100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64" name="Grupo 63"/>
          <p:cNvGrpSpPr/>
          <p:nvPr/>
        </p:nvGrpSpPr>
        <p:grpSpPr>
          <a:xfrm>
            <a:off x="3769213" y="2406035"/>
            <a:ext cx="1609859" cy="770753"/>
            <a:chOff x="3769213" y="2406035"/>
            <a:chExt cx="1609859" cy="770753"/>
          </a:xfrm>
        </p:grpSpPr>
        <p:sp>
          <p:nvSpPr>
            <p:cNvPr id="26" name="Rectángulo redondeado 25">
              <a:hlinkClick r:id="rId4" action="ppaction://hlinksldjump"/>
            </p:cNvPr>
            <p:cNvSpPr/>
            <p:nvPr/>
          </p:nvSpPr>
          <p:spPr>
            <a:xfrm>
              <a:off x="3769213" y="2416935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3899779" y="2406035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100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3" name="Grupo 72"/>
          <p:cNvGrpSpPr/>
          <p:nvPr/>
        </p:nvGrpSpPr>
        <p:grpSpPr>
          <a:xfrm>
            <a:off x="5540059" y="2416934"/>
            <a:ext cx="1609859" cy="759853"/>
            <a:chOff x="5540059" y="2416934"/>
            <a:chExt cx="1609859" cy="759853"/>
          </a:xfrm>
        </p:grpSpPr>
        <p:sp>
          <p:nvSpPr>
            <p:cNvPr id="31" name="Rectángulo redondeado 30">
              <a:hlinkClick r:id="rId5" action="ppaction://hlinksldjump"/>
            </p:cNvPr>
            <p:cNvSpPr/>
            <p:nvPr/>
          </p:nvSpPr>
          <p:spPr>
            <a:xfrm>
              <a:off x="5540059" y="2416934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4" name="Rectángulo 43"/>
            <p:cNvSpPr/>
            <p:nvPr/>
          </p:nvSpPr>
          <p:spPr>
            <a:xfrm>
              <a:off x="5662041" y="2422867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100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8" name="Grupo 77"/>
          <p:cNvGrpSpPr/>
          <p:nvPr/>
        </p:nvGrpSpPr>
        <p:grpSpPr>
          <a:xfrm>
            <a:off x="7310903" y="2374470"/>
            <a:ext cx="1609859" cy="777564"/>
            <a:chOff x="7310903" y="2374470"/>
            <a:chExt cx="1609859" cy="777564"/>
          </a:xfrm>
        </p:grpSpPr>
        <p:sp>
          <p:nvSpPr>
            <p:cNvPr id="37" name="Rectángulo redondeado 36">
              <a:hlinkClick r:id="rId6" action="ppaction://hlinksldjump"/>
            </p:cNvPr>
            <p:cNvSpPr/>
            <p:nvPr/>
          </p:nvSpPr>
          <p:spPr>
            <a:xfrm>
              <a:off x="7310903" y="2392181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5" name="Rectángulo 44"/>
            <p:cNvSpPr/>
            <p:nvPr/>
          </p:nvSpPr>
          <p:spPr>
            <a:xfrm>
              <a:off x="7435620" y="2374470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100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115908" y="3331251"/>
            <a:ext cx="1609859" cy="759853"/>
            <a:chOff x="115908" y="3331251"/>
            <a:chExt cx="1609859" cy="759853"/>
          </a:xfrm>
        </p:grpSpPr>
        <p:sp>
          <p:nvSpPr>
            <p:cNvPr id="17" name="Rectángulo redondeado 16">
              <a:hlinkClick r:id="rId7" action="ppaction://hlinksldjump"/>
            </p:cNvPr>
            <p:cNvSpPr/>
            <p:nvPr/>
          </p:nvSpPr>
          <p:spPr>
            <a:xfrm>
              <a:off x="115908" y="3331251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6" name="Rectángulo 45"/>
            <p:cNvSpPr/>
            <p:nvPr/>
          </p:nvSpPr>
          <p:spPr>
            <a:xfrm>
              <a:off x="238965" y="3357234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115907" y="4179227"/>
            <a:ext cx="1609859" cy="759853"/>
            <a:chOff x="115907" y="4179227"/>
            <a:chExt cx="1609859" cy="759853"/>
          </a:xfrm>
        </p:grpSpPr>
        <p:sp>
          <p:nvSpPr>
            <p:cNvPr id="18" name="Rectángulo redondeado 17">
              <a:hlinkClick r:id="rId8" action="ppaction://hlinksldjump"/>
            </p:cNvPr>
            <p:cNvSpPr/>
            <p:nvPr/>
          </p:nvSpPr>
          <p:spPr>
            <a:xfrm>
              <a:off x="115907" y="4179227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7" name="Rectángulo 46"/>
            <p:cNvSpPr/>
            <p:nvPr/>
          </p:nvSpPr>
          <p:spPr>
            <a:xfrm>
              <a:off x="207840" y="4231125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9" name="Grupo 78"/>
          <p:cNvGrpSpPr/>
          <p:nvPr/>
        </p:nvGrpSpPr>
        <p:grpSpPr>
          <a:xfrm>
            <a:off x="7298021" y="3200646"/>
            <a:ext cx="1609859" cy="793966"/>
            <a:chOff x="7298021" y="3200646"/>
            <a:chExt cx="1609859" cy="793966"/>
          </a:xfrm>
        </p:grpSpPr>
        <p:sp>
          <p:nvSpPr>
            <p:cNvPr id="38" name="Rectángulo redondeado 37">
              <a:hlinkClick r:id="rId9" action="ppaction://hlinksldjump"/>
            </p:cNvPr>
            <p:cNvSpPr/>
            <p:nvPr/>
          </p:nvSpPr>
          <p:spPr>
            <a:xfrm>
              <a:off x="7298021" y="3234759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8" name="Rectángulo 47"/>
            <p:cNvSpPr/>
            <p:nvPr/>
          </p:nvSpPr>
          <p:spPr>
            <a:xfrm>
              <a:off x="7432504" y="3200646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4" name="Grupo 73"/>
          <p:cNvGrpSpPr/>
          <p:nvPr/>
        </p:nvGrpSpPr>
        <p:grpSpPr>
          <a:xfrm>
            <a:off x="5570108" y="3260742"/>
            <a:ext cx="1609859" cy="761757"/>
            <a:chOff x="5570108" y="3260742"/>
            <a:chExt cx="1609859" cy="761757"/>
          </a:xfrm>
        </p:grpSpPr>
        <p:sp>
          <p:nvSpPr>
            <p:cNvPr id="32" name="Rectángulo redondeado 31">
              <a:hlinkClick r:id="rId10" action="ppaction://hlinksldjump"/>
            </p:cNvPr>
            <p:cNvSpPr/>
            <p:nvPr/>
          </p:nvSpPr>
          <p:spPr>
            <a:xfrm>
              <a:off x="5570108" y="3262646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9" name="Rectángulo 48"/>
            <p:cNvSpPr/>
            <p:nvPr/>
          </p:nvSpPr>
          <p:spPr>
            <a:xfrm>
              <a:off x="5662041" y="3260742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65" name="Grupo 64"/>
          <p:cNvGrpSpPr/>
          <p:nvPr/>
        </p:nvGrpSpPr>
        <p:grpSpPr>
          <a:xfrm>
            <a:off x="3769213" y="3303393"/>
            <a:ext cx="1609859" cy="759853"/>
            <a:chOff x="3769213" y="3303393"/>
            <a:chExt cx="1609859" cy="759853"/>
          </a:xfrm>
        </p:grpSpPr>
        <p:sp>
          <p:nvSpPr>
            <p:cNvPr id="27" name="Rectángulo redondeado 26">
              <a:hlinkClick r:id="rId11" action="ppaction://hlinksldjump"/>
            </p:cNvPr>
            <p:cNvSpPr/>
            <p:nvPr/>
          </p:nvSpPr>
          <p:spPr>
            <a:xfrm>
              <a:off x="3769213" y="3303393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0" name="Rectángulo 49"/>
            <p:cNvSpPr/>
            <p:nvPr/>
          </p:nvSpPr>
          <p:spPr>
            <a:xfrm>
              <a:off x="3893688" y="3310073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942562" y="3280644"/>
            <a:ext cx="1609859" cy="781548"/>
            <a:chOff x="1942562" y="3280644"/>
            <a:chExt cx="1609859" cy="781548"/>
          </a:xfrm>
        </p:grpSpPr>
        <p:sp>
          <p:nvSpPr>
            <p:cNvPr id="24" name="Rectángulo redondeado 23">
              <a:hlinkClick r:id="rId12" action="ppaction://hlinksldjump"/>
            </p:cNvPr>
            <p:cNvSpPr/>
            <p:nvPr/>
          </p:nvSpPr>
          <p:spPr>
            <a:xfrm>
              <a:off x="1942562" y="3302339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1" name="Rectángulo 50"/>
            <p:cNvSpPr/>
            <p:nvPr/>
          </p:nvSpPr>
          <p:spPr>
            <a:xfrm>
              <a:off x="2031292" y="3280644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2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147032" y="5003166"/>
            <a:ext cx="1609859" cy="792259"/>
            <a:chOff x="147032" y="5003166"/>
            <a:chExt cx="1609859" cy="792259"/>
          </a:xfrm>
        </p:grpSpPr>
        <p:sp>
          <p:nvSpPr>
            <p:cNvPr id="19" name="Rectángulo redondeado 18">
              <a:hlinkClick r:id="rId13" action="ppaction://hlinksldjump"/>
            </p:cNvPr>
            <p:cNvSpPr/>
            <p:nvPr/>
          </p:nvSpPr>
          <p:spPr>
            <a:xfrm>
              <a:off x="147032" y="5035572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3" name="Rectángulo 52"/>
            <p:cNvSpPr/>
            <p:nvPr/>
          </p:nvSpPr>
          <p:spPr>
            <a:xfrm>
              <a:off x="238965" y="5003166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4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80" name="Grupo 79"/>
          <p:cNvGrpSpPr/>
          <p:nvPr/>
        </p:nvGrpSpPr>
        <p:grpSpPr>
          <a:xfrm>
            <a:off x="7306607" y="4107202"/>
            <a:ext cx="1609859" cy="759853"/>
            <a:chOff x="7306607" y="4107202"/>
            <a:chExt cx="1609859" cy="759853"/>
          </a:xfrm>
        </p:grpSpPr>
        <p:sp>
          <p:nvSpPr>
            <p:cNvPr id="39" name="Rectángulo redondeado 38">
              <a:hlinkClick r:id="rId14" action="ppaction://hlinksldjump"/>
            </p:cNvPr>
            <p:cNvSpPr/>
            <p:nvPr/>
          </p:nvSpPr>
          <p:spPr>
            <a:xfrm>
              <a:off x="7306607" y="4107202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4" name="Rectángulo 53"/>
            <p:cNvSpPr/>
            <p:nvPr/>
          </p:nvSpPr>
          <p:spPr>
            <a:xfrm>
              <a:off x="7481888" y="4112902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5" name="Grupo 74"/>
          <p:cNvGrpSpPr/>
          <p:nvPr/>
        </p:nvGrpSpPr>
        <p:grpSpPr>
          <a:xfrm>
            <a:off x="5559377" y="4088364"/>
            <a:ext cx="1620748" cy="765814"/>
            <a:chOff x="5559377" y="4088364"/>
            <a:chExt cx="1620748" cy="765814"/>
          </a:xfrm>
        </p:grpSpPr>
        <p:sp>
          <p:nvSpPr>
            <p:cNvPr id="33" name="Rectángulo redondeado 32">
              <a:hlinkClick r:id="rId15" action="ppaction://hlinksldjump"/>
            </p:cNvPr>
            <p:cNvSpPr/>
            <p:nvPr/>
          </p:nvSpPr>
          <p:spPr>
            <a:xfrm>
              <a:off x="5559377" y="4094325"/>
              <a:ext cx="1620748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5" name="Rectángulo 54"/>
            <p:cNvSpPr/>
            <p:nvPr/>
          </p:nvSpPr>
          <p:spPr>
            <a:xfrm>
              <a:off x="5647742" y="4088364"/>
              <a:ext cx="1435637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0" name="Grupo 69"/>
          <p:cNvGrpSpPr/>
          <p:nvPr/>
        </p:nvGrpSpPr>
        <p:grpSpPr>
          <a:xfrm>
            <a:off x="3771354" y="4102901"/>
            <a:ext cx="1609859" cy="799618"/>
            <a:chOff x="3771354" y="4102901"/>
            <a:chExt cx="1609859" cy="799618"/>
          </a:xfrm>
        </p:grpSpPr>
        <p:sp>
          <p:nvSpPr>
            <p:cNvPr id="28" name="Rectángulo redondeado 27">
              <a:hlinkClick r:id="rId16" action="ppaction://hlinksldjump"/>
            </p:cNvPr>
            <p:cNvSpPr/>
            <p:nvPr/>
          </p:nvSpPr>
          <p:spPr>
            <a:xfrm>
              <a:off x="3771354" y="4142666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6" name="Rectángulo 55"/>
            <p:cNvSpPr/>
            <p:nvPr/>
          </p:nvSpPr>
          <p:spPr>
            <a:xfrm>
              <a:off x="3883684" y="4102901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36" name="Grupo 35"/>
          <p:cNvGrpSpPr/>
          <p:nvPr/>
        </p:nvGrpSpPr>
        <p:grpSpPr>
          <a:xfrm>
            <a:off x="1972608" y="4144344"/>
            <a:ext cx="1609859" cy="762552"/>
            <a:chOff x="1972608" y="4144344"/>
            <a:chExt cx="1609859" cy="762552"/>
          </a:xfrm>
        </p:grpSpPr>
        <p:sp>
          <p:nvSpPr>
            <p:cNvPr id="23" name="Rectángulo redondeado 22">
              <a:hlinkClick r:id="rId17" action="ppaction://hlinksldjump"/>
            </p:cNvPr>
            <p:cNvSpPr/>
            <p:nvPr/>
          </p:nvSpPr>
          <p:spPr>
            <a:xfrm>
              <a:off x="1972608" y="4147043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7" name="Rectángulo 56"/>
            <p:cNvSpPr/>
            <p:nvPr/>
          </p:nvSpPr>
          <p:spPr>
            <a:xfrm>
              <a:off x="2025210" y="4144344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3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47032" y="5863940"/>
            <a:ext cx="1609859" cy="798679"/>
            <a:chOff x="147032" y="5863940"/>
            <a:chExt cx="1609859" cy="798679"/>
          </a:xfrm>
        </p:grpSpPr>
        <p:sp>
          <p:nvSpPr>
            <p:cNvPr id="20" name="Rectángulo redondeado 19">
              <a:hlinkClick r:id="rId18" action="ppaction://hlinksldjump"/>
            </p:cNvPr>
            <p:cNvSpPr/>
            <p:nvPr/>
          </p:nvSpPr>
          <p:spPr>
            <a:xfrm>
              <a:off x="147032" y="5902766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8" name="Rectángulo 57"/>
            <p:cNvSpPr/>
            <p:nvPr/>
          </p:nvSpPr>
          <p:spPr>
            <a:xfrm>
              <a:off x="211422" y="5863940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5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81" name="Grupo 80"/>
          <p:cNvGrpSpPr/>
          <p:nvPr/>
        </p:nvGrpSpPr>
        <p:grpSpPr>
          <a:xfrm>
            <a:off x="7298021" y="4939079"/>
            <a:ext cx="1609859" cy="759853"/>
            <a:chOff x="7298021" y="4939079"/>
            <a:chExt cx="1609859" cy="759853"/>
          </a:xfrm>
        </p:grpSpPr>
        <p:sp>
          <p:nvSpPr>
            <p:cNvPr id="40" name="Rectángulo redondeado 39">
              <a:hlinkClick r:id="rId19" action="ppaction://hlinksldjump"/>
            </p:cNvPr>
            <p:cNvSpPr/>
            <p:nvPr/>
          </p:nvSpPr>
          <p:spPr>
            <a:xfrm>
              <a:off x="7298021" y="4939079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9" name="Rectángulo 58"/>
            <p:cNvSpPr/>
            <p:nvPr/>
          </p:nvSpPr>
          <p:spPr>
            <a:xfrm>
              <a:off x="7450780" y="4946420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4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6" name="Grupo 75"/>
          <p:cNvGrpSpPr/>
          <p:nvPr/>
        </p:nvGrpSpPr>
        <p:grpSpPr>
          <a:xfrm>
            <a:off x="5559377" y="4935580"/>
            <a:ext cx="1609859" cy="763353"/>
            <a:chOff x="5559377" y="4935580"/>
            <a:chExt cx="1609859" cy="763353"/>
          </a:xfrm>
        </p:grpSpPr>
        <p:sp>
          <p:nvSpPr>
            <p:cNvPr id="34" name="Rectángulo redondeado 33">
              <a:hlinkClick r:id="rId20" action="ppaction://hlinksldjump"/>
            </p:cNvPr>
            <p:cNvSpPr/>
            <p:nvPr/>
          </p:nvSpPr>
          <p:spPr>
            <a:xfrm>
              <a:off x="5559377" y="4939080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0" name="Rectángulo 59"/>
            <p:cNvSpPr/>
            <p:nvPr/>
          </p:nvSpPr>
          <p:spPr>
            <a:xfrm>
              <a:off x="5682436" y="4935580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4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1" name="Grupo 70"/>
          <p:cNvGrpSpPr/>
          <p:nvPr/>
        </p:nvGrpSpPr>
        <p:grpSpPr>
          <a:xfrm>
            <a:off x="3769214" y="4956833"/>
            <a:ext cx="1609859" cy="797839"/>
            <a:chOff x="3769214" y="4956833"/>
            <a:chExt cx="1609859" cy="797839"/>
          </a:xfrm>
        </p:grpSpPr>
        <p:sp>
          <p:nvSpPr>
            <p:cNvPr id="29" name="Rectángulo redondeado 28">
              <a:hlinkClick r:id="rId21" action="ppaction://hlinksldjump"/>
            </p:cNvPr>
            <p:cNvSpPr/>
            <p:nvPr/>
          </p:nvSpPr>
          <p:spPr>
            <a:xfrm>
              <a:off x="3769214" y="4994819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1" name="Rectángulo 60"/>
            <p:cNvSpPr/>
            <p:nvPr/>
          </p:nvSpPr>
          <p:spPr>
            <a:xfrm>
              <a:off x="3899320" y="4956833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4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52" name="Grupo 51"/>
          <p:cNvGrpSpPr/>
          <p:nvPr/>
        </p:nvGrpSpPr>
        <p:grpSpPr>
          <a:xfrm>
            <a:off x="1979050" y="4991747"/>
            <a:ext cx="1609859" cy="762925"/>
            <a:chOff x="1979050" y="4991747"/>
            <a:chExt cx="1609859" cy="762925"/>
          </a:xfrm>
        </p:grpSpPr>
        <p:sp>
          <p:nvSpPr>
            <p:cNvPr id="22" name="Rectángulo redondeado 21">
              <a:hlinkClick r:id="rId22" action="ppaction://hlinksldjump"/>
            </p:cNvPr>
            <p:cNvSpPr/>
            <p:nvPr/>
          </p:nvSpPr>
          <p:spPr>
            <a:xfrm>
              <a:off x="1979050" y="4994819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2" name="Rectángulo 61"/>
            <p:cNvSpPr/>
            <p:nvPr/>
          </p:nvSpPr>
          <p:spPr>
            <a:xfrm>
              <a:off x="2032261" y="4991747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4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82" name="Grupo 81"/>
          <p:cNvGrpSpPr/>
          <p:nvPr/>
        </p:nvGrpSpPr>
        <p:grpSpPr>
          <a:xfrm>
            <a:off x="7310903" y="5795425"/>
            <a:ext cx="1609859" cy="759853"/>
            <a:chOff x="7310903" y="5795425"/>
            <a:chExt cx="1609859" cy="759853"/>
          </a:xfrm>
        </p:grpSpPr>
        <p:sp>
          <p:nvSpPr>
            <p:cNvPr id="41" name="Rectángulo redondeado 40">
              <a:hlinkClick r:id="rId23" action="ppaction://hlinksldjump"/>
            </p:cNvPr>
            <p:cNvSpPr/>
            <p:nvPr/>
          </p:nvSpPr>
          <p:spPr>
            <a:xfrm>
              <a:off x="7310903" y="5795425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6" name="Rectángulo 65"/>
            <p:cNvSpPr/>
            <p:nvPr/>
          </p:nvSpPr>
          <p:spPr>
            <a:xfrm>
              <a:off x="7488143" y="5811522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5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7" name="Grupo 76"/>
          <p:cNvGrpSpPr/>
          <p:nvPr/>
        </p:nvGrpSpPr>
        <p:grpSpPr>
          <a:xfrm>
            <a:off x="5564494" y="5795425"/>
            <a:ext cx="1609859" cy="763926"/>
            <a:chOff x="5564494" y="5795425"/>
            <a:chExt cx="1609859" cy="763926"/>
          </a:xfrm>
        </p:grpSpPr>
        <p:sp>
          <p:nvSpPr>
            <p:cNvPr id="35" name="Rectángulo redondeado 34">
              <a:hlinkClick r:id="rId24" action="ppaction://hlinksldjump"/>
            </p:cNvPr>
            <p:cNvSpPr/>
            <p:nvPr/>
          </p:nvSpPr>
          <p:spPr>
            <a:xfrm>
              <a:off x="5564494" y="5799498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7" name="Rectángulo 66"/>
            <p:cNvSpPr/>
            <p:nvPr/>
          </p:nvSpPr>
          <p:spPr>
            <a:xfrm>
              <a:off x="5701045" y="5795425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5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72" name="Grupo 71"/>
          <p:cNvGrpSpPr/>
          <p:nvPr/>
        </p:nvGrpSpPr>
        <p:grpSpPr>
          <a:xfrm>
            <a:off x="3815839" y="5859820"/>
            <a:ext cx="1609859" cy="759853"/>
            <a:chOff x="3815839" y="5859820"/>
            <a:chExt cx="1609859" cy="759853"/>
          </a:xfrm>
        </p:grpSpPr>
        <p:sp>
          <p:nvSpPr>
            <p:cNvPr id="30" name="Rectángulo redondeado 29"/>
            <p:cNvSpPr/>
            <p:nvPr/>
          </p:nvSpPr>
          <p:spPr>
            <a:xfrm>
              <a:off x="3815839" y="5859820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8" name="Rectángulo 67">
              <a:hlinkClick r:id="rId25" action="ppaction://hlinksldjump"/>
            </p:cNvPr>
            <p:cNvSpPr/>
            <p:nvPr/>
          </p:nvSpPr>
          <p:spPr>
            <a:xfrm>
              <a:off x="3912867" y="5881457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5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  <p:grpSp>
        <p:nvGrpSpPr>
          <p:cNvPr id="63" name="Grupo 62"/>
          <p:cNvGrpSpPr/>
          <p:nvPr/>
        </p:nvGrpSpPr>
        <p:grpSpPr>
          <a:xfrm>
            <a:off x="2004808" y="5842194"/>
            <a:ext cx="1609859" cy="773133"/>
            <a:chOff x="2004808" y="5842194"/>
            <a:chExt cx="1609859" cy="773133"/>
          </a:xfrm>
        </p:grpSpPr>
        <p:sp>
          <p:nvSpPr>
            <p:cNvPr id="21" name="Rectángulo redondeado 20">
              <a:hlinkClick r:id="rId26" action="ppaction://hlinksldjump"/>
            </p:cNvPr>
            <p:cNvSpPr/>
            <p:nvPr/>
          </p:nvSpPr>
          <p:spPr>
            <a:xfrm>
              <a:off x="2004808" y="5855474"/>
              <a:ext cx="1609859" cy="759853"/>
            </a:xfrm>
            <a:prstGeom prst="roundRect">
              <a:avLst/>
            </a:prstGeom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9" name="Rectángulo 68"/>
            <p:cNvSpPr/>
            <p:nvPr/>
          </p:nvSpPr>
          <p:spPr>
            <a:xfrm>
              <a:off x="2052124" y="5842194"/>
              <a:ext cx="1425992" cy="70788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s-ES" sz="4000" b="1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5</a:t>
              </a:r>
              <a:r>
                <a:rPr lang="es-ES" sz="4000" b="1" cap="none" spc="0" dirty="0" smtClean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effectLst/>
                </a:rPr>
                <a:t>00</a:t>
              </a:r>
              <a:endParaRPr lang="es-ES" sz="4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57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77662" y="2230071"/>
            <a:ext cx="6767848" cy="1337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I ___________my teeth three times yesterday. (clean)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416120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76141" y="2590682"/>
            <a:ext cx="80686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It was hot in the room, so I ______ the window and ______on the AC (open, turn)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65928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14776" y="2294466"/>
            <a:ext cx="773376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262626"/>
                </a:solidFill>
                <a:latin typeface="Times New Roman" panose="02020603050405020304" pitchFamily="18" charset="0"/>
              </a:rPr>
              <a:t>Anne's grandfather _______ when he was 90 years old. (live, die)</a:t>
            </a:r>
            <a:endParaRPr lang="es-MX" sz="4000" dirty="0"/>
          </a:p>
        </p:txBody>
      </p:sp>
      <p:sp>
        <p:nvSpPr>
          <p:cNvPr id="3" name="Redondear rectángulo de esquina diagonal 2">
            <a:hlinkClick r:id="rId2" action="ppaction://hlinksldjump"/>
          </p:cNvPr>
          <p:cNvSpPr/>
          <p:nvPr/>
        </p:nvSpPr>
        <p:spPr>
          <a:xfrm>
            <a:off x="727657" y="5834130"/>
            <a:ext cx="1938270" cy="869324"/>
          </a:xfrm>
          <a:prstGeom prst="round2Diag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MENU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83542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40EF26CC-2B0E-4340-926D-D358EA10074E}" vid="{07351E3D-ACB0-479B-AB9F-2E1FE40F35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165</TotalTime>
  <Words>466</Words>
  <Application>Microsoft Office PowerPoint</Application>
  <PresentationFormat>Presentación en pantalla (4:3)</PresentationFormat>
  <Paragraphs>95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CoolveticaRg-Regular</vt:lpstr>
      <vt:lpstr>Helvetica</vt:lpstr>
      <vt:lpstr>Times New Roman</vt:lpstr>
      <vt:lpstr>Tema de Office</vt:lpstr>
      <vt:lpstr>Presentación de PowerPoint</vt:lpstr>
      <vt:lpstr>Academia: Idiomas  Profesor: L.E.L.I Dechadira N. Mendoza Zarazúa   Periodo: Enero-Junio 2016</vt:lpstr>
      <vt:lpstr>Past tense jeopardy</vt:lpstr>
      <vt:lpstr>Resumen (abstract)</vt:lpstr>
      <vt:lpstr>Presentación de PowerPoint</vt:lpstr>
      <vt:lpstr>“Past tense Jeopardy”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Nacime</dc:creator>
  <cp:lastModifiedBy>Nacime</cp:lastModifiedBy>
  <cp:revision>21</cp:revision>
  <dcterms:created xsi:type="dcterms:W3CDTF">2016-03-31T18:05:27Z</dcterms:created>
  <dcterms:modified xsi:type="dcterms:W3CDTF">2016-04-19T18:06:05Z</dcterms:modified>
</cp:coreProperties>
</file>