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8" r:id="rId7"/>
    <p:sldId id="267" r:id="rId8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C0F7A-2469-47ED-BEE8-4C315B916D48}" type="datetimeFigureOut">
              <a:rPr lang="es-MX" smtClean="0"/>
              <a:t>19/05/2016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7F9D6-C063-4CF6-B4FF-3940D3B912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8295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C0F7A-2469-47ED-BEE8-4C315B916D48}" type="datetimeFigureOut">
              <a:rPr lang="es-MX" smtClean="0"/>
              <a:t>19/05/2016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7F9D6-C063-4CF6-B4FF-3940D3B912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6072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C0F7A-2469-47ED-BEE8-4C315B916D48}" type="datetimeFigureOut">
              <a:rPr lang="es-MX" smtClean="0"/>
              <a:t>19/05/2016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7F9D6-C063-4CF6-B4FF-3940D3B912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33966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A2129-662C-406B-8A70-C5DFFE3F68AD}" type="datetimeFigureOut">
              <a:rPr lang="es-MX" smtClean="0"/>
              <a:pPr/>
              <a:t>19/05/2016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3206-0D5E-416C-A70F-83804C6B1AA6}" type="slidenum">
              <a:rPr lang="es-MX" smtClean="0"/>
              <a:pPr/>
              <a:t>‹Nº›</a:t>
            </a:fld>
            <a:endParaRPr lang="es-MX"/>
          </a:p>
        </p:txBody>
      </p:sp>
      <p:pic>
        <p:nvPicPr>
          <p:cNvPr id="8" name="Imagen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4224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C0F7A-2469-47ED-BEE8-4C315B916D48}" type="datetimeFigureOut">
              <a:rPr lang="es-MX" smtClean="0"/>
              <a:t>19/05/2016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7F9D6-C063-4CF6-B4FF-3940D3B912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98258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C0F7A-2469-47ED-BEE8-4C315B916D48}" type="datetimeFigureOut">
              <a:rPr lang="es-MX" smtClean="0"/>
              <a:t>19/05/2016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7F9D6-C063-4CF6-B4FF-3940D3B912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50951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C0F7A-2469-47ED-BEE8-4C315B916D48}" type="datetimeFigureOut">
              <a:rPr lang="es-MX" smtClean="0"/>
              <a:t>19/05/2016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7F9D6-C063-4CF6-B4FF-3940D3B912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60810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C0F7A-2469-47ED-BEE8-4C315B916D48}" type="datetimeFigureOut">
              <a:rPr lang="es-MX" smtClean="0"/>
              <a:t>19/05/2016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7F9D6-C063-4CF6-B4FF-3940D3B912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3869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C0F7A-2469-47ED-BEE8-4C315B916D48}" type="datetimeFigureOut">
              <a:rPr lang="es-MX" smtClean="0"/>
              <a:t>19/05/2016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7F9D6-C063-4CF6-B4FF-3940D3B912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3074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C0F7A-2469-47ED-BEE8-4C315B916D48}" type="datetimeFigureOut">
              <a:rPr lang="es-MX" smtClean="0"/>
              <a:t>19/05/2016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7F9D6-C063-4CF6-B4FF-3940D3B912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80761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C0F7A-2469-47ED-BEE8-4C315B916D48}" type="datetimeFigureOut">
              <a:rPr lang="es-MX" smtClean="0"/>
              <a:t>19/05/2016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7F9D6-C063-4CF6-B4FF-3940D3B912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9861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C0F7A-2469-47ED-BEE8-4C315B916D48}" type="datetimeFigureOut">
              <a:rPr lang="es-MX" smtClean="0"/>
              <a:t>19/05/2016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7F9D6-C063-4CF6-B4FF-3940D3B912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0347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0C0F7A-2469-47ED-BEE8-4C315B916D48}" type="datetimeFigureOut">
              <a:rPr lang="es-MX" smtClean="0"/>
              <a:t>19/05/2016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D7F9D6-C063-4CF6-B4FF-3940D3B912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4681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El%20poder%20de%20las%20emociones%5b1%5d.mp4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_5QaDUWoZFc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774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2216332" y="1110343"/>
            <a:ext cx="781158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Área Académica: Psicología</a:t>
            </a:r>
          </a:p>
          <a:p>
            <a:endParaRPr lang="es-MX" sz="24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endParaRPr lang="es-MX" sz="24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endParaRPr lang="es-MX" sz="24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r>
              <a:rPr lang="es-MX" sz="2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Tema:   E</a:t>
            </a:r>
            <a:r>
              <a:rPr lang="es-MX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xpresión de las emociones </a:t>
            </a:r>
            <a:endParaRPr lang="es-MX" sz="24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endParaRPr lang="es-MX" sz="24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endParaRPr lang="es-MX" sz="24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r>
              <a:rPr lang="es-MX" sz="2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Profesor(a): C.D. Blanca </a:t>
            </a:r>
            <a:r>
              <a:rPr lang="es-MX" sz="2400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Deyanira</a:t>
            </a:r>
            <a:r>
              <a:rPr lang="es-MX" sz="2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Rodríguez Romero</a:t>
            </a:r>
          </a:p>
          <a:p>
            <a:endParaRPr lang="es-MX" sz="24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endParaRPr lang="es-MX" sz="24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endParaRPr lang="es-MX" sz="24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r>
              <a:rPr lang="es-MX" sz="2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Periodo: </a:t>
            </a:r>
            <a:r>
              <a:rPr lang="es-MX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enero- junio 2016</a:t>
            </a: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2751887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404412" cy="895256"/>
          </a:xfrm>
        </p:spPr>
        <p:txBody>
          <a:bodyPr>
            <a:normAutofit fontScale="90000"/>
          </a:bodyPr>
          <a:lstStyle/>
          <a:p>
            <a:pPr algn="ctr"/>
            <a:r>
              <a:rPr lang="es-ES_tradnl" b="1" dirty="0" smtClean="0">
                <a:solidFill>
                  <a:srgbClr val="FF6600"/>
                </a:solidFill>
                <a:latin typeface="CoolveticaRg-Regular"/>
                <a:cs typeface="CoolveticaRg-Regular"/>
              </a:rPr>
              <a:t>“</a:t>
            </a:r>
            <a:r>
              <a:rPr lang="es-ES_tradnl" b="1" dirty="0">
                <a:solidFill>
                  <a:srgbClr val="FF6600"/>
                </a:solidFill>
                <a:latin typeface="CoolveticaRg-Regular"/>
                <a:cs typeface="CoolveticaRg-Regular"/>
              </a:rPr>
              <a:t>E</a:t>
            </a:r>
            <a:r>
              <a:rPr lang="es-ES_tradnl" b="1" dirty="0" smtClean="0">
                <a:solidFill>
                  <a:srgbClr val="FF6600"/>
                </a:solidFill>
                <a:latin typeface="CoolveticaRg-Regular"/>
                <a:cs typeface="CoolveticaRg-Regular"/>
              </a:rPr>
              <a:t>xpresión de las emociones  ”</a:t>
            </a:r>
            <a:br>
              <a:rPr lang="es-ES_tradnl" b="1" dirty="0" smtClean="0">
                <a:solidFill>
                  <a:srgbClr val="FF6600"/>
                </a:solidFill>
                <a:latin typeface="CoolveticaRg-Regular"/>
                <a:cs typeface="CoolveticaRg-Regular"/>
              </a:rPr>
            </a:br>
            <a:endParaRPr lang="en-US" dirty="0">
              <a:solidFill>
                <a:srgbClr val="FF6600"/>
              </a:solidFill>
              <a:latin typeface="CoolveticaRg-Regular"/>
              <a:cs typeface="CoolveticaRg-Regular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1981200" y="1058092"/>
            <a:ext cx="8229600" cy="5068072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s-MX" dirty="0" smtClean="0">
                <a:solidFill>
                  <a:srgbClr val="54190A"/>
                </a:solidFill>
                <a:latin typeface="Helvetica"/>
                <a:cs typeface="Helvetica"/>
              </a:rPr>
              <a:t>Tema:</a:t>
            </a:r>
          </a:p>
          <a:p>
            <a:pPr algn="just">
              <a:buNone/>
            </a:pPr>
            <a:r>
              <a:rPr lang="es-MX" dirty="0" smtClean="0">
                <a:solidFill>
                  <a:srgbClr val="54190A"/>
                </a:solidFill>
                <a:latin typeface="Helvetica"/>
                <a:cs typeface="Helvetica"/>
              </a:rPr>
              <a:t>   El estudio de las emociones se remonta a 1872 , cuando Charles Darwin publicó </a:t>
            </a:r>
            <a:r>
              <a:rPr lang="es-MX" i="1" dirty="0" smtClean="0">
                <a:solidFill>
                  <a:srgbClr val="54190A"/>
                </a:solidFill>
                <a:latin typeface="Helvetica"/>
                <a:cs typeface="Helvetica"/>
              </a:rPr>
              <a:t>Expresión de las emociones en el hombre y los animales</a:t>
            </a:r>
            <a:r>
              <a:rPr lang="es-MX" dirty="0" smtClean="0">
                <a:solidFill>
                  <a:srgbClr val="54190A"/>
                </a:solidFill>
                <a:latin typeface="Helvetica"/>
                <a:cs typeface="Helvetica"/>
              </a:rPr>
              <a:t>, las cuales cumplen una función social y permiten la supervivencia de la especie. </a:t>
            </a:r>
          </a:p>
          <a:p>
            <a:pPr algn="ctr">
              <a:buNone/>
            </a:pPr>
            <a:r>
              <a:rPr lang="es-MX" dirty="0" err="1" smtClean="0">
                <a:solidFill>
                  <a:srgbClr val="54190A"/>
                </a:solidFill>
                <a:latin typeface="Helvetica"/>
                <a:cs typeface="Helvetica"/>
              </a:rPr>
              <a:t>Abstract</a:t>
            </a:r>
            <a:r>
              <a:rPr lang="es-MX" dirty="0" smtClean="0">
                <a:solidFill>
                  <a:srgbClr val="54190A"/>
                </a:solidFill>
                <a:latin typeface="Helvetica"/>
                <a:cs typeface="Helvetica"/>
              </a:rPr>
              <a:t>:</a:t>
            </a:r>
          </a:p>
          <a:p>
            <a:pPr algn="just">
              <a:buNone/>
            </a:pPr>
            <a:r>
              <a:rPr lang="es-MX" dirty="0" smtClean="0">
                <a:solidFill>
                  <a:srgbClr val="54190A"/>
                </a:solidFill>
                <a:latin typeface="Helvetica"/>
                <a:cs typeface="Helvetica"/>
              </a:rPr>
              <a:t>  </a:t>
            </a:r>
            <a:r>
              <a:rPr lang="es-MX" dirty="0" err="1" smtClean="0">
                <a:solidFill>
                  <a:srgbClr val="54190A"/>
                </a:solidFill>
                <a:latin typeface="Helvetica"/>
                <a:cs typeface="Helvetica"/>
              </a:rPr>
              <a:t>The</a:t>
            </a:r>
            <a:r>
              <a:rPr lang="es-MX" dirty="0" smtClean="0">
                <a:solidFill>
                  <a:srgbClr val="54190A"/>
                </a:solidFill>
                <a:latin typeface="Helvetica"/>
                <a:cs typeface="Helvetica"/>
              </a:rPr>
              <a:t> </a:t>
            </a:r>
            <a:r>
              <a:rPr lang="es-MX" dirty="0" err="1" smtClean="0">
                <a:solidFill>
                  <a:srgbClr val="54190A"/>
                </a:solidFill>
                <a:latin typeface="Helvetica"/>
                <a:cs typeface="Helvetica"/>
              </a:rPr>
              <a:t>study</a:t>
            </a:r>
            <a:r>
              <a:rPr lang="es-MX" dirty="0" smtClean="0">
                <a:solidFill>
                  <a:srgbClr val="54190A"/>
                </a:solidFill>
                <a:latin typeface="Helvetica"/>
                <a:cs typeface="Helvetica"/>
              </a:rPr>
              <a:t> of </a:t>
            </a:r>
            <a:r>
              <a:rPr lang="es-MX" dirty="0" err="1" smtClean="0">
                <a:solidFill>
                  <a:srgbClr val="54190A"/>
                </a:solidFill>
                <a:latin typeface="Helvetica"/>
                <a:cs typeface="Helvetica"/>
              </a:rPr>
              <a:t>emotions</a:t>
            </a:r>
            <a:r>
              <a:rPr lang="es-MX" dirty="0" smtClean="0">
                <a:solidFill>
                  <a:srgbClr val="54190A"/>
                </a:solidFill>
                <a:latin typeface="Helvetica"/>
                <a:cs typeface="Helvetica"/>
              </a:rPr>
              <a:t> dates back </a:t>
            </a:r>
            <a:r>
              <a:rPr lang="es-MX" dirty="0" err="1" smtClean="0">
                <a:solidFill>
                  <a:srgbClr val="54190A"/>
                </a:solidFill>
                <a:latin typeface="Helvetica"/>
                <a:cs typeface="Helvetica"/>
              </a:rPr>
              <a:t>to</a:t>
            </a:r>
            <a:r>
              <a:rPr lang="es-MX" dirty="0" smtClean="0">
                <a:solidFill>
                  <a:srgbClr val="54190A"/>
                </a:solidFill>
                <a:latin typeface="Helvetica"/>
                <a:cs typeface="Helvetica"/>
              </a:rPr>
              <a:t> 1872, </a:t>
            </a:r>
            <a:r>
              <a:rPr lang="es-MX" dirty="0" err="1" smtClean="0">
                <a:solidFill>
                  <a:srgbClr val="54190A"/>
                </a:solidFill>
                <a:latin typeface="Helvetica"/>
                <a:cs typeface="Helvetica"/>
              </a:rPr>
              <a:t>when</a:t>
            </a:r>
            <a:r>
              <a:rPr lang="es-MX" dirty="0" smtClean="0">
                <a:solidFill>
                  <a:srgbClr val="54190A"/>
                </a:solidFill>
                <a:latin typeface="Helvetica"/>
                <a:cs typeface="Helvetica"/>
              </a:rPr>
              <a:t> Charles Darwin </a:t>
            </a:r>
            <a:r>
              <a:rPr lang="es-MX" dirty="0" err="1" smtClean="0">
                <a:solidFill>
                  <a:srgbClr val="54190A"/>
                </a:solidFill>
                <a:latin typeface="Helvetica"/>
                <a:cs typeface="Helvetica"/>
              </a:rPr>
              <a:t>published</a:t>
            </a:r>
            <a:r>
              <a:rPr lang="es-MX" dirty="0" smtClean="0">
                <a:solidFill>
                  <a:srgbClr val="54190A"/>
                </a:solidFill>
                <a:latin typeface="Helvetica"/>
                <a:cs typeface="Helvetica"/>
              </a:rPr>
              <a:t> </a:t>
            </a:r>
            <a:r>
              <a:rPr lang="es-MX" i="1" dirty="0" err="1" smtClean="0">
                <a:solidFill>
                  <a:srgbClr val="54190A"/>
                </a:solidFill>
                <a:latin typeface="Helvetica"/>
                <a:cs typeface="Helvetica"/>
              </a:rPr>
              <a:t>Expression</a:t>
            </a:r>
            <a:r>
              <a:rPr lang="es-MX" i="1" dirty="0" smtClean="0">
                <a:solidFill>
                  <a:srgbClr val="54190A"/>
                </a:solidFill>
                <a:latin typeface="Helvetica"/>
                <a:cs typeface="Helvetica"/>
              </a:rPr>
              <a:t> of </a:t>
            </a:r>
            <a:r>
              <a:rPr lang="es-MX" i="1" dirty="0" err="1" smtClean="0">
                <a:solidFill>
                  <a:srgbClr val="54190A"/>
                </a:solidFill>
                <a:latin typeface="Helvetica"/>
                <a:cs typeface="Helvetica"/>
              </a:rPr>
              <a:t>the</a:t>
            </a:r>
            <a:r>
              <a:rPr lang="es-MX" i="1" dirty="0" smtClean="0">
                <a:solidFill>
                  <a:srgbClr val="54190A"/>
                </a:solidFill>
                <a:latin typeface="Helvetica"/>
                <a:cs typeface="Helvetica"/>
              </a:rPr>
              <a:t> </a:t>
            </a:r>
            <a:r>
              <a:rPr lang="es-MX" i="1" dirty="0" err="1" smtClean="0">
                <a:solidFill>
                  <a:srgbClr val="54190A"/>
                </a:solidFill>
                <a:latin typeface="Helvetica"/>
                <a:cs typeface="Helvetica"/>
              </a:rPr>
              <a:t>Emotions</a:t>
            </a:r>
            <a:r>
              <a:rPr lang="es-MX" i="1" dirty="0" smtClean="0">
                <a:solidFill>
                  <a:srgbClr val="54190A"/>
                </a:solidFill>
                <a:latin typeface="Helvetica"/>
                <a:cs typeface="Helvetica"/>
              </a:rPr>
              <a:t> in </a:t>
            </a:r>
            <a:r>
              <a:rPr lang="es-MX" i="1" dirty="0" err="1" smtClean="0">
                <a:solidFill>
                  <a:srgbClr val="54190A"/>
                </a:solidFill>
                <a:latin typeface="Helvetica"/>
                <a:cs typeface="Helvetica"/>
              </a:rPr>
              <a:t>Man</a:t>
            </a:r>
            <a:r>
              <a:rPr lang="es-MX" i="1" dirty="0" smtClean="0">
                <a:solidFill>
                  <a:srgbClr val="54190A"/>
                </a:solidFill>
                <a:latin typeface="Helvetica"/>
                <a:cs typeface="Helvetica"/>
              </a:rPr>
              <a:t> and </a:t>
            </a:r>
            <a:r>
              <a:rPr lang="es-MX" i="1" dirty="0" err="1" smtClean="0">
                <a:solidFill>
                  <a:srgbClr val="54190A"/>
                </a:solidFill>
                <a:latin typeface="Helvetica"/>
                <a:cs typeface="Helvetica"/>
              </a:rPr>
              <a:t>Animals</a:t>
            </a:r>
            <a:r>
              <a:rPr lang="es-MX" dirty="0" smtClean="0">
                <a:solidFill>
                  <a:srgbClr val="54190A"/>
                </a:solidFill>
                <a:latin typeface="Helvetica"/>
                <a:cs typeface="Helvetica"/>
              </a:rPr>
              <a:t>, </a:t>
            </a:r>
            <a:r>
              <a:rPr lang="es-MX" dirty="0" err="1" smtClean="0">
                <a:solidFill>
                  <a:srgbClr val="54190A"/>
                </a:solidFill>
                <a:latin typeface="Helvetica"/>
                <a:cs typeface="Helvetica"/>
              </a:rPr>
              <a:t>which</a:t>
            </a:r>
            <a:r>
              <a:rPr lang="es-MX" dirty="0" smtClean="0">
                <a:solidFill>
                  <a:srgbClr val="54190A"/>
                </a:solidFill>
                <a:latin typeface="Helvetica"/>
                <a:cs typeface="Helvetica"/>
              </a:rPr>
              <a:t> </a:t>
            </a:r>
            <a:r>
              <a:rPr lang="es-MX" dirty="0" err="1" smtClean="0">
                <a:solidFill>
                  <a:srgbClr val="54190A"/>
                </a:solidFill>
                <a:latin typeface="Helvetica"/>
                <a:cs typeface="Helvetica"/>
              </a:rPr>
              <a:t>fulfill</a:t>
            </a:r>
            <a:r>
              <a:rPr lang="es-MX" dirty="0" smtClean="0">
                <a:solidFill>
                  <a:srgbClr val="54190A"/>
                </a:solidFill>
                <a:latin typeface="Helvetica"/>
                <a:cs typeface="Helvetica"/>
              </a:rPr>
              <a:t> a social </a:t>
            </a:r>
            <a:r>
              <a:rPr lang="es-MX" dirty="0" err="1" smtClean="0">
                <a:solidFill>
                  <a:srgbClr val="54190A"/>
                </a:solidFill>
                <a:latin typeface="Helvetica"/>
                <a:cs typeface="Helvetica"/>
              </a:rPr>
              <a:t>function</a:t>
            </a:r>
            <a:r>
              <a:rPr lang="es-MX" dirty="0" smtClean="0">
                <a:solidFill>
                  <a:srgbClr val="54190A"/>
                </a:solidFill>
                <a:latin typeface="Helvetica"/>
                <a:cs typeface="Helvetica"/>
              </a:rPr>
              <a:t> and </a:t>
            </a:r>
            <a:r>
              <a:rPr lang="es-MX" dirty="0" err="1" smtClean="0">
                <a:solidFill>
                  <a:srgbClr val="54190A"/>
                </a:solidFill>
                <a:latin typeface="Helvetica"/>
                <a:cs typeface="Helvetica"/>
              </a:rPr>
              <a:t>allow</a:t>
            </a:r>
            <a:r>
              <a:rPr lang="es-MX" dirty="0" smtClean="0">
                <a:solidFill>
                  <a:srgbClr val="54190A"/>
                </a:solidFill>
                <a:latin typeface="Helvetica"/>
                <a:cs typeface="Helvetica"/>
              </a:rPr>
              <a:t> </a:t>
            </a:r>
            <a:r>
              <a:rPr lang="es-MX" dirty="0" err="1" smtClean="0">
                <a:solidFill>
                  <a:srgbClr val="54190A"/>
                </a:solidFill>
                <a:latin typeface="Helvetica"/>
                <a:cs typeface="Helvetica"/>
              </a:rPr>
              <a:t>the</a:t>
            </a:r>
            <a:r>
              <a:rPr lang="es-MX" dirty="0" smtClean="0">
                <a:solidFill>
                  <a:srgbClr val="54190A"/>
                </a:solidFill>
                <a:latin typeface="Helvetica"/>
                <a:cs typeface="Helvetica"/>
              </a:rPr>
              <a:t> </a:t>
            </a:r>
            <a:r>
              <a:rPr lang="es-MX" dirty="0" err="1" smtClean="0">
                <a:solidFill>
                  <a:srgbClr val="54190A"/>
                </a:solidFill>
                <a:latin typeface="Helvetica"/>
                <a:cs typeface="Helvetica"/>
              </a:rPr>
              <a:t>survival</a:t>
            </a:r>
            <a:r>
              <a:rPr lang="es-MX" dirty="0" smtClean="0">
                <a:solidFill>
                  <a:srgbClr val="54190A"/>
                </a:solidFill>
                <a:latin typeface="Helvetica"/>
                <a:cs typeface="Helvetica"/>
              </a:rPr>
              <a:t> of </a:t>
            </a:r>
            <a:r>
              <a:rPr lang="es-MX" dirty="0" err="1" smtClean="0">
                <a:solidFill>
                  <a:srgbClr val="54190A"/>
                </a:solidFill>
                <a:latin typeface="Helvetica"/>
                <a:cs typeface="Helvetica"/>
              </a:rPr>
              <a:t>the</a:t>
            </a:r>
            <a:r>
              <a:rPr lang="es-MX" dirty="0" smtClean="0">
                <a:solidFill>
                  <a:srgbClr val="54190A"/>
                </a:solidFill>
                <a:latin typeface="Helvetica"/>
                <a:cs typeface="Helvetica"/>
              </a:rPr>
              <a:t> </a:t>
            </a:r>
            <a:r>
              <a:rPr lang="es-MX" dirty="0" err="1" smtClean="0">
                <a:solidFill>
                  <a:srgbClr val="54190A"/>
                </a:solidFill>
                <a:latin typeface="Helvetica"/>
                <a:cs typeface="Helvetica"/>
              </a:rPr>
              <a:t>species</a:t>
            </a:r>
            <a:r>
              <a:rPr lang="es-MX" dirty="0" smtClean="0">
                <a:solidFill>
                  <a:srgbClr val="54190A"/>
                </a:solidFill>
                <a:latin typeface="Helvetica"/>
                <a:cs typeface="Helvetica"/>
              </a:rPr>
              <a:t>.</a:t>
            </a:r>
          </a:p>
          <a:p>
            <a:pPr algn="just">
              <a:buNone/>
            </a:pPr>
            <a:endParaRPr lang="es-MX" dirty="0" smtClean="0">
              <a:solidFill>
                <a:srgbClr val="54190A"/>
              </a:solidFill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1887428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93182" y="437882"/>
            <a:ext cx="5743978" cy="6117464"/>
          </a:xfrm>
        </p:spPr>
        <p:txBody>
          <a:bodyPr>
            <a:normAutofit fontScale="92500" lnSpcReduction="10000"/>
          </a:bodyPr>
          <a:lstStyle/>
          <a:p>
            <a:r>
              <a:rPr lang="es-MX" b="1" dirty="0" smtClean="0"/>
              <a:t>Componentes conductuales de las emociones</a:t>
            </a:r>
            <a:r>
              <a:rPr lang="es-MX" dirty="0" smtClean="0"/>
              <a:t>:</a:t>
            </a:r>
          </a:p>
          <a:p>
            <a:pPr marL="514350" indent="-514350" algn="just">
              <a:buAutoNum type="alphaLcParenR"/>
            </a:pPr>
            <a:r>
              <a:rPr lang="es-MX" dirty="0" smtClean="0"/>
              <a:t>Expresiones faciales, si nomos observadores podremos darnos cuenta de cómo el rostro refleja sentimientos.</a:t>
            </a:r>
          </a:p>
          <a:p>
            <a:pPr marL="514350" indent="-514350" algn="just">
              <a:buAutoNum type="alphaLcParenR"/>
            </a:pPr>
            <a:r>
              <a:rPr lang="es-MX" dirty="0" smtClean="0"/>
              <a:t>Calidad de la voz, muchas veces decimos cosas que no reflejan lo que pensamos .</a:t>
            </a:r>
          </a:p>
          <a:p>
            <a:pPr marL="514350" indent="-514350" algn="just">
              <a:buAutoNum type="alphaLcParenR"/>
            </a:pPr>
            <a:r>
              <a:rPr lang="es-MX" dirty="0" smtClean="0"/>
              <a:t>Lenguaje corporal, la forma de movilizar el cuerpo puede denotar enojo , miedo o sorpresa entre otras cosas.</a:t>
            </a:r>
          </a:p>
          <a:p>
            <a:pPr marL="514350" indent="-514350" algn="just">
              <a:buAutoNum type="alphaLcParenR"/>
            </a:pPr>
            <a:r>
              <a:rPr lang="es-MX" dirty="0" smtClean="0"/>
              <a:t>Actos explícitos en los cuales nuestro cuerpo evidencia  las emociones que tenemos .</a:t>
            </a:r>
            <a:endParaRPr lang="es-MX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90604" y="334852"/>
            <a:ext cx="5257800" cy="5499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5739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b="1" dirty="0" smtClean="0"/>
              <a:t>Emociones negativas:</a:t>
            </a:r>
            <a:endParaRPr lang="es-MX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152650" y="1306287"/>
            <a:ext cx="7886700" cy="4870677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es-MX" dirty="0" smtClean="0"/>
              <a:t>Ira : estado de rabia , irritabilidad  ante una situación que puede llevar a la destrucción.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s-MX" dirty="0" smtClean="0"/>
              <a:t>Miedo: mecanismo que se activa ante una amenaza o peligro inminente.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s-MX" dirty="0" smtClean="0"/>
              <a:t>Ansiedad: estado de desesperación  o preocupación ante un suceso o evento por venir.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s-MX" dirty="0" smtClean="0"/>
              <a:t>Tristeza: estado de soledad , pesimismo que lleva a la desintegración,.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s-MX" dirty="0" smtClean="0"/>
              <a:t>Vergüenza: turbación mental que se experimenta al realizar un acto que puede considerarse humillante.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s-MX" dirty="0" smtClean="0"/>
              <a:t>Aversión: rechazo a una situación que se puede considerar desagradable.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41903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b="1" dirty="0" smtClean="0"/>
              <a:t>Emociones positivas</a:t>
            </a:r>
            <a:endParaRPr lang="es-MX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es-MX" dirty="0" smtClean="0"/>
              <a:t>Alegría estado de euforia, diversión deleite.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s-MX" dirty="0" smtClean="0"/>
              <a:t>Humor: estado de regocijo  sensación de estar bien que provoca la sonrisa.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s-MX" dirty="0" smtClean="0"/>
              <a:t>Amor. Capacidad de darse al otro  y que produce afecto, cariño, ternura, adoración , gratitud.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s-MX" dirty="0" smtClean="0"/>
              <a:t>Felicidad: estado de plenitud que se percibe en el gozo, la tranquilidad, la paz interior.</a:t>
            </a:r>
          </a:p>
        </p:txBody>
      </p:sp>
      <p:sp>
        <p:nvSpPr>
          <p:cNvPr id="4" name="Cara sonriente 3">
            <a:hlinkClick r:id="rId2" action="ppaction://hlinkfile"/>
          </p:cNvPr>
          <p:cNvSpPr/>
          <p:nvPr/>
        </p:nvSpPr>
        <p:spPr>
          <a:xfrm>
            <a:off x="9311425" y="5241701"/>
            <a:ext cx="1043189" cy="721217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35172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b="1" dirty="0" smtClean="0"/>
              <a:t>Fuentes de consulta</a:t>
            </a:r>
            <a:r>
              <a:rPr lang="es-MX" dirty="0" smtClean="0"/>
              <a:t>:</a:t>
            </a:r>
            <a:br>
              <a:rPr lang="es-MX" dirty="0" smtClean="0"/>
            </a:br>
            <a:endParaRPr lang="es-MX" dirty="0"/>
          </a:p>
        </p:txBody>
      </p:sp>
      <p:sp>
        <p:nvSpPr>
          <p:cNvPr id="4" name="CuadroTexto 3"/>
          <p:cNvSpPr txBox="1"/>
          <p:nvPr/>
        </p:nvSpPr>
        <p:spPr>
          <a:xfrm>
            <a:off x="4426527" y="4275786"/>
            <a:ext cx="37822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hlinkClick r:id="rId2"/>
              </a:rPr>
              <a:t>https://youtu.be/_5QaDUWoZFc</a:t>
            </a:r>
            <a:endParaRPr lang="es-MX" dirty="0" smtClean="0"/>
          </a:p>
          <a:p>
            <a:endParaRPr lang="es-MX" dirty="0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915102"/>
          </a:xfrm>
        </p:spPr>
        <p:txBody>
          <a:bodyPr/>
          <a:lstStyle/>
          <a:p>
            <a:pPr marL="0" indent="0" algn="ctr">
              <a:buNone/>
            </a:pPr>
            <a:r>
              <a:rPr lang="es-MX" dirty="0" smtClean="0"/>
              <a:t>Psicología I</a:t>
            </a:r>
          </a:p>
          <a:p>
            <a:pPr marL="0" indent="0" algn="ctr">
              <a:buNone/>
            </a:pPr>
            <a:r>
              <a:rPr lang="es-MX" dirty="0" smtClean="0"/>
              <a:t>Formación propedéutica </a:t>
            </a:r>
          </a:p>
          <a:p>
            <a:pPr marL="0" indent="0" algn="ctr">
              <a:buNone/>
            </a:pPr>
            <a:r>
              <a:rPr lang="es-MX" dirty="0" smtClean="0"/>
              <a:t>2ª edición </a:t>
            </a:r>
          </a:p>
          <a:p>
            <a:pPr marL="0" indent="0" algn="ctr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27847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347</Words>
  <Application>Microsoft Office PowerPoint</Application>
  <PresentationFormat>Panorámica</PresentationFormat>
  <Paragraphs>39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CoolveticaRg-Regular</vt:lpstr>
      <vt:lpstr>Helvetica</vt:lpstr>
      <vt:lpstr>Wingdings</vt:lpstr>
      <vt:lpstr>Tema de Office</vt:lpstr>
      <vt:lpstr>Presentación de PowerPoint</vt:lpstr>
      <vt:lpstr>Presentación de PowerPoint</vt:lpstr>
      <vt:lpstr>“Expresión de las emociones  ” </vt:lpstr>
      <vt:lpstr>Presentación de PowerPoint</vt:lpstr>
      <vt:lpstr>Emociones negativas:</vt:lpstr>
      <vt:lpstr>Emociones positivas</vt:lpstr>
      <vt:lpstr>Fuentes de consulta: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HP</dc:creator>
  <cp:lastModifiedBy>HP</cp:lastModifiedBy>
  <cp:revision>10</cp:revision>
  <cp:lastPrinted>2016-05-19T13:50:26Z</cp:lastPrinted>
  <dcterms:created xsi:type="dcterms:W3CDTF">2016-05-19T13:29:36Z</dcterms:created>
  <dcterms:modified xsi:type="dcterms:W3CDTF">2016-05-19T14:16:20Z</dcterms:modified>
</cp:coreProperties>
</file>