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6" r:id="rId2"/>
    <p:sldId id="294" r:id="rId3"/>
    <p:sldId id="292" r:id="rId4"/>
    <p:sldId id="272" r:id="rId5"/>
    <p:sldId id="257" r:id="rId6"/>
    <p:sldId id="282" r:id="rId7"/>
    <p:sldId id="29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2DB78-9870-47DE-85B1-4328122AA709}" type="datetimeFigureOut">
              <a:rPr lang="es-ES" smtClean="0"/>
              <a:t>11/10/2015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A8BA4-DB26-447F-9933-3EF9D2F82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463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69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61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88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95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03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01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93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059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91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30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86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DF8A-CF41-46A1-8882-534B83CED6D3}" type="datetimeFigureOut">
              <a:rPr lang="es-MX" smtClean="0"/>
              <a:pPr/>
              <a:t>11/10/2015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8A356-BB75-413F-A338-B06A0F5CFB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886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libros%20antiguos&amp;source=images&amp;cd=&amp;cad=rja&amp;docid=BUmFC-BVYWAAdM&amp;tbnid=suUkm9eBNy530M:&amp;ved=0CAUQjRw&amp;url=http://valencialegendaria.wordpress.com/2011/10/28/34%C2%AA-edicion-de-la-feria-del-libro-antiguo-y-de-ocasion-octubre-noviembre-valencia-2011/&amp;ei=05wGUvK8AuX8yQG2zoCQAQ&amp;bvm=bv.50500085,d.b2I&amp;psig=AFQjCNG2hY1cU5gr1udQu6xQTef5MogEaA&amp;ust=137625135858996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772400" cy="4392488"/>
          </a:xfrm>
        </p:spPr>
        <p:txBody>
          <a:bodyPr>
            <a:noAutofit/>
          </a:bodyPr>
          <a:lstStyle/>
          <a:p>
            <a:r>
              <a:rPr lang="es-MX" sz="2800" b="1" dirty="0" smtClean="0"/>
              <a:t>Universidad Autónoma del Estado de Hidalgo</a:t>
            </a:r>
            <a:br>
              <a:rPr lang="es-MX" sz="2800" b="1" dirty="0" smtClean="0"/>
            </a:br>
            <a:r>
              <a:rPr lang="es-MX" sz="2800" b="1" dirty="0" smtClean="0"/>
              <a:t>Escuela Preparatoria Número Uno</a:t>
            </a:r>
            <a:br>
              <a:rPr lang="es-MX" sz="2800" b="1" dirty="0" smtClean="0"/>
            </a:br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800" b="1" dirty="0" smtClean="0"/>
              <a:t>Academia de Etimologías </a:t>
            </a:r>
            <a:br>
              <a:rPr lang="es-MX" sz="2800" b="1" dirty="0" smtClean="0"/>
            </a:br>
            <a:r>
              <a:rPr lang="es-MX" sz="2800" b="1" dirty="0" smtClean="0"/>
              <a:t>Unidad I</a:t>
            </a:r>
            <a:br>
              <a:rPr lang="es-MX" sz="2800" b="1" dirty="0" smtClean="0"/>
            </a:br>
            <a:r>
              <a:rPr lang="es-MX" sz="2800" b="1" dirty="0"/>
              <a:t>Origen y clasificación de las  </a:t>
            </a:r>
            <a:r>
              <a:rPr lang="es-MX" sz="2800" b="1" dirty="0" smtClean="0"/>
              <a:t>lenguas</a:t>
            </a:r>
            <a:br>
              <a:rPr lang="es-MX" sz="2800" b="1" dirty="0" smtClean="0"/>
            </a:br>
            <a:r>
              <a:rPr lang="es-MX" sz="2800" b="1" dirty="0" smtClean="0"/>
              <a:t>Origen de la palabra etimologías </a:t>
            </a:r>
            <a:br>
              <a:rPr lang="es-MX" sz="2800" b="1" dirty="0" smtClean="0"/>
            </a:br>
            <a:r>
              <a:rPr lang="es-MX" sz="2800" b="1" dirty="0" smtClean="0"/>
              <a:t>Tema: 1.1</a:t>
            </a:r>
            <a:br>
              <a:rPr lang="es-MX" sz="2800" b="1" dirty="0" smtClean="0"/>
            </a:br>
            <a:r>
              <a:rPr lang="es-MX" sz="2800" b="1" dirty="0" smtClean="0"/>
              <a:t>Nombre del profesor: José Castañeda Cruz</a:t>
            </a:r>
            <a:br>
              <a:rPr lang="es-MX" sz="2800" b="1" dirty="0" smtClean="0"/>
            </a:br>
            <a:r>
              <a:rPr lang="es-MX" sz="2800" b="1" dirty="0" smtClean="0"/>
              <a:t>Ciclo escolar: Julio-Diciembre 2015</a:t>
            </a:r>
            <a:br>
              <a:rPr lang="es-MX" sz="2800" b="1" dirty="0" smtClean="0"/>
            </a:br>
            <a:r>
              <a:rPr lang="es-MX" sz="2800" dirty="0"/>
              <a:t/>
            </a:r>
            <a:br>
              <a:rPr lang="es-MX" sz="2800" dirty="0"/>
            </a:br>
            <a:endParaRPr lang="es-MX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7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Resumen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Identifique el origen y significado de la palabra etimologías.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s-MX" sz="3200" dirty="0" err="1" smtClean="0"/>
              <a:t>Abstract</a:t>
            </a:r>
            <a:endParaRPr lang="en-US" sz="3200" dirty="0"/>
          </a:p>
          <a:p>
            <a:pPr marL="0" indent="0">
              <a:buNone/>
            </a:pPr>
            <a:r>
              <a:rPr lang="en-US" dirty="0" smtClean="0"/>
              <a:t>Identify </a:t>
            </a:r>
            <a:r>
              <a:rPr lang="en-US" dirty="0"/>
              <a:t>the origin and meaning of the word etymologies 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sz="3200" dirty="0" smtClean="0"/>
              <a:t>Palabras clave (</a:t>
            </a:r>
            <a:r>
              <a:rPr lang="es-MX" sz="3200" dirty="0" err="1" smtClean="0"/>
              <a:t>Keyword</a:t>
            </a:r>
            <a:r>
              <a:rPr lang="es-MX" sz="3200" dirty="0" smtClean="0"/>
              <a:t>)</a:t>
            </a:r>
            <a:endParaRPr lang="es-MX" sz="3200" dirty="0"/>
          </a:p>
          <a:p>
            <a:pPr marL="0" indent="0">
              <a:buNone/>
            </a:pPr>
            <a:endParaRPr lang="es-MX" sz="2800" dirty="0" smtClean="0"/>
          </a:p>
          <a:p>
            <a:pPr marL="0" indent="0">
              <a:buNone/>
            </a:pPr>
            <a:r>
              <a:rPr lang="es-MX" sz="2800" dirty="0" smtClean="0"/>
              <a:t>Etimología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131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</p:spPr>
        <p:txBody>
          <a:bodyPr/>
          <a:lstStyle/>
          <a:p>
            <a:pPr algn="ctr"/>
            <a:r>
              <a:rPr lang="es-ES" b="1" dirty="0"/>
              <a:t>OBJETIVOS DE APRENDIZAJE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0076" y="1234874"/>
            <a:ext cx="7886700" cy="4692179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Que el alumno identifique la </a:t>
            </a:r>
            <a:r>
              <a:rPr lang="es-ES" sz="2400" dirty="0" smtClean="0"/>
              <a:t>asignatura, </a:t>
            </a:r>
            <a:r>
              <a:rPr lang="es-ES" sz="2400" dirty="0"/>
              <a:t>su importancia y utilidad.</a:t>
            </a:r>
            <a:endParaRPr lang="es-MX" sz="2400" dirty="0"/>
          </a:p>
          <a:p>
            <a:pPr marL="0" indent="0" algn="ctr">
              <a:buNone/>
            </a:pPr>
            <a:r>
              <a:rPr lang="es-ES" sz="2800" b="1" dirty="0" smtClean="0"/>
              <a:t>Competencia</a:t>
            </a:r>
            <a:endParaRPr lang="es-ES" sz="2800" b="1" dirty="0" smtClean="0"/>
          </a:p>
          <a:p>
            <a:pPr lvl="0"/>
            <a:r>
              <a:rPr lang="es-ES" sz="2800" b="1" u="sng" dirty="0"/>
              <a:t>Comunicación </a:t>
            </a:r>
            <a:endParaRPr lang="es-MX" sz="2800" dirty="0"/>
          </a:p>
          <a:p>
            <a:r>
              <a:rPr lang="es-ES" sz="2800" b="1" dirty="0" smtClean="0"/>
              <a:t>Se </a:t>
            </a:r>
            <a:r>
              <a:rPr lang="es-ES" sz="2800" b="1" dirty="0"/>
              <a:t>expresa y se comunica.</a:t>
            </a:r>
            <a:endParaRPr lang="es-MX" sz="2800" dirty="0"/>
          </a:p>
          <a:p>
            <a:pPr algn="just"/>
            <a:r>
              <a:rPr lang="es-ES" sz="2800" b="1" dirty="0" smtClean="0"/>
              <a:t>4</a:t>
            </a:r>
            <a:r>
              <a:rPr lang="es-ES" sz="2800" b="1" dirty="0"/>
              <a:t>.- Escucha, interpreta y emite mensajes pertinentes en distintos contextos mediante la utilización de medios, códigos y herramientas apropiados.</a:t>
            </a:r>
            <a:endParaRPr lang="es-MX" sz="2800" dirty="0"/>
          </a:p>
          <a:p>
            <a:pPr marL="0" indent="0" algn="ctr">
              <a:buNone/>
            </a:pPr>
            <a:endParaRPr lang="es-ES" sz="2800" b="1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146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05487" y="153110"/>
            <a:ext cx="793154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8800" b="1" cap="none" spc="0" dirty="0" smtClean="0">
                <a:ln/>
                <a:effectLst/>
              </a:rPr>
              <a:t>Etimología</a:t>
            </a:r>
            <a:endParaRPr lang="es-ES" sz="8800" b="1" cap="none" spc="0" dirty="0">
              <a:ln/>
              <a:effectLst/>
            </a:endParaRPr>
          </a:p>
        </p:txBody>
      </p:sp>
      <p:pic>
        <p:nvPicPr>
          <p:cNvPr id="2050" name="Picture 2" descr="http://valencialegendaria.files.wordpress.com/2011/10/libros-antiguo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67327"/>
            <a:ext cx="5832648" cy="437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49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4438" y="549649"/>
            <a:ext cx="7886700" cy="1325563"/>
          </a:xfrm>
        </p:spPr>
        <p:txBody>
          <a:bodyPr>
            <a:normAutofit/>
          </a:bodyPr>
          <a:lstStyle/>
          <a:p>
            <a:r>
              <a:rPr lang="es-MX" sz="4000" b="1" dirty="0" smtClean="0"/>
              <a:t>Origen  de la palabra Etimologías</a:t>
            </a:r>
            <a:endParaRPr lang="es-MX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47704" y="2369042"/>
            <a:ext cx="3624296" cy="50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200" b="1" i="1" dirty="0"/>
              <a:t>1.1 Definición.</a:t>
            </a:r>
            <a:endParaRPr lang="es-MX" sz="3200" b="1" i="1" dirty="0"/>
          </a:p>
          <a:p>
            <a:endParaRPr lang="es-MX" i="1" dirty="0"/>
          </a:p>
        </p:txBody>
      </p:sp>
      <p:sp>
        <p:nvSpPr>
          <p:cNvPr id="4" name="3 Rectángulo"/>
          <p:cNvSpPr/>
          <p:nvPr/>
        </p:nvSpPr>
        <p:spPr>
          <a:xfrm>
            <a:off x="1391335" y="2969401"/>
            <a:ext cx="22921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dirty="0" err="1" smtClean="0">
                <a:ln/>
                <a:solidFill>
                  <a:srgbClr val="FF0000"/>
                </a:solidFill>
              </a:rPr>
              <a:t>Etymos</a:t>
            </a:r>
            <a:endParaRPr lang="es-ES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067944" y="3068960"/>
            <a:ext cx="599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+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156494" y="3010656"/>
            <a:ext cx="1695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rgbClr val="FF0000"/>
                </a:solidFill>
                <a:effectLst/>
              </a:rPr>
              <a:t>logos</a:t>
            </a:r>
            <a:endParaRPr lang="es-ES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cxnSp>
        <p:nvCxnSpPr>
          <p:cNvPr id="13" name="12 Conector recto de flecha"/>
          <p:cNvCxnSpPr>
            <a:endCxn id="4" idx="2"/>
          </p:cNvCxnSpPr>
          <p:nvPr/>
        </p:nvCxnSpPr>
        <p:spPr>
          <a:xfrm flipV="1">
            <a:off x="2537386" y="3892731"/>
            <a:ext cx="0" cy="5962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V="1">
            <a:off x="6004482" y="3992290"/>
            <a:ext cx="0" cy="5962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590920" y="4627302"/>
            <a:ext cx="389293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 smtClean="0">
                <a:ln/>
                <a:solidFill>
                  <a:schemeClr val="tx2">
                    <a:lumMod val="75000"/>
                  </a:schemeClr>
                </a:solidFill>
                <a:effectLst/>
              </a:rPr>
              <a:t>Verdadero, auténtico</a:t>
            </a:r>
            <a:endParaRPr lang="es-ES" sz="4400" b="1" cap="none" spc="0" dirty="0">
              <a:ln/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367866" y="4627302"/>
            <a:ext cx="389293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 smtClean="0">
                <a:ln/>
                <a:solidFill>
                  <a:schemeClr val="tx2">
                    <a:lumMod val="75000"/>
                  </a:schemeClr>
                </a:solidFill>
                <a:effectLst/>
              </a:rPr>
              <a:t>Estudio, palabra</a:t>
            </a:r>
            <a:endParaRPr lang="es-ES" sz="4400" b="1" cap="none" spc="0" dirty="0">
              <a:ln/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462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764704"/>
            <a:ext cx="6777317" cy="3508977"/>
          </a:xfrm>
        </p:spPr>
        <p:txBody>
          <a:bodyPr/>
          <a:lstStyle/>
          <a:p>
            <a:pPr lvl="0" algn="just"/>
            <a:r>
              <a:rPr lang="es-MX" sz="3600" dirty="0"/>
              <a:t>Estudia el verdadero significado de las palabras, mediante el conocimiento de su origen, estructura, de sus cambios o transformaciones.</a:t>
            </a:r>
          </a:p>
          <a:p>
            <a:endParaRPr lang="es-MX" dirty="0"/>
          </a:p>
        </p:txBody>
      </p:sp>
      <p:pic>
        <p:nvPicPr>
          <p:cNvPr id="4" name="Picture 2" descr="http://www.bonziweb.com/cultura_otonio12/Tecnicas_estudi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18" y="3356993"/>
            <a:ext cx="564506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611560" y="3594624"/>
            <a:ext cx="47299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2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Compendio de etimologías grecolatinas del español, Agustín Mateos Muñoz, Editorial Esfinge, </a:t>
            </a:r>
            <a:r>
              <a:rPr lang="es-ES" sz="12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ISBN </a:t>
            </a:r>
            <a:r>
              <a:rPr lang="es-ES" sz="12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970-647-892-2.</a:t>
            </a:r>
            <a:endParaRPr lang="es-MX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9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Bibliografía 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-Compendio de etimologías grecolatinas del español, Agustín Mateos Muñoz, Editorial Esfinge, </a:t>
            </a:r>
            <a:r>
              <a:rPr lang="es-ES" b="1" dirty="0" err="1"/>
              <a:t>isbn</a:t>
            </a:r>
            <a:r>
              <a:rPr lang="es-ES" b="1" dirty="0"/>
              <a:t> 970-647-892-2.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r>
              <a:rPr lang="es-ES" b="1" dirty="0"/>
              <a:t>-Raíces Griegas y Latinas, Fernando Nieto Meza, Ed. Trillas.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r>
              <a:rPr lang="es-ES" b="1" dirty="0"/>
              <a:t>-Etimologías Grecolatinas. Teoría y Práctica, Enrico </a:t>
            </a:r>
            <a:r>
              <a:rPr lang="es-ES" b="1" dirty="0" err="1"/>
              <a:t>Kanely</a:t>
            </a:r>
            <a:r>
              <a:rPr lang="es-ES" b="1" dirty="0"/>
              <a:t>, Ed. Siena editores.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r>
              <a:rPr lang="es-ES" b="1" dirty="0"/>
              <a:t>-Etimologías un enfoque interactivo, José C. Pecina, Ed. Mc. Graw-Hill.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5568252"/>
      </p:ext>
    </p:extLst>
  </p:cSld>
  <p:clrMapOvr>
    <a:masterClrMapping/>
  </p:clrMapOvr>
</p:sld>
</file>

<file path=ppt/theme/theme1.xml><?xml version="1.0" encoding="utf-8"?>
<a:theme xmlns:a="http://schemas.openxmlformats.org/drawingml/2006/main" name="2 TOTALITARISM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 TOTALITARISMOS</Template>
  <TotalTime>930</TotalTime>
  <Words>203</Words>
  <Application>Microsoft Office PowerPoint</Application>
  <PresentationFormat>Presentación en pantalla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2 TOTALITARISMOS</vt:lpstr>
      <vt:lpstr>Universidad Autónoma del Estado de Hidalgo Escuela Preparatoria Número Uno  Academia de Etimologías  Unidad I Origen y clasificación de las  lenguas Origen de la palabra etimologías  Tema: 1.1 Nombre del profesor: José Castañeda Cruz Ciclo escolar: Julio-Diciembre 2015  </vt:lpstr>
      <vt:lpstr>Resumen</vt:lpstr>
      <vt:lpstr>OBJETIVOS DE APRENDIZAJE</vt:lpstr>
      <vt:lpstr>Presentación de PowerPoint</vt:lpstr>
      <vt:lpstr>Origen  de la palabra Etimologías</vt:lpstr>
      <vt:lpstr>Presentación de PowerPoint</vt:lpstr>
      <vt:lpstr>Bibliografía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</dc:title>
  <dc:creator>Usuario</dc:creator>
  <cp:lastModifiedBy>Jose Castañeda</cp:lastModifiedBy>
  <cp:revision>55</cp:revision>
  <dcterms:created xsi:type="dcterms:W3CDTF">2013-08-07T15:45:02Z</dcterms:created>
  <dcterms:modified xsi:type="dcterms:W3CDTF">2015-10-12T01:40:57Z</dcterms:modified>
</cp:coreProperties>
</file>