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pPr/>
              <a:t>28/10/2015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972295" y="1052736"/>
            <a:ext cx="6624736" cy="1440160"/>
          </a:xfrm>
          <a:prstGeom prst="wedgeEllipseCallout">
            <a:avLst>
              <a:gd name="adj1" fmla="val -21723"/>
              <a:gd name="adj2" fmla="val 881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>
                <a:solidFill>
                  <a:schemeClr val="tx1"/>
                </a:solidFill>
              </a:rPr>
              <a:t>run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8" name="7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6676" name="Picture 55" descr="https://runningroo23.files.wordpress.com/2014/10/il_340x270-582294188_9t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11629"/>
          <a:stretch>
            <a:fillRect/>
          </a:stretch>
        </p:blipFill>
        <p:spPr bwMode="auto">
          <a:xfrm>
            <a:off x="1258888" y="3222625"/>
            <a:ext cx="25209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827088" y="2997200"/>
            <a:ext cx="1008062" cy="503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1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971600" y="980728"/>
            <a:ext cx="5904656" cy="1728192"/>
          </a:xfrm>
          <a:prstGeom prst="wedgeEllipseCallout">
            <a:avLst>
              <a:gd name="adj1" fmla="val -17863"/>
              <a:gd name="adj2" fmla="val 892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go</a:t>
            </a:r>
            <a:r>
              <a:rPr lang="es-ES_tradnl" sz="3600" b="1" dirty="0">
                <a:solidFill>
                  <a:schemeClr val="tx1"/>
                </a:solidFill>
              </a:rPr>
              <a:t> to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cinema </a:t>
            </a:r>
            <a:r>
              <a:rPr lang="es-ES_tradnl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7700" name="Picture 55" descr="Resultado de imagen para cartoon watching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486150"/>
            <a:ext cx="38401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2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1259632" y="980728"/>
            <a:ext cx="5400600" cy="1800200"/>
          </a:xfrm>
          <a:prstGeom prst="wedgeEllipseCallout">
            <a:avLst>
              <a:gd name="adj1" fmla="val -20587"/>
              <a:gd name="adj2" fmla="val 8851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go</a:t>
            </a:r>
            <a:r>
              <a:rPr lang="es-ES_tradnl" sz="3600" b="1" dirty="0">
                <a:solidFill>
                  <a:schemeClr val="tx1"/>
                </a:solidFill>
              </a:rPr>
              <a:t> to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cinema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10" name="9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8724" name="Picture 55" descr="Resultado de imagen para cartoon watching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573463"/>
            <a:ext cx="36004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936449" y="980728"/>
            <a:ext cx="6229526" cy="1872208"/>
          </a:xfrm>
          <a:prstGeom prst="wedgeEllipseCallout">
            <a:avLst>
              <a:gd name="adj1" fmla="val -15008"/>
              <a:gd name="adj2" fmla="val 835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go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cinema </a:t>
            </a:r>
            <a:r>
              <a:rPr lang="es-ES_tradnl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9748" name="Picture 59" descr="http://www.cliparthut.com/clip-arts/1660/cartoon-kids-eating-pizza-clip-art-1660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00450"/>
            <a:ext cx="362743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936449" y="908720"/>
            <a:ext cx="5435751" cy="2016224"/>
          </a:xfrm>
          <a:prstGeom prst="wedgeEllipseCallout">
            <a:avLst>
              <a:gd name="adj1" fmla="val -12478"/>
              <a:gd name="adj2" fmla="val 7596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go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cinema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30772" name="Picture 55" descr="http://www.cliparthut.com/clip-arts/1660/cartoon-kids-eating-pizza-clip-art-1660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538538"/>
            <a:ext cx="38893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sp>
        <p:nvSpPr>
          <p:cNvPr id="41" name="40 Llamada ovalada"/>
          <p:cNvSpPr/>
          <p:nvPr/>
        </p:nvSpPr>
        <p:spPr>
          <a:xfrm>
            <a:off x="936449" y="980728"/>
            <a:ext cx="5400600" cy="1872208"/>
          </a:xfrm>
          <a:prstGeom prst="wedgeEllipseCallout">
            <a:avLst>
              <a:gd name="adj1" fmla="val -21468"/>
              <a:gd name="adj2" fmla="val 864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s-ES_tradnl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cook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dinner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pic>
        <p:nvPicPr>
          <p:cNvPr id="31796" name="Picture 56" descr="http://2.bp.blogspot.com/_rvrznRC07Bg/R6E5cXuhSQI/AAAAAAAAAOE/1C1ADdhzedU/s320/Chef_Laura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085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9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sp>
        <p:nvSpPr>
          <p:cNvPr id="41" name="40 Llamada ovalada"/>
          <p:cNvSpPr/>
          <p:nvPr/>
        </p:nvSpPr>
        <p:spPr>
          <a:xfrm>
            <a:off x="936449" y="980728"/>
            <a:ext cx="5400600" cy="1872208"/>
          </a:xfrm>
          <a:prstGeom prst="wedgeEllipseCallout">
            <a:avLst>
              <a:gd name="adj1" fmla="val -21468"/>
              <a:gd name="adj2" fmla="val 864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s-ES_tradn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never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cook</a:t>
            </a:r>
            <a:r>
              <a:rPr lang="es-ES_tradn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dinner</a:t>
            </a:r>
            <a:r>
              <a:rPr lang="es-ES_tradnl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_tradnl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820" name="Picture 56" descr="http://2.bp.blogspot.com/_rvrznRC07Bg/R6E5cXuhSQI/AAAAAAAAAOE/1C1ADdhzedU/s320/Chef_Laura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70238"/>
            <a:ext cx="2085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1341438"/>
            <a:ext cx="6051550" cy="403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08275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11598"/>
              <a:gd name="adj2" fmla="val 814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sp>
        <p:nvSpPr>
          <p:cNvPr id="33802" name="1 CuadroTexto"/>
          <p:cNvSpPr txBox="1">
            <a:spLocks noChangeArrowheads="1"/>
          </p:cNvSpPr>
          <p:nvPr/>
        </p:nvSpPr>
        <p:spPr bwMode="auto">
          <a:xfrm>
            <a:off x="1116013" y="1749425"/>
            <a:ext cx="2517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always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usually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often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sometimes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rarely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never</a:t>
            </a:r>
            <a:endParaRPr lang="es-ES" altLang="es-MX" sz="32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633788" y="1916113"/>
            <a:ext cx="2152650" cy="21748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671888" y="1989138"/>
            <a:ext cx="2052637" cy="936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3633788" y="2492375"/>
            <a:ext cx="2152650" cy="2159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671888" y="2565400"/>
            <a:ext cx="1547812" cy="9207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3633788" y="2997200"/>
            <a:ext cx="2152650" cy="2159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3671888" y="3068638"/>
            <a:ext cx="1116012" cy="936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3635375" y="3500438"/>
            <a:ext cx="2152650" cy="2159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675063" y="3573463"/>
            <a:ext cx="609600" cy="9207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3635375" y="4005263"/>
            <a:ext cx="2152650" cy="2159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675063" y="4076700"/>
            <a:ext cx="249237" cy="9366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3635375" y="4508500"/>
            <a:ext cx="2152650" cy="2159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3814" name="1 CuadroTexto"/>
          <p:cNvSpPr txBox="1">
            <a:spLocks noChangeArrowheads="1"/>
          </p:cNvSpPr>
          <p:nvPr/>
        </p:nvSpPr>
        <p:spPr bwMode="auto">
          <a:xfrm>
            <a:off x="3348038" y="15827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b="1">
                <a:solidFill>
                  <a:schemeClr val="bg1"/>
                </a:solidFill>
                <a:latin typeface="Comic Sans MS" panose="030F0702030302020204" pitchFamily="66" charset="0"/>
              </a:rPr>
              <a:t>0 %</a:t>
            </a:r>
            <a:endParaRPr lang="es-ES" altLang="es-MX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815" name="19 CuadroTexto"/>
          <p:cNvSpPr txBox="1">
            <a:spLocks noChangeArrowheads="1"/>
          </p:cNvSpPr>
          <p:nvPr/>
        </p:nvSpPr>
        <p:spPr bwMode="auto">
          <a:xfrm>
            <a:off x="5380038" y="1557338"/>
            <a:ext cx="106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b="1">
                <a:solidFill>
                  <a:schemeClr val="bg1"/>
                </a:solidFill>
                <a:latin typeface="Comic Sans MS" panose="030F0702030302020204" pitchFamily="66" charset="0"/>
              </a:rPr>
              <a:t>100 %</a:t>
            </a:r>
            <a:endParaRPr lang="es-ES" altLang="es-MX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1341438"/>
            <a:ext cx="6051550" cy="403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781300"/>
            <a:ext cx="2889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6427634" y="1583385"/>
            <a:ext cx="2304256" cy="836758"/>
          </a:xfrm>
          <a:prstGeom prst="wedgeEllipseCallout">
            <a:avLst>
              <a:gd name="adj1" fmla="val -9393"/>
              <a:gd name="adj2" fmla="val 860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2000" b="1" dirty="0" err="1">
                <a:solidFill>
                  <a:schemeClr val="tx1"/>
                </a:solidFill>
              </a:rPr>
              <a:t>Remember</a:t>
            </a:r>
            <a:endParaRPr lang="es-ES_tradnl" sz="2000" b="1" dirty="0">
              <a:solidFill>
                <a:schemeClr val="tx1"/>
              </a:solidFill>
            </a:endParaRPr>
          </a:p>
        </p:txBody>
      </p:sp>
      <p:sp>
        <p:nvSpPr>
          <p:cNvPr id="34826" name="1 CuadroTexto"/>
          <p:cNvSpPr txBox="1">
            <a:spLocks noChangeArrowheads="1"/>
          </p:cNvSpPr>
          <p:nvPr/>
        </p:nvSpPr>
        <p:spPr bwMode="auto">
          <a:xfrm>
            <a:off x="1116013" y="2027238"/>
            <a:ext cx="25177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once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twice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three times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four times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3200">
                <a:solidFill>
                  <a:schemeClr val="bg1"/>
                </a:solidFill>
                <a:latin typeface="Comic Sans MS" panose="030F0702030302020204" pitchFamily="66" charset="0"/>
              </a:rPr>
              <a:t>five times</a:t>
            </a: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651250" y="2127250"/>
          <a:ext cx="2360613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23"/>
                <a:gridCol w="472123"/>
                <a:gridCol w="472123"/>
                <a:gridCol w="472123"/>
                <a:gridCol w="472123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651250" y="2636838"/>
          <a:ext cx="2360613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23"/>
                <a:gridCol w="472123"/>
                <a:gridCol w="472123"/>
                <a:gridCol w="472123"/>
                <a:gridCol w="472123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3633788" y="3141663"/>
          <a:ext cx="2360612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22"/>
                <a:gridCol w="472122"/>
                <a:gridCol w="472122"/>
                <a:gridCol w="472122"/>
                <a:gridCol w="472122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3633788" y="3651250"/>
          <a:ext cx="2360612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22"/>
                <a:gridCol w="472122"/>
                <a:gridCol w="472122"/>
                <a:gridCol w="472122"/>
                <a:gridCol w="472122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3" marR="91443" marT="45527" marB="4552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3635375" y="4143375"/>
          <a:ext cx="23622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504" marR="91504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504" marR="91504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504" marR="91504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504" marR="91504" marT="45527" marB="45527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504" marR="91504" marT="45527" marB="45527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5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591" y="1214847"/>
            <a:ext cx="7886700" cy="49246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Department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Topic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Adverbs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Teacher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LG Michelle Miguez Gutiérrez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s-MX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s-MX" sz="2800" b="1" dirty="0">
              <a:solidFill>
                <a:srgbClr val="54190A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4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11560" y="1268760"/>
            <a:ext cx="7920880" cy="4680520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1" name="Picture 11" descr="https://cdn.vectorstock.com/i/composite/30,82/boys-and-girls-playing-outdoors-vector-573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50990" r="27850"/>
          <a:stretch>
            <a:fillRect/>
          </a:stretch>
        </p:blipFill>
        <p:spPr bwMode="auto">
          <a:xfrm>
            <a:off x="6700838" y="3103563"/>
            <a:ext cx="23050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855788"/>
            <a:ext cx="49879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https://cdn.vectorstock.com/i/composite/30,82/boys-and-girls-playing-outdoors-vector-573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4" r="67508" b="-2"/>
          <a:stretch>
            <a:fillRect/>
          </a:stretch>
        </p:blipFill>
        <p:spPr bwMode="auto">
          <a:xfrm>
            <a:off x="760413" y="2416175"/>
            <a:ext cx="17240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6354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1"/>
          <p:cNvSpPr txBox="1">
            <a:spLocks noChangeArrowheads="1"/>
          </p:cNvSpPr>
          <p:nvPr/>
        </p:nvSpPr>
        <p:spPr bwMode="auto">
          <a:xfrm>
            <a:off x="1476375" y="908050"/>
            <a:ext cx="63357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3600"/>
              <a:t>We</a:t>
            </a:r>
            <a:r>
              <a:rPr lang="es-MX" altLang="es-MX" sz="2000"/>
              <a:t> </a:t>
            </a:r>
            <a:r>
              <a:rPr lang="es-MX" altLang="es-MX" sz="3600"/>
              <a:t>use frequency adverbs to describe how often we do an activity</a:t>
            </a:r>
          </a:p>
        </p:txBody>
      </p:sp>
      <p:sp>
        <p:nvSpPr>
          <p:cNvPr id="20483" name="AutoShape 2" descr="data:image/jpeg;base64,/9j/4AAQSkZJRgABAQAAAQABAAD/2wCEAAkGBxQSERQUEhQVFBQWFhUVFRcVFRQVFRUWGBUXFhUVFRcYHSggGBwlGxcWITEiJSksLi4uHB8zODMsNygtLisBCgoKDg0OGxAQGywkICQsLi0sLCwsLCwsLCwsLCwsLCwsLCwsLCwsLCwsLCwsLCwsLCwsLCwsLCwsLCwsLCwsLP/AABEIATAAnAMBEQACEQEDEQH/xAAcAAEAAQUBAQAAAAAAAAAAAAAABQEDBAYHAgj/xABCEAACAQIDBAgEBAQDBwUAAAABAgADEQQSIQUGMVEHIkFhcYGRsRMyQqEUI1LBYnKC8VPR8ENEc5OiwuEzY5Kjsv/EABoBAQADAQEBAAAAAAAAAAAAAAADBAUBAgb/xAA2EQACAQMDAwIDBwMDBQAAAAAAAQIDBBESITEFQVETYSJxkTKBobHB0eEUM/AGI0IVUlNi8f/aAAwDAQACEQMRAD8A7jAEAQBAEAQBAEAQBAEAQBAEAQBAEAQBAEAQBAEAQBAEAQBAKXgFmvjKafO6J/Myr7mDuGKGMpv8jo/8rK3sYOYZfgFLwCsAQBAEAQBAEAQBAEAQBAKEwCA3k3ww2BFqr3qWuKadaofLgPO0inVjDkkhSlPg5ntfpYxVQkUESgvZf8x7cyTYD0lSV1J8FuNrFcmn7V3gxWIv8bE1mB4gVGRfNVIB9JH69TySqnBcI1ivsZ+NJGdf4VJI9BrJY3MeJvAcMdjzR2M/GojIvNlIPlcTsrmHEXl+zCh7G3bG3oxeGFqOJq5f0u5qL5B728rSL16meTjpQfKNv2R0t4hCBiKSVl7Sp+G47+0Hw08ZJG7l3RFK1i+GdL3c3tw2NH5L9e1zTbq1B5dviLy3CrGfBVnSlDknBJCMrAEAQBAEAQBAEAQAYBzTpD6QzQLYbCEGqLipV4imf0oO1uZ7O/sqV6+PhiWqNDV8UjkKq1R/qd3PezMx7T2kzPlJJOUmXkvBumxdwSbNiWy/+2nH+puzy9ZiXPWEtqKz7v8AREip+TbsLsjDYdbrTpoBxZrX82aY87mvWeHJv2X8HvCRarb04VdDXU+Fz7T1Hp9zLdQY1RK0N6MK2grp5kr7xLp9xHdwY1RLuK2RhsQt2p03B4Mtr+TLPMLmvQeFJr2/hjCZqG29wSt2wzZh/htx/pbt8/WbFt1hSemsse6/VHhw8GlgtTe4zI6Hjqrqw7+IM3IyysxZE12Z2Do96Q/jlcPiyBV4U6mgFU/pYdje/d236FfV8MilWoad4nSZbKogCAIAgCAIAgCAaH0ob3HCUhRon8+qDqDrSThm/mPAeZ7Na1xV0LC5LFClreXwcSw9FnZUQFmYgADiSZmSkoJylskaB1fdfdtMItzZqxHWbl/CvIe8+Tvr+VzLC2j2X7k0Y4IzePfdaRNPDgVHGhc/IvgPqP28Zas+lOotdXZeO/8AByU/BoG0NoVK7Zqrlz2XOg8BwE36VGnSWILBE22Y0kAgGVs/aNWg2ak5Q9tjofEcDI6tGnVWKiyE2jft3N91qkU8QBTfQBx8jeP6T9pgXnSnTWuluvHdfuSxn5M7e3dlcUudLLWUaHsf+Fv2PZILC/dvLTLeL/D3Oyjk5U6EEgggg2IOhBHEd0+qTTWUQncOjHfA4ykaNY/n0gNf8VOGb+YcD5Ht00rerrWHyZ9elpeVwb5LJXEAQBAEAQBAMfHYtaNN6j6Kilm8ALzjeFk6ll4PmfbO1HxVepXq/M5vbiFHYo7gLCZE5uUsmrGKisI3bo62JlQ4hx1m0p37F7W8T7DvnzfV7rVL0Y8Ln9vuJ4R7mBvpvXnJoUD1ODuD8/NVP6e/tljp3TlDFWqt+y8e/wAzk5dkaVNlkYgFYBSAVgFJ1A3bcvesoRQrt1OFNz9PJWPLv7PbE6j05SzVpLfuvPuSQl2Z76R9i5SMSg0Jy1R3/S3nwPlOdHusp0ZduP1QnHuapsbaj4Wulel81M3twDDtU9xGk3oT0yyQyipLDPpjAYxa1JKqG6uoZfAi8108rKMprDwZE6cEAQBAEAQDRumDaXwsAUB1rOtP+kdZvKwt5iV7mWIFi2jmefBxLAYQ1qqU14uwW/K/E+QufKZNWoqcHN9jQW5vu++2hh6S4WhoSoDEfQlrBfE+3jMHptq603Xqefq/4JZSxsjSdi7LfE1RTQNbi5UZiqX1a3b4T6JLJC3gxsVSy1Xpi9w7IAfm0YgC3PujB02qvuuScLTajVw/FK9RxTKt9WdSjNbtXrW+me3HbZ5PClnsTO8u54qV8NRw6ClTVHNRwL5RmXVj9TcbTwei/vFuagOFagthTqU0qjiWQuOueZGt/HugGq7+bIShiL0Qfh1Lm2UhVcfOqngRqDpwvDQTyY22tmEYejiFpNTQoFqE5cucaBhY3APeBqO+emgnuYp2ZmwgxCa5XanVHI6FGHdYgHvtznk6bbuntQYvDvg6x62QhGP1LbTzXTynz9/bu2qq4p8Z3+f8kkXlYNCq0yrFWFmUlSORBsR6zeUlJZXDIzuHQ7tL4uA+GTrRcp/SesvlqR5TUtpZh8jPuY4nnyb3LBXEAQBAEAQDj3TZXL4nDUVBYrTdrC5JNRgOA46Ux6yhdvdIvWkdmatuvRahiGepTfNTpsyplOZmNlQKLa3J7JjX0XVpqlH/AJPH7lxJxe5nYPcnF4pzVrkUs5zEvq2vJAf3EuQhGnFRjwjzk2yhuUKNMDD4mpQqDMXrAKc62BIdTplFrjlrzN5qb7NZIquy1N4wadvPvNtDCouIoh2w5bIKzUqKo7a/QozC5B1Jk1Giqi1Ywu3kzoXdWp8S2Xbbdk10fb+VccxR1pswFyFOR+25AN1fTvXgeM8VKWmWn6e/7EtO7etQmueGdCErmgDANX2/tnGq4pYTDh6rKWCEhqmUcGIuq0x4sT3DS80aeqSiufyRQrXbjU9OCy/yObYDpQxrVvh1nSldshPwFYob2IZCy637xLFW3jBaks458/d+xHO6qxWVhnU9jbDtSf49b8Ua6gF/himpp2OUKgJtxJJve/gLVZyT+yti7Qkpx15zk17HdH70qgq4KrZlOZUqcx2Bx2dliPOQzhGpFxlwydPBrO9Wy6pxblaT3ZVqMoGbIWGouO8GQWkXTpKE+23zXY9YcnsbN0I4rLicRSOmemrWP6qbEezma1o92indLZM7JLxREAQBAEAQDnW2qYO08Q5+ZaVBV7gQ5NvE+0yr77f3G105LQ2Z2yh1ie237yrAsXPCJKSFUjd6KpTBV2HE5E8max9p2W1Gb+S+pmdUm1Rx5PnCrvXiXw34WpUNSgCxVG4KxN8wI1NiTYE2F5spJLCIUsLCJDo1xD0sfRdb2zDwNmFxfwvKt49MVLw0QXO0VLw0fSlZLMRyJEozWmTRuweYplEW5A5kD7zkVlpHZPCbOH9I+8+Jwu1Hq4aqaTj4iAgA9XNktZgR9Cy7afFOo/fH0MGg8ym35/I51jK7V6rPl6zm5Aubm3WbXUkm5PeTLpYPpLo8xBqbOoluKkr6qr+5MxsfB8m0SdMl8Mo+GbDPJqEVtIdfyEinyXbf7JCbCQJtukV41KNTN466/YS5ZP4ij1BLB1WahkCAIAgCAIByXpHx5wm1KdW10q0VDgdoVmF/ETOvI5kadjU0ontiV1Y5lIKstwRwMow2ZoV94pol5IVCzj8H8fD1qI+ZlBS/61N1EkhDXCVPytvuKPUKTqUtj5d3i2Q2HrMCpCljluCLa6oeRHC0vWtdVYb8rlGfQqqcffudC6KNhGtiKJyladMB2zC17G7EjlcADncyKvNVaiprs8v7iOo/VmqcfmztFR8zE8yTKk3qk2fQRWlYKK9iDyIPpOJ4eTrWVg49027tv+I+NTBKvdxYcQbZgOZDa2/ilqFRUqzzxLdP3Pnl/s1nGXf8znW7WHL1GCg5rWBtot+LH/Wst1q0aMdUv/pNUqKnHLPpfd/Zv4XCUaJFmsXYdqlrZVPeAJmuLjTjF87t/eW+m0nCnl9zOkZokDvDjko5nc2VQPEnkO+RyWWW6UlGnlmudF2IbE7Ves300nIH6QSqgfeXrSPxGbeT1LL8nZpomcIAgCAIAgHJunTD64Sp/wAZD/8AWy/90pXa4ZctHyjTdz95GwtVVbWizANc/JfQuPciUcZLym0nE7MYPJj4iq66oFJH6mK/cKZ7hzk7pysEHtPBfiGz1qdAP2sgrXb+azgGTVIUqjzKO/0KNTo8Kj1Mktl3pL8OmlFaZ1YoHVyewksWzeoh6Yw0wWCWhYxocEgpldlhlGMI6iPx1Z3U03pUatLiA7uGB5iy9XyJliOlx0SWUQV7JV+SL2dhBQfPTwtFmBupfEVjlPMA0yL987ClRpvMY7leHRo03lE/Rru+rgBjxscw8jYe0iqbvJfUdKwXnqBQWJsACSeQGpMiOHD949uvi6pY6ICci8hzPNrRwepSb2N76C8Pepi6nJaSD+ouT/8AlfWXrRcspXb2SOuS6UhAEAQBAEA0DpnwufAK/wDh1kbyYMnuwla6XwFi1eJ49jiEzTQOw7g7b/EYYIx/MogK3Mr9Degt5ToNgrCe4kkTAddZOmWk0X8OJHIimZNVmCkooZuwFst/OxkXzK0vYxsElYlnrZVzBQtNCXVApY3LkDMxza6ACw8Z1tdjkc8srXSSRZZgyylOe3IlcjNoiQSK0map0k7b+DQFBT1617/w0xx9Tp6zyRnKpwHauhTC5cFUc/7SsbeCqq++aaVqsQKF08ywdDlkrCAIAgCAIBA79YP4uz8Snb8NmHivW/aR1VmDRJSeJpnzfMg1CS2Btd8LWWqmttGXhmU8VgHasBjEr01qUzmVhpzHMHkRynpM6mezRnrUSKZcSnONnlyPZcDiQJ5w3wecN8AODwIMYaDi1yeWSdTOqRQU53UdcixtHHJh6TVahsqjzJ7FHeZ5PDZxDbG0nxNZqr8WOg7FHYo7gJxgwoB9FdHmD+Fs7DLwJTOfFyW/ea1FYgkZdZ5mzZJKRiAIAgCAIB4q0wylTqCCD4EWM41kLY+c625OOQlfw1VrEi4AIaxtca9szHQn4NT1oeSy26uNH+61/wDlsfaePRn4Hqw8kru1+PwTkrhMS1NrZ0+DVse8dXRu+PTn4f0O+pDyvqdTwdf4iBwrpf6aiNTYdxVgDPLTWzPSknwX7TydPFaiGFj5T1GTi9j1CTi8o84fDhO8852U3I7ObkXp4PBi7Rxq0aZdgxA4BFLMx5ADtnUm+Dja7nJ95MVjcc4Jw1cIt8lNaVUhb9pOXU989+nPwc1x8oi13exZ/wB1xP8AyKo91h0p+Gc9SPlfUupupjW0GFrC+lzTYAX53EKlPwPVgu59I4agERUXgqhR4KLD2mslgynu8l2dAgCAIAgCAIBS0ApUcKCTwE5JpLLOpNvCIuptM/SAPHjKErt/8UXI2q7sttjiws6hh6Hynl3DltJZR6Vuo7xeC3Uw/auo7+Mz5XVP1HHwe41O0iyZMnndEuSgnXhbsGRSwxPzaD7yrK8pxklz5IpVccHoY0jRAFHqfMzS/qHHaCwefQUt5PJ6XaTjjY+U6rqfcStoEphqwdbj+0vU5qccopTg4PDLskPAgCAIAgCAIAgCAIBibU/9M+Ile6/tk9v9shZmGiVAvpOSelZON4JQCfPtt7spFGQHiJ2M5R4YTaCoBwESnKXLDbZ6nkEZWWzETdoz1U0y3B5SPElPZKbI4N4j2l+z4ZRuuUSMuFUQBAEAQBAEAQBAEAs4unmQiR1YaoNHunLTJMgBMg1S9hVu3hrKt3LTS+ZFVeIkhMcrCAIAgGFjV1B5zUsZ5i4+Cei9sGNLxOTWzKdkHfrNO2jppr3M24lmfyMuWCEQBAEAQBAEAQBAEAoYBB46llc8jqPOZVeGmbNKhPVBFzBLoT5THv5bqP8Am55rPfBlTPIRAEAQCxi1uvhrLVnPTU+ZJSeJGHSp5iBzNptwhqkkTzlpWTYVFhNdbGUVnQIAgCAIAgCAIAgCAIBg7VpXW/L2lW6hmOfBYtp4ljyWcOtlE+SuJ6qjZJN5kXZCeRAEAQDyy3Fp7hlSTXYZwW9lUusSfp0Hj2z6q0Sk9a4/c9XMtkvJKzQKYgCAIAgCAIAgCAIAgCAeK3A35SG4moU5SfZHY8mHPiWmuSyJwCAIAgCen4RwyMIABpzM+p6VNSt17bEVRvJfmkRiAIAgCAIAgCAIAgCAIBZxJ0mV1eppoqPlnumtzGny5OIAncATgEAToL2FOpm30WpiUoed/oRVEZM+hIhAEAQBAEAQBAEAQBAEAxcSbmfO9XbnVjFdl+ZLT4LeWZUqEkspp4JMgLORouSzsl7jItpJdLVNr3Odxlnj0JalHudyMs46DSymmMlbaCTOGunHfBzO55NUJ1mNgBcnkO2SWSnSuoLzt9Tkt0Zym40n1pAVgCAIAgCAIAgCAIAgFjHYpaVN6j6Kil28FF52MXJpIHJ8HvviFxADFWWomcK3AMbmynjb/KWbjo9vW+PdSW2UeVUa2JnZPSGGzfiMNUo5QbsGDppyJCn0BmNL/TU6cs0qikn2xh/qS+tnlE1ht78JURXWpoeasPXTSZ1z0W8iktGcLthnpVImdT2/hrE/HpgA2N3AsdNNfESKlY3NOLUqcufB1yT7l5dpUbj86lrw/MTX7yKFlXhV3hL6M7qWDHq7ew6XLVkAAudb+092vTLtz/ts5KccGubc6R6FKmjUketnvl/2a6cyQT9pq0f9N16yUaklHHPd/t+J4dZLg1rae9FbFNSV2CK9NiEX5c2lrk6tafQWnS6FqsxWWtsvx+hFKbZv/RvtBquApioCKlL8lr3+n5T39W0iu4KNVtcPc7Hg2mVjogCAIAgCAIAgCAIBoHTFtn4WEWgp62IYg/8ADSxf7lR5mXun0tU9T7fmzzJ7HF6lZmILEkgAA34AcLTawkRlytjajizOxHInTz5zijFbpAph8W6fIxW/I6ekOKfIPLYhiCCxIY3IJ4nmZ3CBnbEx2SovxGORQ1hxAJHYJHUjlbBGG+MqMoVnYjkT7857UIp5SBbeqxABJIW9hyvxtO4Wcgq9Zja5Jyiy93bpGEDf+iXeB1xho1HLLWWy3PB0uVt4jNM+/op09SXB6izs4mOSFYAgCAIAgCAIAgCAcA6T9r/iMfUAN0o/lLyupOf/AKr+k3rKnopLPfcik9zVUQk2HGWsnCtRQOBvz5X7ucA8ToEAQD0i3Opt48JxgOhBseMIHmdBeweKalUSohs6Mrr4qbieZRUlpfcH05s3GrXo06qfLUVXHmL2nzU4uMnFkyMmeQIAgCAIAgCAIBFb0bWGFwlat2opy37XOiD1IktGn6k1E49kfNtNC2pPezHmfcmfRt4Iiy2MGf4a6DLc82N9L/5TmNwep6BR2AFzAKwBAKKwJI5cYBeSppZtR2HtXw7u6ca7oGNjX+GUBsQxIB7CO7ztGQXJ0HZuhnbHxMNUw7HrUWBXvpvcj0YMPSY3UKWmamu/6EkGdFmeehAEAQBAEAQBAOXdNW07LQw97KS1VubW6qKO7VieVhNPptPeU/uPE2coq1b+A4Adnh3zVSPBr+Ar3r5j9V//AB7QCdnQRu26tlCjtN/If3gGfRfMoPMAwD3AIrZ2JvWqfxcPLQfacBKzoIza+IylVtdbEkH3B7DpxnlrIJLDsHQOpuDoeYPJh2GEwbR0cbY/DY+kSbJU/Jfl1yMp/wDlaV7ul6lJ47bnYvc+hJgEogCAIAgCAIAgFuvRV1Kuqsp4hgCD4gwnjdAg13Nwa10rpQVKiNmUpdVvzKjQyZ3NVx0t5RzCMrbewKGKputWmhLKQHyKXW/BlYi4IninVlBppho5hjOi8BiExJ0J+akDfzDj2kr664yalT+j/gsKz1JNSMar0S06ig1MQ4qC4uirktfTqnW/nI59dnq+GCx78/59x6VksbvcjqnRriabCnRIrrbRjamf5SpJ4c7y9b9Yo1FiWz8c/iQVLaUN1ujyOjzG5grqtMHQtmDZQfqyg6+Ekq9Wt6eeW/ByFvOe64MjCdDoQ5jjCSOAFEKL27TnOnlM/wD68/8Ax/j/AAT/ANF/7EhQ6MCT1sSPBaR9y/7T0+vLiNP6v+Dn9F5l+BvWwejrBYdRnpJiKgJPxKqKW7hbhYTtW7qVHnOF4RWUUZu09ysHXqK70rFVyAISiZb3sVWwM5C6qQWEzrimVw25OAThhqZPNhmP3nHdVnzJjCNhkB0QBAEAQBAEAQBAEAQCD2ktqh77GZdysVGaNu8wRjSAnMnZw/MHn7Se3/uIhuP7bPe1B1/IT1dr/cPNt9gw5WLBewa3dfG/prJKKzURHVeIMnhNcyysAQBAEAQBAEAQBAEAQBAEAitsL1lPMEen95QvFumXbV7NEfKZbMzZY/M8jLFr/cK9z9g97XHWHh+893n2l8jzav4WYEqFozdlLd78gf8AKWbRZnkrXLxDBMTSKAgCAIAgCAIAgCAIAgCAIAgGDtZOoDyPvKt2swz7li2eJ4IiZxoGdsgdc+H7iWrRfG/kVbp/Cj3tkar5/tPd4t4nm1ezI6Ui4Sex00Y94Hp/eX7OOzZRunukSUuFUQBAEAQBAEAQBAEAQBAEAQCxjEujeF/SRVlmDRJSeJpkDMk1CR2MNW8B+8u2a3ZTunsj3tkaKe8j7f8AierxbI82r3aIuUC8TezUtTHfczUt44poza7zNmVJyEQBAEAQBAEAQBAEAQBAEAQChEA1s9vp+0xWsPBrolNjjRj3j/X3l6zWzKV090XNrDqeBE93S+A82z+MhnYAEnQDUzMbwsmgt9kbHRWygcgJtRWEkZEnltnuejggCAIAgCAIAgCAIAgCAIAgCAaLiccKGKrUqmiFs6nlm6xB7r3nztWoqNxOEuG8r79z6SFB17aFSHOMP7tie3VxfxUqMPl+JlXwCrr6kzS6dU9SEmuM4/BGZ1Gl6U4xfOMv6su70Yj4dAvxyshI7r2P2M99QnoouXho8dOp+pW0eUzVau0RiKtKjTuVZ1zk6XUG5UeV5i+sq9SNKPDe/wAjajbO3pyq1OUtvmdBn058uIAgCAIAgCAIAgCAIAgCAIAgCAaJ0h4Oz06o4MCh8RqPUE+k+e6zSxKNTzsfS9DrZhKl43X+f5yTu5NDLhEv9RZvU6fYTR6XDTbxz33M3q1TVdSx2wjK3loZ8LVUcchI8tf2k17DXQkvYgsKmi5g35NP3Bweeu1Tspr/ANTaD7AzE6PS1VXPx+pu9braKKh/3P8ABHRJ9KfLCAIAgCAIAgCAIAgCAIAgCAIAgGLtDApWQpUF1PkfEGR1aMKsdM1lEtGtOjPXB4Zeo0wqhVFgAAByA4T1GKiklwiOUnJuT5Z7Ino4Y2BwNOipWmoUE3NucipUYUliCwS1q9StLVN5ZlSUiEAQBAEA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20484" name="Picture 4" descr="http://www.tienganh123.com/file/learn/child/level3/bai1/bai1/sa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130333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ás 3"/>
          <p:cNvSpPr/>
          <p:nvPr/>
        </p:nvSpPr>
        <p:spPr>
          <a:xfrm>
            <a:off x="3563938" y="3716338"/>
            <a:ext cx="503237" cy="5048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0486" name="1 CuadroTexto"/>
          <p:cNvSpPr txBox="1">
            <a:spLocks noChangeArrowheads="1"/>
          </p:cNvSpPr>
          <p:nvPr/>
        </p:nvSpPr>
        <p:spPr bwMode="auto">
          <a:xfrm>
            <a:off x="4356100" y="2998788"/>
            <a:ext cx="1590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always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usually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often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sometimes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rarely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2000">
                <a:solidFill>
                  <a:srgbClr val="FFC000"/>
                </a:solidFill>
                <a:latin typeface="Comic Sans MS" panose="030F0702030302020204" pitchFamily="66" charset="0"/>
              </a:rPr>
              <a:t>never</a:t>
            </a:r>
            <a:endParaRPr lang="es-ES" altLang="es-MX" sz="200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ás 7"/>
          <p:cNvSpPr/>
          <p:nvPr/>
        </p:nvSpPr>
        <p:spPr>
          <a:xfrm>
            <a:off x="6084888" y="3716338"/>
            <a:ext cx="503237" cy="5048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6804025" y="3357563"/>
            <a:ext cx="159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MX" sz="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Verb</a:t>
            </a:r>
            <a:r>
              <a:rPr lang="es-ES_tradnl" altLang="es-MX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s-ES_tradnl" altLang="es-MX" sz="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eat</a:t>
            </a:r>
            <a:r>
              <a:rPr lang="es-ES_tradnl" altLang="es-MX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_tradnl" altLang="es-MX" sz="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play</a:t>
            </a:r>
            <a:r>
              <a:rPr lang="es-ES_tradnl" altLang="es-MX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_tradnl" altLang="es-MX" sz="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study</a:t>
            </a:r>
            <a:r>
              <a:rPr lang="es-ES_tradnl" altLang="es-MX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_tradnl" altLang="es-MX" sz="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sleep</a:t>
            </a:r>
            <a:r>
              <a:rPr lang="es-ES_tradnl" altLang="es-MX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etc.)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19250" y="5589588"/>
            <a:ext cx="6913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latin typeface="+mn-lt"/>
              </a:rPr>
              <a:t>Denisse </a:t>
            </a:r>
            <a:r>
              <a:rPr lang="es-MX" sz="2400" b="1" dirty="0" err="1">
                <a:solidFill>
                  <a:srgbClr val="FFC000"/>
                </a:solidFill>
                <a:latin typeface="+mn-lt"/>
              </a:rPr>
              <a:t>usually</a:t>
            </a:r>
            <a:r>
              <a:rPr lang="es-MX" sz="2400" b="1" dirty="0">
                <a:latin typeface="+mn-lt"/>
              </a:rPr>
              <a:t> </a:t>
            </a:r>
            <a:r>
              <a:rPr lang="es-MX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plays</a:t>
            </a:r>
            <a:r>
              <a:rPr lang="es-MX" sz="2400" b="1" dirty="0">
                <a:latin typeface="+mn-lt"/>
              </a:rPr>
              <a:t> </a:t>
            </a:r>
            <a:r>
              <a:rPr lang="es-MX" sz="2400" b="1" dirty="0" err="1">
                <a:latin typeface="+mn-lt"/>
              </a:rPr>
              <a:t>the</a:t>
            </a:r>
            <a:r>
              <a:rPr lang="es-MX" sz="2400" b="1" dirty="0">
                <a:latin typeface="+mn-lt"/>
              </a:rPr>
              <a:t> guitar</a:t>
            </a:r>
          </a:p>
          <a:p>
            <a:pPr algn="ctr" eaLnBrk="1" hangingPunct="1">
              <a:defRPr/>
            </a:pPr>
            <a:r>
              <a:rPr lang="es-MX" sz="2400" b="1" dirty="0" err="1">
                <a:latin typeface="+mn-lt"/>
              </a:rPr>
              <a:t>She</a:t>
            </a:r>
            <a:r>
              <a:rPr lang="es-MX" sz="2400" b="1" dirty="0">
                <a:latin typeface="+mn-lt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+mn-lt"/>
              </a:rPr>
              <a:t>never</a:t>
            </a:r>
            <a:r>
              <a:rPr lang="es-MX" sz="2400" b="1" dirty="0">
                <a:latin typeface="+mn-lt"/>
              </a:rPr>
              <a:t> </a:t>
            </a:r>
            <a:r>
              <a:rPr lang="es-MX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eats</a:t>
            </a:r>
            <a:r>
              <a:rPr lang="es-MX" sz="2400" b="1" dirty="0">
                <a:latin typeface="+mn-lt"/>
              </a:rPr>
              <a:t> sushi</a:t>
            </a:r>
          </a:p>
        </p:txBody>
      </p:sp>
    </p:spTree>
    <p:extLst>
      <p:ext uri="{BB962C8B-B14F-4D97-AF65-F5344CB8AC3E}">
        <p14:creationId xmlns:p14="http://schemas.microsoft.com/office/powerpoint/2010/main" val="21434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1765375" y="980728"/>
            <a:ext cx="5400600" cy="1811982"/>
          </a:xfrm>
          <a:prstGeom prst="wedgeEllipseCallout">
            <a:avLst>
              <a:gd name="adj1" fmla="val -25522"/>
              <a:gd name="adj2" fmla="val 740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read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newspaper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513" name="Picture 55" descr="http://images.scholastic.co.uk/assets/a/56/69/comics-phil-littler-61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23083"/>
          <a:stretch>
            <a:fillRect/>
          </a:stretch>
        </p:blipFill>
        <p:spPr bwMode="auto">
          <a:xfrm>
            <a:off x="941388" y="2720975"/>
            <a:ext cx="207327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8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1043608" y="1196752"/>
            <a:ext cx="7056783" cy="1296144"/>
          </a:xfrm>
          <a:prstGeom prst="wedgeEllipseCallout">
            <a:avLst>
              <a:gd name="adj1" fmla="val -24082"/>
              <a:gd name="adj2" fmla="val 769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s-ES_tradnl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read</a:t>
            </a:r>
            <a:r>
              <a:rPr lang="es-ES_tradnl" sz="3600" b="1" dirty="0">
                <a:solidFill>
                  <a:schemeClr val="tx1"/>
                </a:solidFill>
              </a:rPr>
              <a:t> a </a:t>
            </a:r>
            <a:r>
              <a:rPr lang="es-ES_tradnl" sz="3600" b="1" dirty="0" err="1">
                <a:solidFill>
                  <a:schemeClr val="tx1"/>
                </a:solidFill>
              </a:rPr>
              <a:t>book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2580" name="Picture 55" descr="http://images.scholastic.co.uk/assets/a/56/69/comics-phil-littler-61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23083"/>
          <a:stretch>
            <a:fillRect/>
          </a:stretch>
        </p:blipFill>
        <p:spPr bwMode="auto">
          <a:xfrm>
            <a:off x="684213" y="2678113"/>
            <a:ext cx="20732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3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827584" y="980728"/>
            <a:ext cx="6408712" cy="1512168"/>
          </a:xfrm>
          <a:prstGeom prst="wedgeEllipseCallout">
            <a:avLst>
              <a:gd name="adj1" fmla="val -16553"/>
              <a:gd name="adj2" fmla="val 685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200" b="1" dirty="0">
                <a:solidFill>
                  <a:schemeClr val="tx1"/>
                </a:solidFill>
              </a:rPr>
              <a:t>I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chemeClr val="tx1"/>
                </a:solidFill>
              </a:rPr>
              <a:t>play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b="1" dirty="0" err="1">
                <a:solidFill>
                  <a:schemeClr val="tx1"/>
                </a:solidFill>
              </a:rPr>
              <a:t>the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  <a:r>
              <a:rPr lang="es-ES_tradnl" sz="3200" b="1" dirty="0">
                <a:solidFill>
                  <a:schemeClr val="tx1"/>
                </a:solidFill>
              </a:rPr>
              <a:t>guitar</a:t>
            </a:r>
            <a:endParaRPr lang="es-ES_tradnl" sz="3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ES_tradnl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s-ES_tradnl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a </a:t>
            </a:r>
            <a:r>
              <a:rPr lang="es-ES_tradnl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s-ES_tradnl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10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3604" name="Picture 55" descr="http://thumbs.dreamstime.com/z/boy-guitar-cartoon-illustration-cute-playing-40995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"/>
          <a:stretch>
            <a:fillRect/>
          </a:stretch>
        </p:blipFill>
        <p:spPr bwMode="auto">
          <a:xfrm>
            <a:off x="827088" y="2997200"/>
            <a:ext cx="31686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40 Llamada ovalada"/>
          <p:cNvSpPr/>
          <p:nvPr/>
        </p:nvSpPr>
        <p:spPr>
          <a:xfrm>
            <a:off x="1008457" y="1052736"/>
            <a:ext cx="6587879" cy="1440160"/>
          </a:xfrm>
          <a:prstGeom prst="wedgeEllipseCallout">
            <a:avLst>
              <a:gd name="adj1" fmla="val -16260"/>
              <a:gd name="adj2" fmla="val 8452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play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>
                <a:solidFill>
                  <a:schemeClr val="tx1"/>
                </a:solidFill>
              </a:rPr>
              <a:t>guitar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11" name="10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4628" name="Picture 55" descr="http://thumbs.dreamstime.com/z/boy-guitar-cartoon-illustration-cute-playing-40995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"/>
          <a:stretch>
            <a:fillRect/>
          </a:stretch>
        </p:blipFill>
        <p:spPr bwMode="auto">
          <a:xfrm>
            <a:off x="827088" y="30686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904656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Esquina doblada"/>
          <p:cNvSpPr/>
          <p:nvPr/>
        </p:nvSpPr>
        <p:spPr>
          <a:xfrm>
            <a:off x="4284663" y="2997200"/>
            <a:ext cx="4175125" cy="3024188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" name="40 Llamada ovalada"/>
          <p:cNvSpPr/>
          <p:nvPr/>
        </p:nvSpPr>
        <p:spPr>
          <a:xfrm>
            <a:off x="1547664" y="1052736"/>
            <a:ext cx="5328592" cy="1584176"/>
          </a:xfrm>
          <a:prstGeom prst="wedgeEllipseCallout">
            <a:avLst>
              <a:gd name="adj1" fmla="val -24940"/>
              <a:gd name="adj2" fmla="val 775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I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chemeClr val="tx1"/>
                </a:solidFill>
              </a:rPr>
              <a:t>run </a:t>
            </a:r>
            <a:endParaRPr lang="es-ES_tradnl" sz="36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</a:t>
            </a:r>
            <a:r>
              <a:rPr lang="es-ES_tradnl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92613" y="3170238"/>
          <a:ext cx="3997325" cy="2706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046"/>
                <a:gridCol w="571046"/>
                <a:gridCol w="571046"/>
                <a:gridCol w="571046"/>
                <a:gridCol w="571046"/>
                <a:gridCol w="571046"/>
                <a:gridCol w="571046"/>
              </a:tblGrid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Mon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Tue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Wed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Thu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Fri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effectLst/>
                        </a:rPr>
                        <a:t>Sat</a:t>
                      </a:r>
                      <a:endParaRPr lang="es-ES" sz="1200" b="1" dirty="0"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Sun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60" marR="91460" marT="45691" marB="45691" anchor="ctr">
                    <a:solidFill>
                      <a:srgbClr val="99CCFF"/>
                    </a:solidFill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E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0" marR="91460" marT="45691" marB="45691" anchor="ctr">
                    <a:noFill/>
                  </a:tcPr>
                </a:tc>
              </a:tr>
            </a:tbl>
          </a:graphicData>
        </a:graphic>
      </p:graphicFrame>
      <p:pic>
        <p:nvPicPr>
          <p:cNvPr id="25652" name="Picture 55" descr="https://runningroo23.files.wordpress.com/2014/10/il_340x270-582294188_9t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11629"/>
          <a:stretch>
            <a:fillRect/>
          </a:stretch>
        </p:blipFill>
        <p:spPr bwMode="auto">
          <a:xfrm>
            <a:off x="1258888" y="3222625"/>
            <a:ext cx="25209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1042988" y="2882900"/>
            <a:ext cx="935037" cy="574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77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tillap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</Template>
  <TotalTime>92</TotalTime>
  <Words>623</Words>
  <Application>Microsoft Office PowerPoint</Application>
  <PresentationFormat>Presentación en pantalla (4:3)</PresentationFormat>
  <Paragraphs>521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platillap1</vt:lpstr>
      <vt:lpstr>Presentación de PowerPoint</vt:lpstr>
      <vt:lpstr>Language Department     Topic: Adverbs of frequency   Teacher: LG Michelle Miguez Gutiérrez     July –December 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Mich Miguez</cp:lastModifiedBy>
  <cp:revision>17</cp:revision>
  <dcterms:created xsi:type="dcterms:W3CDTF">2015-08-16T21:25:08Z</dcterms:created>
  <dcterms:modified xsi:type="dcterms:W3CDTF">2015-10-28T22:20:45Z</dcterms:modified>
</cp:coreProperties>
</file>