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4" r:id="rId4"/>
    <p:sldId id="260" r:id="rId5"/>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snapToObjects="1">
      <p:cViewPr>
        <p:scale>
          <a:sx n="37" d="100"/>
          <a:sy n="37" d="100"/>
        </p:scale>
        <p:origin x="-1356" y="-19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B7183175-6399-754D-AAA8-CE37BE8AC21C}" type="datetimeFigureOut">
              <a:rPr lang="es-ES" smtClean="0"/>
              <a:pPr/>
              <a:t>15/10/2014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1479579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B7183175-6399-754D-AAA8-CE37BE8AC21C}" type="datetimeFigureOut">
              <a:rPr lang="es-ES" smtClean="0"/>
              <a:pPr/>
              <a:t>15/10/2014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996141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B7183175-6399-754D-AAA8-CE37BE8AC21C}" type="datetimeFigureOut">
              <a:rPr lang="es-ES" smtClean="0"/>
              <a:pPr/>
              <a:t>15/10/2014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2152642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B7183175-6399-754D-AAA8-CE37BE8AC21C}" type="datetimeFigureOut">
              <a:rPr lang="es-ES" smtClean="0"/>
              <a:pPr/>
              <a:t>15/10/2014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130283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B7183175-6399-754D-AAA8-CE37BE8AC21C}" type="datetimeFigureOut">
              <a:rPr lang="es-ES" smtClean="0"/>
              <a:pPr/>
              <a:t>15/10/2014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357827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B7183175-6399-754D-AAA8-CE37BE8AC21C}" type="datetimeFigureOut">
              <a:rPr lang="es-ES" smtClean="0"/>
              <a:pPr/>
              <a:t>15/10/2014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3323740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B7183175-6399-754D-AAA8-CE37BE8AC21C}" type="datetimeFigureOut">
              <a:rPr lang="es-ES" smtClean="0"/>
              <a:pPr/>
              <a:t>15/10/2014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1681909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B7183175-6399-754D-AAA8-CE37BE8AC21C}" type="datetimeFigureOut">
              <a:rPr lang="es-ES" smtClean="0"/>
              <a:pPr/>
              <a:t>15/10/2014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2326535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7183175-6399-754D-AAA8-CE37BE8AC21C}" type="datetimeFigureOut">
              <a:rPr lang="es-ES" smtClean="0"/>
              <a:pPr/>
              <a:t>15/10/2014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622951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B7183175-6399-754D-AAA8-CE37BE8AC21C}" type="datetimeFigureOut">
              <a:rPr lang="es-ES" smtClean="0"/>
              <a:pPr/>
              <a:t>15/10/2014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314372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B7183175-6399-754D-AAA8-CE37BE8AC21C}" type="datetimeFigureOut">
              <a:rPr lang="es-ES" smtClean="0"/>
              <a:pPr/>
              <a:t>15/10/2014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3769747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183175-6399-754D-AAA8-CE37BE8AC21C}" type="datetimeFigureOut">
              <a:rPr lang="es-ES" smtClean="0"/>
              <a:pPr/>
              <a:t>15/10/2014</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465EC8-3B85-854F-89CD-4AC270FC047F}" type="slidenum">
              <a:rPr lang="es-ES" smtClean="0"/>
              <a:pPr/>
              <a:t>‹Nº›</a:t>
            </a:fld>
            <a:endParaRPr lang="es-ES"/>
          </a:p>
        </p:txBody>
      </p:sp>
    </p:spTree>
    <p:extLst>
      <p:ext uri="{BB962C8B-B14F-4D97-AF65-F5344CB8AC3E}">
        <p14:creationId xmlns="" xmlns:p14="http://schemas.microsoft.com/office/powerpoint/2010/main" val="508788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descr="PRES-05.jp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9144000" cy="7065818"/>
          </a:xfrm>
          <a:prstGeom prst="rect">
            <a:avLst/>
          </a:prstGeom>
        </p:spPr>
      </p:pic>
      <p:sp>
        <p:nvSpPr>
          <p:cNvPr id="2" name="1 Título"/>
          <p:cNvSpPr>
            <a:spLocks noGrp="1"/>
          </p:cNvSpPr>
          <p:nvPr>
            <p:ph type="ctrTitle"/>
          </p:nvPr>
        </p:nvSpPr>
        <p:spPr>
          <a:xfrm>
            <a:off x="272140" y="203651"/>
            <a:ext cx="8273146" cy="1233259"/>
          </a:xfrm>
        </p:spPr>
        <p:txBody>
          <a:bodyPr>
            <a:normAutofit/>
          </a:bodyPr>
          <a:lstStyle/>
          <a:p>
            <a:pPr algn="l"/>
            <a:r>
              <a:rPr lang="es-MX" b="1" dirty="0" smtClean="0">
                <a:solidFill>
                  <a:schemeClr val="bg2">
                    <a:lumMod val="90000"/>
                  </a:schemeClr>
                </a:solidFill>
              </a:rPr>
              <a:t>Academia:</a:t>
            </a:r>
            <a:r>
              <a:rPr lang="es-MX" dirty="0">
                <a:solidFill>
                  <a:schemeClr val="bg2">
                    <a:lumMod val="90000"/>
                  </a:schemeClr>
                </a:solidFill>
              </a:rPr>
              <a:t> </a:t>
            </a:r>
            <a:r>
              <a:rPr lang="es-MX" dirty="0" smtClean="0">
                <a:solidFill>
                  <a:schemeClr val="bg2">
                    <a:lumMod val="90000"/>
                  </a:schemeClr>
                </a:solidFill>
              </a:rPr>
              <a:t>Biología</a:t>
            </a:r>
            <a:endParaRPr lang="es-MX" dirty="0">
              <a:solidFill>
                <a:schemeClr val="bg2">
                  <a:lumMod val="90000"/>
                </a:schemeClr>
              </a:solidFill>
            </a:endParaRPr>
          </a:p>
        </p:txBody>
      </p:sp>
      <p:sp>
        <p:nvSpPr>
          <p:cNvPr id="3" name="2 Subtítulo"/>
          <p:cNvSpPr>
            <a:spLocks noGrp="1"/>
          </p:cNvSpPr>
          <p:nvPr>
            <p:ph type="subTitle" idx="1"/>
          </p:nvPr>
        </p:nvSpPr>
        <p:spPr>
          <a:xfrm>
            <a:off x="370114" y="1393366"/>
            <a:ext cx="5138057" cy="2220691"/>
          </a:xfrm>
        </p:spPr>
        <p:txBody>
          <a:bodyPr>
            <a:noAutofit/>
          </a:bodyPr>
          <a:lstStyle/>
          <a:p>
            <a:pPr algn="l"/>
            <a:r>
              <a:rPr lang="es-MX" sz="2000" b="1" dirty="0" smtClean="0">
                <a:solidFill>
                  <a:schemeClr val="bg2">
                    <a:lumMod val="90000"/>
                  </a:schemeClr>
                </a:solidFill>
              </a:rPr>
              <a:t>Tema: Transporte a través de la membrana plasmática</a:t>
            </a:r>
          </a:p>
          <a:p>
            <a:pPr algn="l"/>
            <a:endParaRPr lang="es-MX" sz="1200" b="1" dirty="0" smtClean="0">
              <a:solidFill>
                <a:schemeClr val="bg2">
                  <a:lumMod val="90000"/>
                </a:schemeClr>
              </a:solidFill>
            </a:endParaRPr>
          </a:p>
          <a:p>
            <a:pPr algn="l"/>
            <a:r>
              <a:rPr lang="es-MX" sz="2000" b="1" dirty="0" smtClean="0">
                <a:solidFill>
                  <a:schemeClr val="bg2">
                    <a:lumMod val="90000"/>
                  </a:schemeClr>
                </a:solidFill>
              </a:rPr>
              <a:t>Docente</a:t>
            </a:r>
            <a:r>
              <a:rPr lang="es-MX" sz="2000" b="1" dirty="0" smtClean="0">
                <a:solidFill>
                  <a:schemeClr val="bg2">
                    <a:lumMod val="90000"/>
                  </a:schemeClr>
                </a:solidFill>
              </a:rPr>
              <a:t>: </a:t>
            </a:r>
            <a:r>
              <a:rPr lang="es-MX" sz="2000" b="1" dirty="0" smtClean="0">
                <a:solidFill>
                  <a:schemeClr val="bg2">
                    <a:lumMod val="90000"/>
                  </a:schemeClr>
                </a:solidFill>
              </a:rPr>
              <a:t>C.D. Eunice Lazcano Dorantes</a:t>
            </a:r>
          </a:p>
          <a:p>
            <a:pPr algn="l"/>
            <a:endParaRPr lang="es-MX" sz="1200" b="1" dirty="0" smtClean="0">
              <a:solidFill>
                <a:schemeClr val="bg2">
                  <a:lumMod val="90000"/>
                </a:schemeClr>
              </a:solidFill>
            </a:endParaRPr>
          </a:p>
          <a:p>
            <a:pPr algn="l"/>
            <a:r>
              <a:rPr lang="es-MX" sz="2000" b="1" dirty="0" smtClean="0">
                <a:solidFill>
                  <a:schemeClr val="bg2">
                    <a:lumMod val="90000"/>
                  </a:schemeClr>
                </a:solidFill>
              </a:rPr>
              <a:t>Periodo: Julio – Diciembre 2014</a:t>
            </a:r>
          </a:p>
        </p:txBody>
      </p:sp>
    </p:spTree>
    <p:extLst>
      <p:ext uri="{BB962C8B-B14F-4D97-AF65-F5344CB8AC3E}">
        <p14:creationId xmlns="" xmlns:p14="http://schemas.microsoft.com/office/powerpoint/2010/main" val="2939879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254353"/>
            <a:ext cx="8229600" cy="3448276"/>
          </a:xfrm>
        </p:spPr>
        <p:txBody>
          <a:bodyPr>
            <a:noAutofit/>
          </a:bodyPr>
          <a:lstStyle/>
          <a:p>
            <a:pPr algn="just"/>
            <a:r>
              <a:rPr lang="es-MX" sz="2800" dirty="0" smtClean="0"/>
              <a:t>Resumen</a:t>
            </a:r>
            <a:br>
              <a:rPr lang="es-MX" sz="2800" dirty="0" smtClean="0"/>
            </a:br>
            <a:r>
              <a:rPr lang="es-MX" sz="2800" dirty="0" smtClean="0"/>
              <a:t>(</a:t>
            </a:r>
            <a:r>
              <a:rPr lang="es-MX" sz="2800" dirty="0" err="1" smtClean="0"/>
              <a:t>abstract</a:t>
            </a:r>
            <a:r>
              <a:rPr lang="es-MX" sz="2800" dirty="0" smtClean="0"/>
              <a:t>)</a:t>
            </a:r>
            <a:br>
              <a:rPr lang="es-MX" sz="2800" dirty="0" smtClean="0"/>
            </a:br>
            <a:r>
              <a:rPr lang="en-US" sz="2800" dirty="0" smtClean="0"/>
              <a:t>The cell gets nourished or exchanges substances, ions or water by different processes. The movement of substances from inside to outside or vice versa is known as cellular transport. This transport can be passive; doesn’t require ATP; or active; which requires ATP.</a:t>
            </a:r>
            <a:endParaRPr lang="es-MX" sz="2800" dirty="0"/>
          </a:p>
        </p:txBody>
      </p:sp>
      <p:sp>
        <p:nvSpPr>
          <p:cNvPr id="4" name="3 CuadroTexto"/>
          <p:cNvSpPr txBox="1"/>
          <p:nvPr/>
        </p:nvSpPr>
        <p:spPr>
          <a:xfrm>
            <a:off x="239486" y="4800600"/>
            <a:ext cx="8719457" cy="923330"/>
          </a:xfrm>
          <a:prstGeom prst="rect">
            <a:avLst/>
          </a:prstGeom>
          <a:noFill/>
        </p:spPr>
        <p:txBody>
          <a:bodyPr wrap="square" rtlCol="0">
            <a:spAutoFit/>
          </a:bodyPr>
          <a:lstStyle/>
          <a:p>
            <a:r>
              <a:rPr lang="es-MX" dirty="0" smtClean="0"/>
              <a:t>Palabras clave (</a:t>
            </a:r>
            <a:r>
              <a:rPr lang="es-MX" dirty="0" err="1" smtClean="0"/>
              <a:t>keywords</a:t>
            </a:r>
            <a:r>
              <a:rPr lang="es-MX" dirty="0" smtClean="0"/>
              <a:t>): </a:t>
            </a:r>
            <a:endParaRPr lang="es-MX" dirty="0" smtClean="0"/>
          </a:p>
          <a:p>
            <a:r>
              <a:rPr lang="es-MX" dirty="0" smtClean="0"/>
              <a:t>A</a:t>
            </a:r>
            <a:r>
              <a:rPr lang="es-MX" dirty="0" smtClean="0"/>
              <a:t>ctive </a:t>
            </a:r>
            <a:r>
              <a:rPr lang="es-MX" dirty="0" err="1" smtClean="0"/>
              <a:t>transport</a:t>
            </a:r>
            <a:r>
              <a:rPr lang="es-MX" dirty="0" smtClean="0"/>
              <a:t>, </a:t>
            </a:r>
            <a:r>
              <a:rPr lang="es-MX" dirty="0" err="1" smtClean="0"/>
              <a:t>passive</a:t>
            </a:r>
            <a:r>
              <a:rPr lang="es-MX" dirty="0" smtClean="0"/>
              <a:t> </a:t>
            </a:r>
            <a:r>
              <a:rPr lang="es-MX" dirty="0" err="1" smtClean="0"/>
              <a:t>transport</a:t>
            </a:r>
            <a:r>
              <a:rPr lang="es-MX" dirty="0" smtClean="0"/>
              <a:t>, simple </a:t>
            </a:r>
            <a:r>
              <a:rPr lang="es-MX" dirty="0" err="1" smtClean="0"/>
              <a:t>diffusion</a:t>
            </a:r>
            <a:r>
              <a:rPr lang="es-MX" dirty="0" smtClean="0"/>
              <a:t>, </a:t>
            </a:r>
            <a:r>
              <a:rPr lang="es-MX" dirty="0" err="1" smtClean="0"/>
              <a:t>facilitated</a:t>
            </a:r>
            <a:r>
              <a:rPr lang="es-MX" dirty="0" smtClean="0"/>
              <a:t> </a:t>
            </a:r>
            <a:r>
              <a:rPr lang="es-MX" dirty="0" err="1" smtClean="0"/>
              <a:t>diffusion</a:t>
            </a:r>
            <a:r>
              <a:rPr lang="es-MX" dirty="0" smtClean="0"/>
              <a:t>, osmosis, </a:t>
            </a:r>
            <a:r>
              <a:rPr lang="es-MX" dirty="0" err="1" smtClean="0"/>
              <a:t>endocytosis</a:t>
            </a:r>
            <a:r>
              <a:rPr lang="es-MX" dirty="0" smtClean="0"/>
              <a:t>, </a:t>
            </a:r>
            <a:r>
              <a:rPr lang="es-MX" dirty="0" err="1" smtClean="0"/>
              <a:t>exocytosis</a:t>
            </a:r>
            <a:r>
              <a:rPr lang="es-MX" dirty="0" smtClean="0"/>
              <a:t>, </a:t>
            </a:r>
            <a:r>
              <a:rPr lang="es-MX" dirty="0" err="1" smtClean="0"/>
              <a:t>pinocytosis</a:t>
            </a:r>
            <a:r>
              <a:rPr lang="es-MX" dirty="0" smtClean="0"/>
              <a:t>, </a:t>
            </a:r>
            <a:r>
              <a:rPr lang="es-MX" dirty="0" err="1" smtClean="0"/>
              <a:t>phagocytosis</a:t>
            </a:r>
            <a:r>
              <a:rPr lang="es-MX" dirty="0" smtClean="0"/>
              <a:t>, </a:t>
            </a:r>
            <a:r>
              <a:rPr lang="es-MX" dirty="0" err="1" smtClean="0"/>
              <a:t>excretion</a:t>
            </a:r>
            <a:r>
              <a:rPr lang="es-MX" dirty="0" smtClean="0"/>
              <a:t>, </a:t>
            </a:r>
            <a:r>
              <a:rPr lang="es-MX" dirty="0" err="1" smtClean="0"/>
              <a:t>secretion</a:t>
            </a:r>
            <a:r>
              <a:rPr lang="es-MX" dirty="0" smtClean="0"/>
              <a:t>, ATP</a:t>
            </a:r>
            <a:endParaRPr lang="es-MX" dirty="0"/>
          </a:p>
        </p:txBody>
      </p:sp>
      <p:sp>
        <p:nvSpPr>
          <p:cNvPr id="5" name="1 Título"/>
          <p:cNvSpPr txBox="1">
            <a:spLocks/>
          </p:cNvSpPr>
          <p:nvPr/>
        </p:nvSpPr>
        <p:spPr>
          <a:xfrm>
            <a:off x="239486" y="318181"/>
            <a:ext cx="8447314" cy="563562"/>
          </a:xfrm>
          <a:prstGeom prst="rect">
            <a:avLst/>
          </a:prstGeom>
        </p:spPr>
        <p:txBody>
          <a:bodyPr vert="horz" lIns="91440" tIns="45720" rIns="91440" bIns="45720" rtlCol="0" anchor="ctr">
            <a:normAutofit fontScale="60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s-MX" b="1" dirty="0" smtClean="0"/>
              <a:t>Tema</a:t>
            </a:r>
            <a:r>
              <a:rPr lang="es-MX" b="1" dirty="0" smtClean="0"/>
              <a:t>: Transporte a través de la membrana plasmática </a:t>
            </a:r>
            <a:endParaRPr lang="es-MX" b="1" dirty="0"/>
          </a:p>
        </p:txBody>
      </p:sp>
    </p:spTree>
    <p:extLst>
      <p:ext uri="{BB962C8B-B14F-4D97-AF65-F5344CB8AC3E}">
        <p14:creationId xmlns="" xmlns:p14="http://schemas.microsoft.com/office/powerpoint/2010/main" val="22955547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0" y="2817810"/>
            <a:ext cx="1785918" cy="923330"/>
          </a:xfrm>
          <a:prstGeom prst="rect">
            <a:avLst/>
          </a:prstGeom>
          <a:noFill/>
        </p:spPr>
        <p:txBody>
          <a:bodyPr wrap="square" rtlCol="0">
            <a:spAutoFit/>
          </a:bodyPr>
          <a:lstStyle/>
          <a:p>
            <a:r>
              <a:rPr lang="es-MX" dirty="0" smtClean="0"/>
              <a:t>Transporte</a:t>
            </a:r>
          </a:p>
          <a:p>
            <a:r>
              <a:rPr lang="es-MX" dirty="0" smtClean="0"/>
              <a:t> a través de</a:t>
            </a:r>
          </a:p>
          <a:p>
            <a:r>
              <a:rPr lang="es-MX" dirty="0" smtClean="0"/>
              <a:t> la membrana.</a:t>
            </a:r>
            <a:endParaRPr lang="es-MX" dirty="0"/>
          </a:p>
        </p:txBody>
      </p:sp>
      <p:sp>
        <p:nvSpPr>
          <p:cNvPr id="3" name="2 Abrir llave"/>
          <p:cNvSpPr/>
          <p:nvPr/>
        </p:nvSpPr>
        <p:spPr>
          <a:xfrm>
            <a:off x="1285852" y="0"/>
            <a:ext cx="714380" cy="6429372"/>
          </a:xfrm>
          <a:prstGeom prst="leftBrace">
            <a:avLst>
              <a:gd name="adj1" fmla="val 833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4" name="3 CuadroTexto"/>
          <p:cNvSpPr txBox="1"/>
          <p:nvPr/>
        </p:nvSpPr>
        <p:spPr>
          <a:xfrm>
            <a:off x="1714480" y="500042"/>
            <a:ext cx="1357322" cy="646331"/>
          </a:xfrm>
          <a:prstGeom prst="rect">
            <a:avLst/>
          </a:prstGeom>
          <a:noFill/>
        </p:spPr>
        <p:txBody>
          <a:bodyPr wrap="square" rtlCol="0">
            <a:spAutoFit/>
          </a:bodyPr>
          <a:lstStyle/>
          <a:p>
            <a:pPr algn="ctr"/>
            <a:r>
              <a:rPr lang="es-MX" dirty="0" smtClean="0"/>
              <a:t>Transporte</a:t>
            </a:r>
          </a:p>
          <a:p>
            <a:pPr algn="ctr"/>
            <a:r>
              <a:rPr lang="es-MX" dirty="0" smtClean="0"/>
              <a:t>Pasivo </a:t>
            </a:r>
            <a:endParaRPr lang="es-MX" dirty="0"/>
          </a:p>
        </p:txBody>
      </p:sp>
      <p:sp>
        <p:nvSpPr>
          <p:cNvPr id="5" name="4 CuadroTexto"/>
          <p:cNvSpPr txBox="1"/>
          <p:nvPr/>
        </p:nvSpPr>
        <p:spPr>
          <a:xfrm>
            <a:off x="1714480" y="4429132"/>
            <a:ext cx="1214446" cy="646331"/>
          </a:xfrm>
          <a:prstGeom prst="rect">
            <a:avLst/>
          </a:prstGeom>
          <a:noFill/>
        </p:spPr>
        <p:txBody>
          <a:bodyPr wrap="square" rtlCol="0">
            <a:spAutoFit/>
          </a:bodyPr>
          <a:lstStyle/>
          <a:p>
            <a:pPr algn="ctr"/>
            <a:r>
              <a:rPr lang="es-MX" dirty="0" smtClean="0"/>
              <a:t>Transporte </a:t>
            </a:r>
          </a:p>
          <a:p>
            <a:pPr algn="ctr"/>
            <a:r>
              <a:rPr lang="es-MX" dirty="0" smtClean="0"/>
              <a:t>Activo </a:t>
            </a:r>
            <a:endParaRPr lang="es-MX" dirty="0"/>
          </a:p>
        </p:txBody>
      </p:sp>
      <p:sp>
        <p:nvSpPr>
          <p:cNvPr id="6" name="5 CuadroTexto"/>
          <p:cNvSpPr txBox="1"/>
          <p:nvPr/>
        </p:nvSpPr>
        <p:spPr>
          <a:xfrm>
            <a:off x="1643042" y="1353909"/>
            <a:ext cx="1357322" cy="646331"/>
          </a:xfrm>
          <a:prstGeom prst="rect">
            <a:avLst/>
          </a:prstGeom>
          <a:noFill/>
        </p:spPr>
        <p:txBody>
          <a:bodyPr wrap="square" rtlCol="0">
            <a:spAutoFit/>
          </a:bodyPr>
          <a:lstStyle/>
          <a:p>
            <a:pPr algn="ctr"/>
            <a:r>
              <a:rPr lang="es-MX" dirty="0" smtClean="0"/>
              <a:t>No Necesita </a:t>
            </a:r>
          </a:p>
          <a:p>
            <a:pPr algn="ctr"/>
            <a:r>
              <a:rPr lang="es-MX" dirty="0" smtClean="0"/>
              <a:t>ATP</a:t>
            </a:r>
            <a:endParaRPr lang="es-MX" dirty="0"/>
          </a:p>
        </p:txBody>
      </p:sp>
      <p:sp>
        <p:nvSpPr>
          <p:cNvPr id="7" name="6 CuadroTexto"/>
          <p:cNvSpPr txBox="1"/>
          <p:nvPr/>
        </p:nvSpPr>
        <p:spPr>
          <a:xfrm>
            <a:off x="1714480" y="5143512"/>
            <a:ext cx="1357322" cy="646331"/>
          </a:xfrm>
          <a:prstGeom prst="rect">
            <a:avLst/>
          </a:prstGeom>
          <a:noFill/>
        </p:spPr>
        <p:txBody>
          <a:bodyPr wrap="square" rtlCol="0">
            <a:spAutoFit/>
          </a:bodyPr>
          <a:lstStyle/>
          <a:p>
            <a:pPr algn="ctr"/>
            <a:r>
              <a:rPr lang="es-MX" dirty="0" smtClean="0"/>
              <a:t> Necesita </a:t>
            </a:r>
          </a:p>
          <a:p>
            <a:pPr algn="ctr"/>
            <a:r>
              <a:rPr lang="es-MX" dirty="0" smtClean="0"/>
              <a:t>ATP</a:t>
            </a:r>
            <a:endParaRPr lang="es-MX" dirty="0"/>
          </a:p>
        </p:txBody>
      </p:sp>
      <p:sp>
        <p:nvSpPr>
          <p:cNvPr id="8" name="7 Abrir llave"/>
          <p:cNvSpPr/>
          <p:nvPr/>
        </p:nvSpPr>
        <p:spPr>
          <a:xfrm>
            <a:off x="3000364" y="0"/>
            <a:ext cx="500066" cy="300037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9" name="8 CuadroTexto"/>
          <p:cNvSpPr txBox="1"/>
          <p:nvPr/>
        </p:nvSpPr>
        <p:spPr>
          <a:xfrm>
            <a:off x="3428992" y="702214"/>
            <a:ext cx="1285884" cy="369332"/>
          </a:xfrm>
          <a:prstGeom prst="rect">
            <a:avLst/>
          </a:prstGeom>
          <a:noFill/>
        </p:spPr>
        <p:txBody>
          <a:bodyPr wrap="square" rtlCol="0">
            <a:spAutoFit/>
          </a:bodyPr>
          <a:lstStyle/>
          <a:p>
            <a:r>
              <a:rPr lang="es-MX" dirty="0" smtClean="0"/>
              <a:t>Difusión </a:t>
            </a:r>
            <a:endParaRPr lang="es-MX" dirty="0"/>
          </a:p>
        </p:txBody>
      </p:sp>
      <p:sp>
        <p:nvSpPr>
          <p:cNvPr id="10" name="9 Abrir llave"/>
          <p:cNvSpPr/>
          <p:nvPr/>
        </p:nvSpPr>
        <p:spPr>
          <a:xfrm>
            <a:off x="4286248" y="71414"/>
            <a:ext cx="285752" cy="171451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1" name="10 CuadroTexto"/>
          <p:cNvSpPr txBox="1"/>
          <p:nvPr/>
        </p:nvSpPr>
        <p:spPr>
          <a:xfrm>
            <a:off x="4643438" y="214290"/>
            <a:ext cx="1285884" cy="369332"/>
          </a:xfrm>
          <a:prstGeom prst="rect">
            <a:avLst/>
          </a:prstGeom>
          <a:noFill/>
        </p:spPr>
        <p:txBody>
          <a:bodyPr wrap="square" rtlCol="0">
            <a:spAutoFit/>
          </a:bodyPr>
          <a:lstStyle/>
          <a:p>
            <a:r>
              <a:rPr lang="es-MX" dirty="0" smtClean="0"/>
              <a:t>Simple </a:t>
            </a:r>
            <a:endParaRPr lang="es-MX" dirty="0"/>
          </a:p>
        </p:txBody>
      </p:sp>
      <p:sp>
        <p:nvSpPr>
          <p:cNvPr id="12" name="11 CuadroTexto"/>
          <p:cNvSpPr txBox="1"/>
          <p:nvPr/>
        </p:nvSpPr>
        <p:spPr>
          <a:xfrm>
            <a:off x="4572000" y="1285860"/>
            <a:ext cx="1357322" cy="369332"/>
          </a:xfrm>
          <a:prstGeom prst="rect">
            <a:avLst/>
          </a:prstGeom>
          <a:noFill/>
        </p:spPr>
        <p:txBody>
          <a:bodyPr wrap="square" rtlCol="0">
            <a:spAutoFit/>
          </a:bodyPr>
          <a:lstStyle/>
          <a:p>
            <a:r>
              <a:rPr lang="es-MX" dirty="0" smtClean="0"/>
              <a:t>Facilitada </a:t>
            </a:r>
            <a:endParaRPr lang="es-MX" dirty="0"/>
          </a:p>
        </p:txBody>
      </p:sp>
      <p:sp>
        <p:nvSpPr>
          <p:cNvPr id="13" name="12 CuadroTexto"/>
          <p:cNvSpPr txBox="1"/>
          <p:nvPr/>
        </p:nvSpPr>
        <p:spPr>
          <a:xfrm>
            <a:off x="3286116" y="2285992"/>
            <a:ext cx="1143008" cy="369332"/>
          </a:xfrm>
          <a:prstGeom prst="rect">
            <a:avLst/>
          </a:prstGeom>
          <a:noFill/>
        </p:spPr>
        <p:txBody>
          <a:bodyPr wrap="square" rtlCol="0">
            <a:spAutoFit/>
          </a:bodyPr>
          <a:lstStyle/>
          <a:p>
            <a:r>
              <a:rPr lang="es-MX" dirty="0" smtClean="0"/>
              <a:t>Osmosis </a:t>
            </a:r>
            <a:endParaRPr lang="es-MX" dirty="0"/>
          </a:p>
        </p:txBody>
      </p:sp>
      <p:sp>
        <p:nvSpPr>
          <p:cNvPr id="14" name="13 Abrir llave"/>
          <p:cNvSpPr/>
          <p:nvPr/>
        </p:nvSpPr>
        <p:spPr>
          <a:xfrm>
            <a:off x="2857488" y="3071810"/>
            <a:ext cx="571504" cy="330676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5" name="14 CuadroTexto"/>
          <p:cNvSpPr txBox="1"/>
          <p:nvPr/>
        </p:nvSpPr>
        <p:spPr>
          <a:xfrm>
            <a:off x="3286116" y="3643314"/>
            <a:ext cx="1357322" cy="646331"/>
          </a:xfrm>
          <a:prstGeom prst="rect">
            <a:avLst/>
          </a:prstGeom>
          <a:noFill/>
        </p:spPr>
        <p:txBody>
          <a:bodyPr wrap="square" rtlCol="0">
            <a:spAutoFit/>
          </a:bodyPr>
          <a:lstStyle/>
          <a:p>
            <a:r>
              <a:rPr lang="es-MX" dirty="0" err="1" smtClean="0"/>
              <a:t>Endocitosis</a:t>
            </a:r>
            <a:endParaRPr lang="es-MX" dirty="0" smtClean="0"/>
          </a:p>
          <a:p>
            <a:r>
              <a:rPr lang="es-MX" dirty="0" smtClean="0"/>
              <a:t>(entrada) </a:t>
            </a:r>
            <a:endParaRPr lang="es-MX" dirty="0"/>
          </a:p>
        </p:txBody>
      </p:sp>
      <p:sp>
        <p:nvSpPr>
          <p:cNvPr id="16" name="15 CuadroTexto"/>
          <p:cNvSpPr txBox="1"/>
          <p:nvPr/>
        </p:nvSpPr>
        <p:spPr>
          <a:xfrm>
            <a:off x="3143240" y="5500702"/>
            <a:ext cx="1214446" cy="646331"/>
          </a:xfrm>
          <a:prstGeom prst="rect">
            <a:avLst/>
          </a:prstGeom>
          <a:noFill/>
        </p:spPr>
        <p:txBody>
          <a:bodyPr wrap="square" rtlCol="0">
            <a:spAutoFit/>
          </a:bodyPr>
          <a:lstStyle/>
          <a:p>
            <a:r>
              <a:rPr lang="es-MX" dirty="0" smtClean="0"/>
              <a:t>Exocitosis</a:t>
            </a:r>
          </a:p>
          <a:p>
            <a:pPr algn="ctr"/>
            <a:r>
              <a:rPr lang="es-MX" dirty="0" smtClean="0"/>
              <a:t>(salida)  </a:t>
            </a:r>
            <a:endParaRPr lang="es-MX" dirty="0"/>
          </a:p>
        </p:txBody>
      </p:sp>
      <p:sp>
        <p:nvSpPr>
          <p:cNvPr id="17" name="16 Abrir llave"/>
          <p:cNvSpPr/>
          <p:nvPr/>
        </p:nvSpPr>
        <p:spPr>
          <a:xfrm>
            <a:off x="4643438" y="3071810"/>
            <a:ext cx="357190" cy="164307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8" name="17 CuadroTexto"/>
          <p:cNvSpPr txBox="1"/>
          <p:nvPr/>
        </p:nvSpPr>
        <p:spPr>
          <a:xfrm>
            <a:off x="4786314" y="3202544"/>
            <a:ext cx="1214446" cy="369332"/>
          </a:xfrm>
          <a:prstGeom prst="rect">
            <a:avLst/>
          </a:prstGeom>
          <a:noFill/>
        </p:spPr>
        <p:txBody>
          <a:bodyPr wrap="square" rtlCol="0">
            <a:spAutoFit/>
          </a:bodyPr>
          <a:lstStyle/>
          <a:p>
            <a:r>
              <a:rPr lang="es-MX" dirty="0" smtClean="0"/>
              <a:t>Pinocitosis </a:t>
            </a:r>
            <a:endParaRPr lang="es-MX" dirty="0"/>
          </a:p>
        </p:txBody>
      </p:sp>
      <p:sp>
        <p:nvSpPr>
          <p:cNvPr id="19" name="18 CuadroTexto"/>
          <p:cNvSpPr txBox="1"/>
          <p:nvPr/>
        </p:nvSpPr>
        <p:spPr>
          <a:xfrm>
            <a:off x="4786314" y="4143380"/>
            <a:ext cx="1214446" cy="369332"/>
          </a:xfrm>
          <a:prstGeom prst="rect">
            <a:avLst/>
          </a:prstGeom>
          <a:noFill/>
        </p:spPr>
        <p:txBody>
          <a:bodyPr wrap="square" rtlCol="0">
            <a:spAutoFit/>
          </a:bodyPr>
          <a:lstStyle/>
          <a:p>
            <a:r>
              <a:rPr lang="es-MX" dirty="0" smtClean="0"/>
              <a:t>Fagocitosis </a:t>
            </a:r>
            <a:endParaRPr lang="es-MX" dirty="0"/>
          </a:p>
        </p:txBody>
      </p:sp>
      <p:sp>
        <p:nvSpPr>
          <p:cNvPr id="20" name="19 Abrir llave"/>
          <p:cNvSpPr/>
          <p:nvPr/>
        </p:nvSpPr>
        <p:spPr>
          <a:xfrm>
            <a:off x="4500562" y="4768309"/>
            <a:ext cx="285752" cy="137872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21" name="20 CuadroTexto"/>
          <p:cNvSpPr txBox="1"/>
          <p:nvPr/>
        </p:nvSpPr>
        <p:spPr>
          <a:xfrm>
            <a:off x="4714876" y="4863017"/>
            <a:ext cx="1214446" cy="369332"/>
          </a:xfrm>
          <a:prstGeom prst="rect">
            <a:avLst/>
          </a:prstGeom>
          <a:noFill/>
        </p:spPr>
        <p:txBody>
          <a:bodyPr wrap="square" rtlCol="0">
            <a:spAutoFit/>
          </a:bodyPr>
          <a:lstStyle/>
          <a:p>
            <a:r>
              <a:rPr lang="es-MX" dirty="0" smtClean="0"/>
              <a:t>Excreción </a:t>
            </a:r>
            <a:endParaRPr lang="es-MX" dirty="0"/>
          </a:p>
        </p:txBody>
      </p:sp>
      <p:sp>
        <p:nvSpPr>
          <p:cNvPr id="22" name="21 CuadroTexto"/>
          <p:cNvSpPr txBox="1"/>
          <p:nvPr/>
        </p:nvSpPr>
        <p:spPr>
          <a:xfrm>
            <a:off x="4714876" y="5660977"/>
            <a:ext cx="1285884" cy="369332"/>
          </a:xfrm>
          <a:prstGeom prst="rect">
            <a:avLst/>
          </a:prstGeom>
          <a:noFill/>
        </p:spPr>
        <p:txBody>
          <a:bodyPr wrap="square" rtlCol="0">
            <a:spAutoFit/>
          </a:bodyPr>
          <a:lstStyle/>
          <a:p>
            <a:r>
              <a:rPr lang="es-MX" dirty="0" smtClean="0"/>
              <a:t>Secreción </a:t>
            </a:r>
            <a:endParaRPr lang="es-MX" dirty="0"/>
          </a:p>
        </p:txBody>
      </p:sp>
      <p:sp>
        <p:nvSpPr>
          <p:cNvPr id="23" name="22 Abrir llave"/>
          <p:cNvSpPr/>
          <p:nvPr/>
        </p:nvSpPr>
        <p:spPr>
          <a:xfrm>
            <a:off x="5500694" y="-20662"/>
            <a:ext cx="142876" cy="107154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24" name="23 CuadroTexto"/>
          <p:cNvSpPr txBox="1"/>
          <p:nvPr/>
        </p:nvSpPr>
        <p:spPr>
          <a:xfrm>
            <a:off x="5643570" y="0"/>
            <a:ext cx="2928958" cy="923330"/>
          </a:xfrm>
          <a:prstGeom prst="rect">
            <a:avLst/>
          </a:prstGeom>
          <a:noFill/>
        </p:spPr>
        <p:txBody>
          <a:bodyPr wrap="square" rtlCol="0">
            <a:spAutoFit/>
          </a:bodyPr>
          <a:lstStyle/>
          <a:p>
            <a:pPr algn="just"/>
            <a:r>
              <a:rPr lang="es-MX" dirty="0" smtClean="0"/>
              <a:t>Paso de iones de una mayor concentración a una de menor concentración</a:t>
            </a:r>
            <a:endParaRPr lang="es-MX" dirty="0"/>
          </a:p>
        </p:txBody>
      </p:sp>
      <p:sp>
        <p:nvSpPr>
          <p:cNvPr id="25" name="24 Abrir llave"/>
          <p:cNvSpPr/>
          <p:nvPr/>
        </p:nvSpPr>
        <p:spPr>
          <a:xfrm>
            <a:off x="5643570" y="1071546"/>
            <a:ext cx="214314" cy="100013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26" name="25 CuadroTexto"/>
          <p:cNvSpPr txBox="1"/>
          <p:nvPr/>
        </p:nvSpPr>
        <p:spPr>
          <a:xfrm>
            <a:off x="5786446" y="1142984"/>
            <a:ext cx="2643206" cy="923330"/>
          </a:xfrm>
          <a:prstGeom prst="rect">
            <a:avLst/>
          </a:prstGeom>
          <a:noFill/>
        </p:spPr>
        <p:txBody>
          <a:bodyPr wrap="square" rtlCol="0">
            <a:spAutoFit/>
          </a:bodyPr>
          <a:lstStyle/>
          <a:p>
            <a:pPr algn="just"/>
            <a:r>
              <a:rPr lang="es-MX" dirty="0" smtClean="0"/>
              <a:t>Paso de moléculas con ayuda de proteínas transportadoras</a:t>
            </a:r>
            <a:endParaRPr lang="es-MX" dirty="0"/>
          </a:p>
        </p:txBody>
      </p:sp>
      <p:sp>
        <p:nvSpPr>
          <p:cNvPr id="27" name="26 Abrir llave"/>
          <p:cNvSpPr/>
          <p:nvPr/>
        </p:nvSpPr>
        <p:spPr>
          <a:xfrm>
            <a:off x="4214810" y="1928802"/>
            <a:ext cx="142876" cy="114300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28" name="27 CuadroTexto"/>
          <p:cNvSpPr txBox="1"/>
          <p:nvPr/>
        </p:nvSpPr>
        <p:spPr>
          <a:xfrm>
            <a:off x="4286248" y="2071678"/>
            <a:ext cx="3571900" cy="923330"/>
          </a:xfrm>
          <a:prstGeom prst="rect">
            <a:avLst/>
          </a:prstGeom>
          <a:noFill/>
        </p:spPr>
        <p:txBody>
          <a:bodyPr wrap="square" rtlCol="0">
            <a:spAutoFit/>
          </a:bodyPr>
          <a:lstStyle/>
          <a:p>
            <a:r>
              <a:rPr lang="es-MX" dirty="0" smtClean="0"/>
              <a:t>Paso de H2O  de una región </a:t>
            </a:r>
          </a:p>
          <a:p>
            <a:r>
              <a:rPr lang="es-MX" dirty="0" smtClean="0"/>
              <a:t>de mayor concentración a</a:t>
            </a:r>
          </a:p>
          <a:p>
            <a:r>
              <a:rPr lang="es-MX" dirty="0" smtClean="0"/>
              <a:t> la de menor concentración</a:t>
            </a:r>
            <a:endParaRPr lang="es-MX" dirty="0"/>
          </a:p>
        </p:txBody>
      </p:sp>
      <p:sp>
        <p:nvSpPr>
          <p:cNvPr id="29" name="28 Abrir llave"/>
          <p:cNvSpPr/>
          <p:nvPr/>
        </p:nvSpPr>
        <p:spPr>
          <a:xfrm>
            <a:off x="6000760" y="2928934"/>
            <a:ext cx="71438" cy="85725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30" name="29 CuadroTexto"/>
          <p:cNvSpPr txBox="1"/>
          <p:nvPr/>
        </p:nvSpPr>
        <p:spPr>
          <a:xfrm>
            <a:off x="6072198" y="3139859"/>
            <a:ext cx="2357453" cy="646331"/>
          </a:xfrm>
          <a:prstGeom prst="rect">
            <a:avLst/>
          </a:prstGeom>
          <a:noFill/>
        </p:spPr>
        <p:txBody>
          <a:bodyPr wrap="square" rtlCol="0">
            <a:spAutoFit/>
          </a:bodyPr>
          <a:lstStyle/>
          <a:p>
            <a:r>
              <a:rPr lang="es-MX" dirty="0"/>
              <a:t>G</a:t>
            </a:r>
            <a:r>
              <a:rPr lang="es-MX" dirty="0" smtClean="0"/>
              <a:t>otas de liquido por medio de vesículas</a:t>
            </a:r>
            <a:endParaRPr lang="es-MX" dirty="0"/>
          </a:p>
        </p:txBody>
      </p:sp>
      <p:sp>
        <p:nvSpPr>
          <p:cNvPr id="31" name="30 Abrir llave"/>
          <p:cNvSpPr/>
          <p:nvPr/>
        </p:nvSpPr>
        <p:spPr>
          <a:xfrm>
            <a:off x="5951065" y="4109833"/>
            <a:ext cx="121134" cy="42862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32" name="31 CuadroTexto"/>
          <p:cNvSpPr txBox="1"/>
          <p:nvPr/>
        </p:nvSpPr>
        <p:spPr>
          <a:xfrm>
            <a:off x="6072198" y="4143380"/>
            <a:ext cx="1785950" cy="369332"/>
          </a:xfrm>
          <a:prstGeom prst="rect">
            <a:avLst/>
          </a:prstGeom>
          <a:noFill/>
        </p:spPr>
        <p:txBody>
          <a:bodyPr wrap="square" rtlCol="0">
            <a:spAutoFit/>
          </a:bodyPr>
          <a:lstStyle/>
          <a:p>
            <a:r>
              <a:rPr lang="es-MX" dirty="0" smtClean="0"/>
              <a:t>Sólidos grandes  </a:t>
            </a:r>
            <a:endParaRPr lang="es-MX" dirty="0"/>
          </a:p>
        </p:txBody>
      </p:sp>
      <p:sp>
        <p:nvSpPr>
          <p:cNvPr id="33" name="32 Abrir llave"/>
          <p:cNvSpPr/>
          <p:nvPr/>
        </p:nvSpPr>
        <p:spPr>
          <a:xfrm>
            <a:off x="5738617" y="4651525"/>
            <a:ext cx="214314" cy="785818"/>
          </a:xfrm>
          <a:prstGeom prst="leftBrace">
            <a:avLst>
              <a:gd name="adj1" fmla="val 833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34" name="33 CuadroTexto"/>
          <p:cNvSpPr txBox="1"/>
          <p:nvPr/>
        </p:nvSpPr>
        <p:spPr>
          <a:xfrm>
            <a:off x="5851680" y="4710877"/>
            <a:ext cx="1714512" cy="646331"/>
          </a:xfrm>
          <a:prstGeom prst="rect">
            <a:avLst/>
          </a:prstGeom>
          <a:noFill/>
        </p:spPr>
        <p:txBody>
          <a:bodyPr wrap="square" rtlCol="0">
            <a:spAutoFit/>
          </a:bodyPr>
          <a:lstStyle/>
          <a:p>
            <a:pPr algn="just"/>
            <a:r>
              <a:rPr lang="es-MX" dirty="0" smtClean="0"/>
              <a:t>Materiales de desecho</a:t>
            </a:r>
            <a:endParaRPr lang="es-MX" dirty="0"/>
          </a:p>
        </p:txBody>
      </p:sp>
      <p:sp>
        <p:nvSpPr>
          <p:cNvPr id="35" name="34 Abrir llave"/>
          <p:cNvSpPr/>
          <p:nvPr/>
        </p:nvSpPr>
        <p:spPr>
          <a:xfrm>
            <a:off x="5746072" y="5436724"/>
            <a:ext cx="214314" cy="85725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36" name="35 CuadroTexto"/>
          <p:cNvSpPr txBox="1"/>
          <p:nvPr/>
        </p:nvSpPr>
        <p:spPr>
          <a:xfrm>
            <a:off x="6000760" y="5351617"/>
            <a:ext cx="2928926" cy="923330"/>
          </a:xfrm>
          <a:prstGeom prst="rect">
            <a:avLst/>
          </a:prstGeom>
          <a:noFill/>
        </p:spPr>
        <p:txBody>
          <a:bodyPr wrap="square" rtlCol="0">
            <a:spAutoFit/>
          </a:bodyPr>
          <a:lstStyle/>
          <a:p>
            <a:pPr algn="just"/>
            <a:r>
              <a:rPr lang="es-MX" dirty="0" smtClean="0"/>
              <a:t>Sustancias que se necesitan trasladar  a una célula o medio externo</a:t>
            </a:r>
            <a:endParaRPr lang="es-MX" dirty="0"/>
          </a:p>
        </p:txBody>
      </p:sp>
      <p:sp>
        <p:nvSpPr>
          <p:cNvPr id="37" name="36 Abrir llave"/>
          <p:cNvSpPr/>
          <p:nvPr/>
        </p:nvSpPr>
        <p:spPr>
          <a:xfrm>
            <a:off x="7215206" y="2000240"/>
            <a:ext cx="214314" cy="107157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r>
              <a:rPr lang="es-MX" dirty="0" smtClean="0"/>
              <a:t> </a:t>
            </a:r>
            <a:endParaRPr lang="es-MX" dirty="0"/>
          </a:p>
        </p:txBody>
      </p:sp>
      <p:sp>
        <p:nvSpPr>
          <p:cNvPr id="38" name="37 CuadroTexto"/>
          <p:cNvSpPr txBox="1"/>
          <p:nvPr/>
        </p:nvSpPr>
        <p:spPr>
          <a:xfrm>
            <a:off x="7429520" y="2071678"/>
            <a:ext cx="1500198" cy="923330"/>
          </a:xfrm>
          <a:prstGeom prst="rect">
            <a:avLst/>
          </a:prstGeom>
          <a:noFill/>
        </p:spPr>
        <p:txBody>
          <a:bodyPr wrap="square" rtlCol="0">
            <a:spAutoFit/>
          </a:bodyPr>
          <a:lstStyle/>
          <a:p>
            <a:r>
              <a:rPr lang="es-MX" dirty="0" smtClean="0"/>
              <a:t>Hipotónica </a:t>
            </a:r>
          </a:p>
          <a:p>
            <a:r>
              <a:rPr lang="es-MX" dirty="0" smtClean="0"/>
              <a:t>Hipertónica </a:t>
            </a:r>
          </a:p>
          <a:p>
            <a:r>
              <a:rPr lang="es-MX" dirty="0" smtClean="0"/>
              <a:t>Isotónica </a:t>
            </a:r>
            <a:endParaRPr lang="es-MX"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274638"/>
            <a:ext cx="8229600" cy="476476"/>
          </a:xfrm>
        </p:spPr>
        <p:txBody>
          <a:bodyPr>
            <a:noAutofit/>
          </a:bodyPr>
          <a:lstStyle/>
          <a:p>
            <a:r>
              <a:rPr lang="es-MX" sz="2800" b="1" dirty="0" smtClean="0"/>
              <a:t>Referencia bibliográfica, </a:t>
            </a:r>
            <a:r>
              <a:rPr lang="es-MX" sz="2800" b="1" dirty="0" err="1" smtClean="0"/>
              <a:t>infográficas</a:t>
            </a:r>
            <a:r>
              <a:rPr lang="es-MX" sz="2800" b="1" dirty="0" smtClean="0"/>
              <a:t> y/o </a:t>
            </a:r>
            <a:r>
              <a:rPr lang="es-MX" sz="2800" b="1" dirty="0" err="1" smtClean="0"/>
              <a:t>cibergráficas</a:t>
            </a:r>
            <a:r>
              <a:rPr lang="es-MX" sz="2800" b="1" dirty="0" smtClean="0"/>
              <a:t> </a:t>
            </a:r>
            <a:endParaRPr lang="es-MX" sz="2800" b="1" dirty="0"/>
          </a:p>
        </p:txBody>
      </p:sp>
      <p:sp>
        <p:nvSpPr>
          <p:cNvPr id="5" name="4 Marcador de contenido"/>
          <p:cNvSpPr>
            <a:spLocks noGrp="1"/>
          </p:cNvSpPr>
          <p:nvPr>
            <p:ph idx="1"/>
          </p:nvPr>
        </p:nvSpPr>
        <p:spPr>
          <a:xfrm>
            <a:off x="457200" y="1067765"/>
            <a:ext cx="8229600" cy="4525963"/>
          </a:xfrm>
        </p:spPr>
        <p:txBody>
          <a:bodyPr>
            <a:normAutofit/>
          </a:bodyPr>
          <a:lstStyle/>
          <a:p>
            <a:pPr algn="just"/>
            <a:r>
              <a:rPr lang="es-MX" dirty="0" smtClean="0"/>
              <a:t> </a:t>
            </a:r>
            <a:r>
              <a:rPr lang="es-MX" dirty="0" smtClean="0"/>
              <a:t>Méndez, ME., Hernández, ME., Padilla, S., González, L., Vera, O., Rocha, J. (2014). Biología Básica. México: </a:t>
            </a:r>
            <a:r>
              <a:rPr lang="es-MX" dirty="0" err="1" smtClean="0"/>
              <a:t>Book</a:t>
            </a:r>
            <a:r>
              <a:rPr lang="es-MX" dirty="0" smtClean="0"/>
              <a:t> </a:t>
            </a:r>
            <a:r>
              <a:rPr lang="es-MX" dirty="0" err="1" smtClean="0"/>
              <a:t>Mart</a:t>
            </a:r>
            <a:endParaRPr lang="es-MX" dirty="0" smtClean="0"/>
          </a:p>
          <a:p>
            <a:endParaRPr lang="es-MX" dirty="0"/>
          </a:p>
        </p:txBody>
      </p:sp>
    </p:spTree>
    <p:extLst>
      <p:ext uri="{BB962C8B-B14F-4D97-AF65-F5344CB8AC3E}">
        <p14:creationId xmlns="" xmlns:p14="http://schemas.microsoft.com/office/powerpoint/2010/main" val="126892970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157</TotalTime>
  <Words>205</Words>
  <Application>Microsoft Office PowerPoint</Application>
  <PresentationFormat>Presentación en pantalla (4:3)</PresentationFormat>
  <Paragraphs>48</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Tema de Office</vt:lpstr>
      <vt:lpstr>Academia: Biología</vt:lpstr>
      <vt:lpstr>Resumen (abstract) The cell gets nourished or exchanges substances, ions or water by different processes. The movement of substances from inside to outside or vice versa is known as cellular transport. This transport can be passive; doesn’t require ATP; or active; which requires ATP.</vt:lpstr>
      <vt:lpstr>Diapositiva 3</vt:lpstr>
      <vt:lpstr>Referencia bibliográfica, infográficas y/o cibergráficas </vt:lpstr>
    </vt:vector>
  </TitlesOfParts>
  <Company>IDEASON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Gerardo Ortega</dc:creator>
  <cp:lastModifiedBy>Eunice</cp:lastModifiedBy>
  <cp:revision>16</cp:revision>
  <dcterms:created xsi:type="dcterms:W3CDTF">2014-09-19T21:39:49Z</dcterms:created>
  <dcterms:modified xsi:type="dcterms:W3CDTF">2014-10-15T15:34:20Z</dcterms:modified>
</cp:coreProperties>
</file>