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68" r:id="rId4"/>
    <p:sldId id="258" r:id="rId5"/>
    <p:sldId id="269" r:id="rId6"/>
    <p:sldId id="264" r:id="rId7"/>
    <p:sldId id="265" r:id="rId8"/>
    <p:sldId id="267" r:id="rId9"/>
    <p:sldId id="266" r:id="rId10"/>
    <p:sldId id="270" r:id="rId11"/>
    <p:sldId id="271" r:id="rId12"/>
    <p:sldId id="272" r:id="rId13"/>
    <p:sldId id="26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60" r:id="rId3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CED"/>
    <a:srgbClr val="0280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E3655-C769-4A59-880A-9D584C7130AD}"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MX"/>
        </a:p>
      </dgm:t>
    </dgm:pt>
    <dgm:pt modelId="{0FDE5CE0-8AAC-426B-9E02-C3526CD6544B}">
      <dgm:prSet phldrT="[Texto]"/>
      <dgm:spPr/>
      <dgm:t>
        <a:bodyPr/>
        <a:lstStyle/>
        <a:p>
          <a:r>
            <a:rPr lang="es-MX" dirty="0" smtClean="0"/>
            <a:t>Mapa de Ubicación</a:t>
          </a:r>
          <a:endParaRPr lang="es-MX" dirty="0"/>
        </a:p>
      </dgm:t>
    </dgm:pt>
    <dgm:pt modelId="{E21896AE-9683-4EB5-8361-B4134AF8F57E}" type="parTrans" cxnId="{7830EE96-4CCA-49D6-B515-C14A85671553}">
      <dgm:prSet/>
      <dgm:spPr/>
      <dgm:t>
        <a:bodyPr/>
        <a:lstStyle/>
        <a:p>
          <a:endParaRPr lang="es-MX"/>
        </a:p>
      </dgm:t>
    </dgm:pt>
    <dgm:pt modelId="{B893FC8F-5FFE-4155-9681-2FA37E6900D5}" type="sibTrans" cxnId="{7830EE96-4CCA-49D6-B515-C14A85671553}">
      <dgm:prSet/>
      <dgm:spPr/>
      <dgm:t>
        <a:bodyPr/>
        <a:lstStyle/>
        <a:p>
          <a:endParaRPr lang="es-MX"/>
        </a:p>
      </dgm:t>
    </dgm:pt>
    <dgm:pt modelId="{EC202CB2-4487-4E34-9029-1531D26D0BF5}">
      <dgm:prSet phldrT="[Texto]" custT="1"/>
      <dgm:spPr/>
      <dgm:t>
        <a:bodyPr/>
        <a:lstStyle/>
        <a:p>
          <a:r>
            <a:rPr lang="es-MX" sz="2800" dirty="0" smtClean="0"/>
            <a:t>Arte Griego</a:t>
          </a:r>
          <a:endParaRPr lang="es-MX" sz="2800" dirty="0"/>
        </a:p>
      </dgm:t>
    </dgm:pt>
    <dgm:pt modelId="{A608B142-71C0-4D41-B57E-828044724FC3}" type="parTrans" cxnId="{4D18F954-1261-48C2-8C47-074C2B42D9C0}">
      <dgm:prSet/>
      <dgm:spPr/>
      <dgm:t>
        <a:bodyPr/>
        <a:lstStyle/>
        <a:p>
          <a:endParaRPr lang="es-MX"/>
        </a:p>
      </dgm:t>
    </dgm:pt>
    <dgm:pt modelId="{5D9E547B-C8F7-4B03-84E0-B6A283662A58}" type="sibTrans" cxnId="{4D18F954-1261-48C2-8C47-074C2B42D9C0}">
      <dgm:prSet/>
      <dgm:spPr/>
      <dgm:t>
        <a:bodyPr/>
        <a:lstStyle/>
        <a:p>
          <a:endParaRPr lang="es-MX"/>
        </a:p>
      </dgm:t>
    </dgm:pt>
    <dgm:pt modelId="{A940E338-6774-4C19-BFF9-2DA9686A2F2C}" type="pres">
      <dgm:prSet presAssocID="{523E3655-C769-4A59-880A-9D584C7130AD}" presName="Name0" presStyleCnt="0">
        <dgm:presLayoutVars>
          <dgm:chMax/>
          <dgm:chPref/>
          <dgm:dir/>
          <dgm:animLvl val="lvl"/>
        </dgm:presLayoutVars>
      </dgm:prSet>
      <dgm:spPr/>
      <dgm:t>
        <a:bodyPr/>
        <a:lstStyle/>
        <a:p>
          <a:endParaRPr lang="es-MX"/>
        </a:p>
      </dgm:t>
    </dgm:pt>
    <dgm:pt modelId="{1D280279-1764-4226-8AF0-147D1B512374}" type="pres">
      <dgm:prSet presAssocID="{0FDE5CE0-8AAC-426B-9E02-C3526CD6544B}" presName="composite" presStyleCnt="0"/>
      <dgm:spPr/>
    </dgm:pt>
    <dgm:pt modelId="{720D3C8E-57E8-4D1E-AF96-528B081487F0}" type="pres">
      <dgm:prSet presAssocID="{0FDE5CE0-8AAC-426B-9E02-C3526CD6544B}" presName="ParentAccentShape" presStyleLbl="trBgShp" presStyleIdx="0" presStyleCnt="2" custScaleX="112107" custScaleY="99878"/>
      <dgm:spPr/>
    </dgm:pt>
    <dgm:pt modelId="{02787D14-8BDE-4FD8-AF2F-20857431376D}" type="pres">
      <dgm:prSet presAssocID="{0FDE5CE0-8AAC-426B-9E02-C3526CD6544B}" presName="ParentText" presStyleLbl="revTx" presStyleIdx="0" presStyleCnt="2">
        <dgm:presLayoutVars>
          <dgm:chMax val="1"/>
          <dgm:chPref val="1"/>
          <dgm:bulletEnabled val="1"/>
        </dgm:presLayoutVars>
      </dgm:prSet>
      <dgm:spPr/>
      <dgm:t>
        <a:bodyPr/>
        <a:lstStyle/>
        <a:p>
          <a:endParaRPr lang="es-MX"/>
        </a:p>
      </dgm:t>
    </dgm:pt>
    <dgm:pt modelId="{7E31E647-BFD9-4A6A-8CE2-094068560BC1}" type="pres">
      <dgm:prSet presAssocID="{0FDE5CE0-8AAC-426B-9E02-C3526CD6544B}" presName="ChildText" presStyleLbl="revTx" presStyleIdx="1" presStyleCnt="2">
        <dgm:presLayoutVars>
          <dgm:chMax val="0"/>
          <dgm:chPref val="0"/>
        </dgm:presLayoutVars>
      </dgm:prSet>
      <dgm:spPr/>
      <dgm:t>
        <a:bodyPr/>
        <a:lstStyle/>
        <a:p>
          <a:endParaRPr lang="es-MX"/>
        </a:p>
      </dgm:t>
    </dgm:pt>
    <dgm:pt modelId="{BEE70268-0C91-494D-99CA-A0C160D739A7}" type="pres">
      <dgm:prSet presAssocID="{0FDE5CE0-8AAC-426B-9E02-C3526CD6544B}" presName="ChildAccentShape" presStyleLbl="trBgShp" presStyleIdx="1" presStyleCnt="2"/>
      <dgm:spPr/>
    </dgm:pt>
    <dgm:pt modelId="{CDB539B2-0D20-47D3-9FA9-4B6C3D14CA87}" type="pres">
      <dgm:prSet presAssocID="{0FDE5CE0-8AAC-426B-9E02-C3526CD6544B}" presName="Image" presStyleLbl="alignImgPlace1" presStyleIdx="0" presStyleCnt="1" custScaleX="100277" custScaleY="97798"/>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Lst>
  <dgm:cxnLst>
    <dgm:cxn modelId="{4B2AF819-94FB-4A59-B3B3-7C44FEF002D4}" type="presOf" srcId="{EC202CB2-4487-4E34-9029-1531D26D0BF5}" destId="{7E31E647-BFD9-4A6A-8CE2-094068560BC1}" srcOrd="0" destOrd="0" presId="urn:microsoft.com/office/officeart/2009/3/layout/SnapshotPictureList"/>
    <dgm:cxn modelId="{7830EE96-4CCA-49D6-B515-C14A85671553}" srcId="{523E3655-C769-4A59-880A-9D584C7130AD}" destId="{0FDE5CE0-8AAC-426B-9E02-C3526CD6544B}" srcOrd="0" destOrd="0" parTransId="{E21896AE-9683-4EB5-8361-B4134AF8F57E}" sibTransId="{B893FC8F-5FFE-4155-9681-2FA37E6900D5}"/>
    <dgm:cxn modelId="{0DF83331-D22A-4818-A363-ACC53CD31835}" type="presOf" srcId="{0FDE5CE0-8AAC-426B-9E02-C3526CD6544B}" destId="{02787D14-8BDE-4FD8-AF2F-20857431376D}" srcOrd="0" destOrd="0" presId="urn:microsoft.com/office/officeart/2009/3/layout/SnapshotPictureList"/>
    <dgm:cxn modelId="{4D18F954-1261-48C2-8C47-074C2B42D9C0}" srcId="{0FDE5CE0-8AAC-426B-9E02-C3526CD6544B}" destId="{EC202CB2-4487-4E34-9029-1531D26D0BF5}" srcOrd="0" destOrd="0" parTransId="{A608B142-71C0-4D41-B57E-828044724FC3}" sibTransId="{5D9E547B-C8F7-4B03-84E0-B6A283662A58}"/>
    <dgm:cxn modelId="{7855C58E-D1AA-4208-AA4E-65D993F04CB0}" type="presOf" srcId="{523E3655-C769-4A59-880A-9D584C7130AD}" destId="{A940E338-6774-4C19-BFF9-2DA9686A2F2C}" srcOrd="0" destOrd="0" presId="urn:microsoft.com/office/officeart/2009/3/layout/SnapshotPictureList"/>
    <dgm:cxn modelId="{2911A6B9-0303-4CE7-A2B9-946314B5D859}" type="presParOf" srcId="{A940E338-6774-4C19-BFF9-2DA9686A2F2C}" destId="{1D280279-1764-4226-8AF0-147D1B512374}" srcOrd="0" destOrd="0" presId="urn:microsoft.com/office/officeart/2009/3/layout/SnapshotPictureList"/>
    <dgm:cxn modelId="{B975EA87-560B-464D-B7DD-3FF617EBE917}" type="presParOf" srcId="{1D280279-1764-4226-8AF0-147D1B512374}" destId="{720D3C8E-57E8-4D1E-AF96-528B081487F0}" srcOrd="0" destOrd="0" presId="urn:microsoft.com/office/officeart/2009/3/layout/SnapshotPictureList"/>
    <dgm:cxn modelId="{ACCDB33C-9DE8-422F-9208-5B1268A87E9E}" type="presParOf" srcId="{1D280279-1764-4226-8AF0-147D1B512374}" destId="{02787D14-8BDE-4FD8-AF2F-20857431376D}" srcOrd="1" destOrd="0" presId="urn:microsoft.com/office/officeart/2009/3/layout/SnapshotPictureList"/>
    <dgm:cxn modelId="{D23EEA27-5713-447D-A465-1785708D1DD5}" type="presParOf" srcId="{1D280279-1764-4226-8AF0-147D1B512374}" destId="{7E31E647-BFD9-4A6A-8CE2-094068560BC1}" srcOrd="2" destOrd="0" presId="urn:microsoft.com/office/officeart/2009/3/layout/SnapshotPictureList"/>
    <dgm:cxn modelId="{BAF24150-741C-401E-BF5B-3CC240BAE76D}" type="presParOf" srcId="{1D280279-1764-4226-8AF0-147D1B512374}" destId="{BEE70268-0C91-494D-99CA-A0C160D739A7}" srcOrd="3" destOrd="0" presId="urn:microsoft.com/office/officeart/2009/3/layout/SnapshotPictureList"/>
    <dgm:cxn modelId="{DBECB548-737E-4DA6-8EF8-6EBE89BFDC65}" type="presParOf" srcId="{1D280279-1764-4226-8AF0-147D1B512374}" destId="{CDB539B2-0D20-47D3-9FA9-4B6C3D14CA8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70268-0C91-494D-99CA-A0C160D739A7}">
      <dsp:nvSpPr>
        <dsp:cNvPr id="0" name=""/>
        <dsp:cNvSpPr/>
      </dsp:nvSpPr>
      <dsp:spPr>
        <a:xfrm>
          <a:off x="7973452" y="898293"/>
          <a:ext cx="191691" cy="354780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D3C8E-57E8-4D1E-AF96-528B081487F0}">
      <dsp:nvSpPr>
        <dsp:cNvPr id="0" name=""/>
        <dsp:cNvSpPr/>
      </dsp:nvSpPr>
      <dsp:spPr>
        <a:xfrm>
          <a:off x="766" y="900457"/>
          <a:ext cx="5589196" cy="3543474"/>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539B2-0D20-47D3-9FA9-4B6C3D14CA87}">
      <dsp:nvSpPr>
        <dsp:cNvPr id="0" name=""/>
        <dsp:cNvSpPr/>
      </dsp:nvSpPr>
      <dsp:spPr>
        <a:xfrm>
          <a:off x="104237" y="510141"/>
          <a:ext cx="4807178" cy="32820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87D14-8BDE-4FD8-AF2F-20857431376D}">
      <dsp:nvSpPr>
        <dsp:cNvPr id="0" name=""/>
        <dsp:cNvSpPr/>
      </dsp:nvSpPr>
      <dsp:spPr>
        <a:xfrm>
          <a:off x="497482" y="3830296"/>
          <a:ext cx="4598986" cy="42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0" tIns="72390" rIns="193040" bIns="72390" numCol="1" spcCol="1270" anchor="ctr" anchorCtr="0">
          <a:noAutofit/>
        </a:bodyPr>
        <a:lstStyle/>
        <a:p>
          <a:pPr lvl="0" algn="l" defTabSz="844550">
            <a:lnSpc>
              <a:spcPct val="90000"/>
            </a:lnSpc>
            <a:spcBef>
              <a:spcPct val="0"/>
            </a:spcBef>
            <a:spcAft>
              <a:spcPct val="35000"/>
            </a:spcAft>
          </a:pPr>
          <a:r>
            <a:rPr lang="es-MX" sz="1900" kern="1200" dirty="0" smtClean="0"/>
            <a:t>Mapa de Ubicación</a:t>
          </a:r>
          <a:endParaRPr lang="es-MX" sz="1900" kern="1200" dirty="0"/>
        </a:p>
      </dsp:txBody>
      <dsp:txXfrm>
        <a:off x="497482" y="3830296"/>
        <a:ext cx="4598986" cy="421127"/>
      </dsp:txXfrm>
    </dsp:sp>
    <dsp:sp modelId="{7E31E647-BFD9-4A6A-8CE2-094068560BC1}">
      <dsp:nvSpPr>
        <dsp:cNvPr id="0" name=""/>
        <dsp:cNvSpPr/>
      </dsp:nvSpPr>
      <dsp:spPr>
        <a:xfrm>
          <a:off x="5491127" y="898293"/>
          <a:ext cx="2279357" cy="354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MX" sz="2800" kern="1200" dirty="0" smtClean="0"/>
            <a:t>Arte Griego</a:t>
          </a:r>
          <a:endParaRPr lang="es-MX" sz="2800" kern="1200" dirty="0"/>
        </a:p>
      </dsp:txBody>
      <dsp:txXfrm>
        <a:off x="5491127" y="898293"/>
        <a:ext cx="2279357" cy="3547802"/>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F7D9E-B3DE-4BED-B4AA-55944AE431FE}" type="datetimeFigureOut">
              <a:rPr lang="es-MX" smtClean="0"/>
              <a:t>15/10/2014</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7AD35-B13F-4B6F-884C-F0303AD73168}" type="slidenum">
              <a:rPr lang="es-MX" smtClean="0"/>
              <a:t>‹Nº›</a:t>
            </a:fld>
            <a:endParaRPr lang="es-MX" dirty="0"/>
          </a:p>
        </p:txBody>
      </p:sp>
    </p:spTree>
    <p:extLst>
      <p:ext uri="{BB962C8B-B14F-4D97-AF65-F5344CB8AC3E}">
        <p14:creationId xmlns:p14="http://schemas.microsoft.com/office/powerpoint/2010/main" val="236273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AF7AD35-B13F-4B6F-884C-F0303AD73168}" type="slidenum">
              <a:rPr lang="es-MX" smtClean="0"/>
              <a:t>2</a:t>
            </a:fld>
            <a:endParaRPr lang="es-MX" dirty="0"/>
          </a:p>
        </p:txBody>
      </p:sp>
    </p:spTree>
    <p:extLst>
      <p:ext uri="{BB962C8B-B14F-4D97-AF65-F5344CB8AC3E}">
        <p14:creationId xmlns:p14="http://schemas.microsoft.com/office/powerpoint/2010/main" val="274933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AF7AD35-B13F-4B6F-884C-F0303AD73168}" type="slidenum">
              <a:rPr lang="es-MX" smtClean="0"/>
              <a:t>4</a:t>
            </a:fld>
            <a:endParaRPr lang="es-MX" dirty="0"/>
          </a:p>
        </p:txBody>
      </p:sp>
    </p:spTree>
    <p:extLst>
      <p:ext uri="{BB962C8B-B14F-4D97-AF65-F5344CB8AC3E}">
        <p14:creationId xmlns:p14="http://schemas.microsoft.com/office/powerpoint/2010/main" val="237072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AF7AD35-B13F-4B6F-884C-F0303AD73168}" type="slidenum">
              <a:rPr lang="es-MX" smtClean="0"/>
              <a:t>7</a:t>
            </a:fld>
            <a:endParaRPr lang="es-MX" dirty="0"/>
          </a:p>
        </p:txBody>
      </p:sp>
    </p:spTree>
    <p:extLst>
      <p:ext uri="{BB962C8B-B14F-4D97-AF65-F5344CB8AC3E}">
        <p14:creationId xmlns:p14="http://schemas.microsoft.com/office/powerpoint/2010/main" val="24523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AF7AD35-B13F-4B6F-884C-F0303AD73168}" type="slidenum">
              <a:rPr lang="es-MX" smtClean="0"/>
              <a:t>9</a:t>
            </a:fld>
            <a:endParaRPr lang="es-MX" dirty="0"/>
          </a:p>
        </p:txBody>
      </p:sp>
    </p:spTree>
    <p:extLst>
      <p:ext uri="{BB962C8B-B14F-4D97-AF65-F5344CB8AC3E}">
        <p14:creationId xmlns:p14="http://schemas.microsoft.com/office/powerpoint/2010/main" val="339994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AF7AD35-B13F-4B6F-884C-F0303AD73168}" type="slidenum">
              <a:rPr lang="es-MX" smtClean="0"/>
              <a:t>30</a:t>
            </a:fld>
            <a:endParaRPr lang="es-MX" dirty="0"/>
          </a:p>
        </p:txBody>
      </p:sp>
    </p:spTree>
    <p:extLst>
      <p:ext uri="{BB962C8B-B14F-4D97-AF65-F5344CB8AC3E}">
        <p14:creationId xmlns:p14="http://schemas.microsoft.com/office/powerpoint/2010/main" val="128655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14795790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9961410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21526422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cap="none" spc="0">
                <a:ln w="6600">
                  <a:solidFill>
                    <a:schemeClr val="accent2"/>
                  </a:solidFill>
                  <a:prstDash val="solid"/>
                </a:ln>
                <a:solidFill>
                  <a:srgbClr val="FFFFFF"/>
                </a:solidFill>
                <a:effectLst>
                  <a:outerShdw dist="38100" dir="2700000" algn="tl" rotWithShape="0">
                    <a:schemeClr val="accent2"/>
                  </a:outerShdw>
                </a:effectLst>
              </a:defRPr>
            </a:lvl1pPr>
          </a:lstStyle>
          <a:p>
            <a:r>
              <a:rPr lang="es-ES_tradnl" dirty="0" smtClean="0"/>
              <a:t>Clic para editar título</a:t>
            </a:r>
            <a:endParaRPr lang="es-ES" dirty="0"/>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1302837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686300"/>
            <a:ext cx="7772400" cy="1082675"/>
          </a:xfrm>
        </p:spPr>
        <p:style>
          <a:lnRef idx="0">
            <a:schemeClr val="accent6"/>
          </a:lnRef>
          <a:fillRef idx="3">
            <a:schemeClr val="accent6"/>
          </a:fillRef>
          <a:effectRef idx="3">
            <a:schemeClr val="accent6"/>
          </a:effectRef>
          <a:fontRef idx="none"/>
        </p:style>
        <p:txBody>
          <a:bodyPr anchor="ctr">
            <a:normAutofit/>
          </a:bodyPr>
          <a:lstStyle>
            <a:lvl1pPr algn="ctr">
              <a:defRPr sz="4800" b="1" cap="none" spc="0">
                <a:ln w="22225">
                  <a:solidFill>
                    <a:schemeClr val="accent2"/>
                  </a:solidFill>
                  <a:prstDash val="solid"/>
                </a:ln>
                <a:solidFill>
                  <a:schemeClr val="accent2">
                    <a:lumMod val="40000"/>
                    <a:lumOff val="60000"/>
                  </a:schemeClr>
                </a:solidFill>
                <a:effectLst/>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35782745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33237400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16819095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23265353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6229517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3143727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t>15/10/2014</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01465EC8-3B85-854F-89CD-4AC270FC047F}" type="slidenum">
              <a:rPr lang="es-ES" smtClean="0"/>
              <a:t>‹Nº›</a:t>
            </a:fld>
            <a:endParaRPr lang="es-ES" dirty="0"/>
          </a:p>
        </p:txBody>
      </p:sp>
    </p:spTree>
    <p:extLst>
      <p:ext uri="{BB962C8B-B14F-4D97-AF65-F5344CB8AC3E}">
        <p14:creationId xmlns:p14="http://schemas.microsoft.com/office/powerpoint/2010/main" val="37697477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3175-6399-754D-AAA8-CE37BE8AC21C}" type="datetimeFigureOut">
              <a:rPr lang="es-ES" smtClean="0"/>
              <a:t>15/10/2014</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5EC8-3B85-854F-89CD-4AC270FC047F}" type="slidenum">
              <a:rPr lang="es-ES" smtClean="0"/>
              <a:t>‹Nº›</a:t>
            </a:fld>
            <a:endParaRPr lang="es-ES" dirty="0"/>
          </a:p>
        </p:txBody>
      </p:sp>
    </p:spTree>
    <p:extLst>
      <p:ext uri="{BB962C8B-B14F-4D97-AF65-F5344CB8AC3E}">
        <p14:creationId xmlns:p14="http://schemas.microsoft.com/office/powerpoint/2010/main" val="50878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1 Título"/>
          <p:cNvSpPr>
            <a:spLocks noGrp="1"/>
          </p:cNvSpPr>
          <p:nvPr>
            <p:ph type="ctrTitle"/>
          </p:nvPr>
        </p:nvSpPr>
        <p:spPr>
          <a:xfrm>
            <a:off x="272140" y="203651"/>
            <a:ext cx="8273146" cy="1233259"/>
          </a:xfrm>
        </p:spPr>
        <p:txBody>
          <a:bodyPr>
            <a:normAutofit/>
          </a:bodyPr>
          <a:lstStyle/>
          <a:p>
            <a:pPr algn="l"/>
            <a:r>
              <a:rPr lang="es-MX" b="1" dirty="0" smtClean="0">
                <a:solidFill>
                  <a:schemeClr val="bg2">
                    <a:lumMod val="90000"/>
                  </a:schemeClr>
                </a:solidFill>
              </a:rPr>
              <a:t>Academia de Arte</a:t>
            </a:r>
            <a:r>
              <a:rPr lang="es-MX" dirty="0" smtClean="0">
                <a:solidFill>
                  <a:schemeClr val="bg2">
                    <a:lumMod val="90000"/>
                  </a:schemeClr>
                </a:solidFill>
              </a:rPr>
              <a:t> </a:t>
            </a:r>
            <a:endParaRPr lang="es-MX" dirty="0">
              <a:solidFill>
                <a:schemeClr val="bg2">
                  <a:lumMod val="90000"/>
                </a:schemeClr>
              </a:solidFill>
            </a:endParaRPr>
          </a:p>
        </p:txBody>
      </p:sp>
      <p:sp>
        <p:nvSpPr>
          <p:cNvPr id="3" name="2 Subtítulo"/>
          <p:cNvSpPr>
            <a:spLocks noGrp="1"/>
          </p:cNvSpPr>
          <p:nvPr>
            <p:ph type="subTitle" idx="1"/>
          </p:nvPr>
        </p:nvSpPr>
        <p:spPr>
          <a:xfrm>
            <a:off x="370114" y="1393366"/>
            <a:ext cx="5138057" cy="2220691"/>
          </a:xfrm>
        </p:spPr>
        <p:txBody>
          <a:bodyPr>
            <a:noAutofit/>
          </a:bodyPr>
          <a:lstStyle/>
          <a:p>
            <a:pPr algn="l"/>
            <a:r>
              <a:rPr lang="es-MX" sz="2000" b="1" dirty="0" smtClean="0">
                <a:solidFill>
                  <a:schemeClr val="bg2">
                    <a:lumMod val="90000"/>
                  </a:schemeClr>
                </a:solidFill>
              </a:rPr>
              <a:t>Tema: Arte Griego</a:t>
            </a:r>
          </a:p>
          <a:p>
            <a:pPr algn="l"/>
            <a:endParaRPr lang="es-MX" sz="1200" b="1" dirty="0" smtClean="0">
              <a:solidFill>
                <a:schemeClr val="bg2">
                  <a:lumMod val="90000"/>
                </a:schemeClr>
              </a:solidFill>
            </a:endParaRPr>
          </a:p>
          <a:p>
            <a:pPr algn="l"/>
            <a:r>
              <a:rPr lang="es-MX" sz="2000" b="1" dirty="0" smtClean="0">
                <a:solidFill>
                  <a:schemeClr val="bg2">
                    <a:lumMod val="90000"/>
                  </a:schemeClr>
                </a:solidFill>
              </a:rPr>
              <a:t>Profesor (a): Marisol Maqueda Anaya </a:t>
            </a:r>
          </a:p>
          <a:p>
            <a:pPr algn="l"/>
            <a:endParaRPr lang="es-MX" sz="1200" b="1" dirty="0" smtClean="0">
              <a:solidFill>
                <a:schemeClr val="bg2">
                  <a:lumMod val="90000"/>
                </a:schemeClr>
              </a:solidFill>
            </a:endParaRPr>
          </a:p>
          <a:p>
            <a:pPr algn="l"/>
            <a:r>
              <a:rPr lang="es-MX" sz="2000" b="1" dirty="0" smtClean="0">
                <a:solidFill>
                  <a:schemeClr val="bg2">
                    <a:lumMod val="90000"/>
                  </a:schemeClr>
                </a:solidFill>
              </a:rPr>
              <a:t>Periodo: Julio – Diciembre 2014</a:t>
            </a:r>
          </a:p>
        </p:txBody>
      </p:sp>
    </p:spTree>
    <p:extLst>
      <p:ext uri="{BB962C8B-B14F-4D97-AF65-F5344CB8AC3E}">
        <p14:creationId xmlns:p14="http://schemas.microsoft.com/office/powerpoint/2010/main" val="29398793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Korai"/>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135042"/>
            <a:ext cx="5081954" cy="3149381"/>
          </a:xfrm>
          <a:prstGeom prst="rect">
            <a:avLst/>
          </a:prstGeom>
          <a:noFill/>
        </p:spPr>
      </p:pic>
      <p:pic>
        <p:nvPicPr>
          <p:cNvPr id="4" name="Picture 4" descr="http://4.bp.blogspot.com/_zU7cCfB9eSY/TQzb-JxKNYI/AAAAAAAAF6c/brNXAkxjaGQ/s640/kuroi.jpg"/>
          <p:cNvPicPr>
            <a:picLocks noChangeAspect="1" noChangeArrowheads="1"/>
          </p:cNvPicPr>
          <p:nvPr/>
        </p:nvPicPr>
        <p:blipFill>
          <a:blip r:embed="rId3" cstate="print">
            <a:clrChange>
              <a:clrFrom>
                <a:srgbClr val="0F0F0D"/>
              </a:clrFrom>
              <a:clrTo>
                <a:srgbClr val="0F0F0D">
                  <a:alpha val="0"/>
                </a:srgbClr>
              </a:clrTo>
            </a:clrChange>
          </a:blip>
          <a:srcRect/>
          <a:stretch>
            <a:fillRect/>
          </a:stretch>
        </p:blipFill>
        <p:spPr bwMode="auto">
          <a:xfrm>
            <a:off x="7139355" y="1512845"/>
            <a:ext cx="2241228" cy="4701878"/>
          </a:xfrm>
          <a:prstGeom prst="rect">
            <a:avLst/>
          </a:prstGeom>
          <a:noFill/>
        </p:spPr>
      </p:pic>
      <p:sp>
        <p:nvSpPr>
          <p:cNvPr id="2" name="Título 1"/>
          <p:cNvSpPr>
            <a:spLocks noGrp="1"/>
          </p:cNvSpPr>
          <p:nvPr>
            <p:ph type="title"/>
          </p:nvPr>
        </p:nvSpPr>
        <p:spPr>
          <a:xfrm>
            <a:off x="457200" y="28448"/>
            <a:ext cx="8229600" cy="1143000"/>
          </a:xfrm>
        </p:spPr>
        <p:txBody>
          <a:bodyPr>
            <a:normAutofit/>
          </a:bodyPr>
          <a:lstStyle/>
          <a:p>
            <a:r>
              <a:rPr lang="es-MX" dirty="0"/>
              <a:t>PERIODO </a:t>
            </a:r>
            <a:r>
              <a:rPr lang="es-MX" dirty="0" smtClean="0"/>
              <a:t>ARCAICO</a:t>
            </a:r>
            <a:endParaRPr lang="es-MX" dirty="0"/>
          </a:p>
        </p:txBody>
      </p:sp>
      <p:sp>
        <p:nvSpPr>
          <p:cNvPr id="3" name="Marcador de contenido 2"/>
          <p:cNvSpPr>
            <a:spLocks noGrp="1"/>
          </p:cNvSpPr>
          <p:nvPr>
            <p:ph idx="1"/>
          </p:nvPr>
        </p:nvSpPr>
        <p:spPr>
          <a:xfrm>
            <a:off x="0" y="967151"/>
            <a:ext cx="8458200" cy="2743200"/>
          </a:xfrm>
        </p:spPr>
        <p:txBody>
          <a:bodyPr>
            <a:normAutofit lnSpcReduction="10000"/>
          </a:bodyPr>
          <a:lstStyle/>
          <a:p>
            <a:r>
              <a:rPr lang="es-MX" dirty="0"/>
              <a:t>Rigidez (los brazos pegados al cuerpo)</a:t>
            </a:r>
          </a:p>
          <a:p>
            <a:r>
              <a:rPr lang="es-MX" dirty="0"/>
              <a:t>Las figuras completamente desnudas</a:t>
            </a:r>
          </a:p>
          <a:p>
            <a:r>
              <a:rPr lang="es-MX" dirty="0"/>
              <a:t>La escultura se realizo sobre un monolito</a:t>
            </a:r>
          </a:p>
          <a:p>
            <a:r>
              <a:rPr lang="es-MX" dirty="0"/>
              <a:t>El </a:t>
            </a:r>
            <a:r>
              <a:rPr lang="es-MX" dirty="0" smtClean="0"/>
              <a:t>cabello </a:t>
            </a:r>
            <a:r>
              <a:rPr lang="es-MX" dirty="0"/>
              <a:t>con trenzas largas y pegadas al cuerpo </a:t>
            </a:r>
          </a:p>
        </p:txBody>
      </p:sp>
    </p:spTree>
    <p:extLst>
      <p:ext uri="{BB962C8B-B14F-4D97-AF65-F5344CB8AC3E}">
        <p14:creationId xmlns:p14="http://schemas.microsoft.com/office/powerpoint/2010/main" val="14694325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PERIODO </a:t>
            </a:r>
            <a:r>
              <a:rPr lang="es-MX" dirty="0" smtClean="0"/>
              <a:t>PRECLÁSICO</a:t>
            </a:r>
            <a:endParaRPr lang="es-MX" dirty="0"/>
          </a:p>
        </p:txBody>
      </p:sp>
      <p:sp>
        <p:nvSpPr>
          <p:cNvPr id="3" name="Marcador de contenido 2"/>
          <p:cNvSpPr>
            <a:spLocks noGrp="1"/>
          </p:cNvSpPr>
          <p:nvPr>
            <p:ph idx="1"/>
          </p:nvPr>
        </p:nvSpPr>
        <p:spPr>
          <a:xfrm>
            <a:off x="4290646" y="1248507"/>
            <a:ext cx="4853354" cy="4525963"/>
          </a:xfrm>
        </p:spPr>
        <p:txBody>
          <a:bodyPr>
            <a:normAutofit lnSpcReduction="10000"/>
          </a:bodyPr>
          <a:lstStyle/>
          <a:p>
            <a:r>
              <a:rPr lang="es-MX" dirty="0">
                <a:latin typeface="Arial" pitchFamily="34" charset="0"/>
                <a:cs typeface="Arial" pitchFamily="34" charset="0"/>
              </a:rPr>
              <a:t>Pierde la rigidez en el bloque cilíndrico</a:t>
            </a:r>
          </a:p>
          <a:p>
            <a:r>
              <a:rPr lang="es-MX" dirty="0">
                <a:latin typeface="Arial" pitchFamily="34" charset="0"/>
                <a:cs typeface="Arial" pitchFamily="34" charset="0"/>
              </a:rPr>
              <a:t>La rigidez de la mujer aparece parcialmente cubierta</a:t>
            </a:r>
          </a:p>
          <a:p>
            <a:r>
              <a:rPr lang="es-MX" dirty="0">
                <a:latin typeface="Arial" pitchFamily="34" charset="0"/>
                <a:cs typeface="Arial" pitchFamily="34" charset="0"/>
              </a:rPr>
              <a:t>Las figuras presentan movimiento, hay mas rasgos de gesticulación en las figuras</a:t>
            </a:r>
            <a:r>
              <a:rPr lang="es-MX" dirty="0" smtClean="0">
                <a:latin typeface="Arial" pitchFamily="34" charset="0"/>
                <a:cs typeface="Arial" pitchFamily="34" charset="0"/>
              </a:rPr>
              <a:t>.</a:t>
            </a:r>
            <a:endParaRPr lang="es-MX" dirty="0">
              <a:latin typeface="Arial" pitchFamily="34" charset="0"/>
              <a:cs typeface="Arial" pitchFamily="34" charset="0"/>
            </a:endParaRPr>
          </a:p>
        </p:txBody>
      </p:sp>
      <p:pic>
        <p:nvPicPr>
          <p:cNvPr id="4" name="Picture 2" descr="http://1.bp.blogspot.com/_SV8l8vXfIcQ/SdZ5yqk-cSI/AAAAAAAAC-o/d3vRVW2W_hQ/s400/Atletas+griegos.jpg"/>
          <p:cNvPicPr>
            <a:picLocks noChangeAspect="1" noChangeArrowheads="1"/>
          </p:cNvPicPr>
          <p:nvPr/>
        </p:nvPicPr>
        <p:blipFill>
          <a:blip r:embed="rId2" cstate="print"/>
          <a:srcRect/>
          <a:stretch>
            <a:fillRect/>
          </a:stretch>
        </p:blipFill>
        <p:spPr bwMode="auto">
          <a:xfrm>
            <a:off x="290673" y="1417638"/>
            <a:ext cx="4166501"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547576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PERIODO </a:t>
            </a:r>
            <a:r>
              <a:rPr lang="es-MX" dirty="0" smtClean="0"/>
              <a:t>CLÁSICO</a:t>
            </a:r>
            <a:endParaRPr lang="es-MX" dirty="0"/>
          </a:p>
        </p:txBody>
      </p:sp>
      <p:sp>
        <p:nvSpPr>
          <p:cNvPr id="3" name="Marcador de contenido 2"/>
          <p:cNvSpPr>
            <a:spLocks noGrp="1"/>
          </p:cNvSpPr>
          <p:nvPr>
            <p:ph idx="1"/>
          </p:nvPr>
        </p:nvSpPr>
        <p:spPr>
          <a:xfrm>
            <a:off x="0" y="1255143"/>
            <a:ext cx="5331125" cy="4904117"/>
          </a:xfrm>
        </p:spPr>
        <p:txBody>
          <a:bodyPr>
            <a:normAutofit/>
          </a:bodyPr>
          <a:lstStyle/>
          <a:p>
            <a:r>
              <a:rPr lang="es-MX" dirty="0"/>
              <a:t>Aparecen escultores mas </a:t>
            </a:r>
            <a:r>
              <a:rPr lang="es-MX" dirty="0" smtClean="0"/>
              <a:t>importantes:</a:t>
            </a:r>
          </a:p>
          <a:p>
            <a:pPr marL="457200" lvl="1" indent="0">
              <a:buNone/>
            </a:pPr>
            <a:r>
              <a:rPr lang="es-MX" b="1" dirty="0" smtClean="0"/>
              <a:t>a) Mirón </a:t>
            </a:r>
          </a:p>
          <a:p>
            <a:pPr lvl="1"/>
            <a:r>
              <a:rPr lang="es-MX" dirty="0" smtClean="0"/>
              <a:t>Se </a:t>
            </a:r>
            <a:r>
              <a:rPr lang="es-MX" dirty="0"/>
              <a:t>destaca por la perfección</a:t>
            </a:r>
          </a:p>
          <a:p>
            <a:pPr lvl="1"/>
            <a:r>
              <a:rPr lang="es-MX" dirty="0"/>
              <a:t>El discóbolo: representa a un joven atleta al momento de lanzar un disco.</a:t>
            </a:r>
          </a:p>
          <a:p>
            <a:pPr lvl="1"/>
            <a:r>
              <a:rPr lang="es-MX" dirty="0"/>
              <a:t>El escultor de bronce tuvo obsesión por el movimiento y gestos.</a:t>
            </a:r>
          </a:p>
          <a:p>
            <a:endParaRPr lang="es-MX" dirty="0"/>
          </a:p>
        </p:txBody>
      </p:sp>
      <p:pic>
        <p:nvPicPr>
          <p:cNvPr id="4" name="Picture 4" descr="http://www.historiadeltraje.com.ar/images/Agenda/Discobol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55412" y="1255143"/>
            <a:ext cx="3347048" cy="5017900"/>
          </a:xfrm>
          <a:prstGeom prst="rect">
            <a:avLst/>
          </a:prstGeom>
          <a:noFill/>
        </p:spPr>
      </p:pic>
    </p:spTree>
    <p:extLst>
      <p:ext uri="{BB962C8B-B14F-4D97-AF65-F5344CB8AC3E}">
        <p14:creationId xmlns:p14="http://schemas.microsoft.com/office/powerpoint/2010/main" val="28991485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109208" y="741924"/>
            <a:ext cx="2229575" cy="369332"/>
          </a:xfrm>
          <a:prstGeom prst="rect">
            <a:avLst/>
          </a:prstGeom>
          <a:noFill/>
          <a:ln w="57150">
            <a:solidFill>
              <a:srgbClr val="FF0000"/>
            </a:solidFill>
          </a:ln>
        </p:spPr>
        <p:txBody>
          <a:bodyPr wrap="square" rtlCol="0">
            <a:spAutoFit/>
          </a:bodyPr>
          <a:lstStyle/>
          <a:p>
            <a:pPr algn="r"/>
            <a:r>
              <a:rPr lang="es-MX" b="1" dirty="0"/>
              <a:t>Zeus de Olimpia</a:t>
            </a:r>
          </a:p>
        </p:txBody>
      </p:sp>
      <p:sp>
        <p:nvSpPr>
          <p:cNvPr id="2" name="1 Título"/>
          <p:cNvSpPr>
            <a:spLocks noGrp="1"/>
          </p:cNvSpPr>
          <p:nvPr>
            <p:ph type="title"/>
          </p:nvPr>
        </p:nvSpPr>
        <p:spPr>
          <a:xfrm>
            <a:off x="457200" y="273050"/>
            <a:ext cx="3008313" cy="606844"/>
          </a:xfrm>
        </p:spPr>
        <p:txBody>
          <a:bodyPr>
            <a:normAutofit/>
          </a:bodyPr>
          <a:lstStyle/>
          <a:p>
            <a:r>
              <a:rPr lang="es-MX" sz="2800" dirty="0" smtClean="0"/>
              <a:t>b) Fidias </a:t>
            </a:r>
            <a:endParaRPr lang="es-MX" sz="2800" dirty="0"/>
          </a:p>
        </p:txBody>
      </p:sp>
      <p:sp>
        <p:nvSpPr>
          <p:cNvPr id="4" name="3 Marcador de texto"/>
          <p:cNvSpPr>
            <a:spLocks noGrp="1"/>
          </p:cNvSpPr>
          <p:nvPr>
            <p:ph type="body" sz="half" idx="2"/>
          </p:nvPr>
        </p:nvSpPr>
        <p:spPr>
          <a:xfrm>
            <a:off x="0" y="879894"/>
            <a:ext cx="3465513" cy="5246269"/>
          </a:xfrm>
        </p:spPr>
        <p:txBody>
          <a:bodyPr>
            <a:noAutofit/>
          </a:bodyPr>
          <a:lstStyle/>
          <a:p>
            <a:r>
              <a:rPr lang="es-MX" sz="2500" dirty="0"/>
              <a:t>Se distingue por el Zeus de Olimpo y por las tres representaciones que hizo de la Diosa Atenea</a:t>
            </a:r>
          </a:p>
          <a:p>
            <a:r>
              <a:rPr lang="es-MX" sz="2500" dirty="0" smtClean="0"/>
              <a:t>	a) Atenea Lemnia</a:t>
            </a:r>
            <a:endParaRPr lang="es-MX" sz="2500" dirty="0"/>
          </a:p>
          <a:p>
            <a:r>
              <a:rPr lang="es-MX" sz="2500" dirty="0" smtClean="0"/>
              <a:t>	b) Atenea </a:t>
            </a:r>
            <a:r>
              <a:rPr lang="es-MX" sz="2500" dirty="0"/>
              <a:t>Promacos</a:t>
            </a:r>
          </a:p>
          <a:p>
            <a:r>
              <a:rPr lang="es-MX" sz="2500" dirty="0" smtClean="0"/>
              <a:t>	c) Atenea </a:t>
            </a:r>
            <a:r>
              <a:rPr lang="es-MX" sz="2500" dirty="0"/>
              <a:t>Partenos </a:t>
            </a:r>
          </a:p>
          <a:p>
            <a:r>
              <a:rPr lang="es-MX" sz="2500" dirty="0"/>
              <a:t>Sus obras seguras son el Partenón destaca por la perfección en forma volumen y expresión de la escultura</a:t>
            </a:r>
            <a:r>
              <a:rPr lang="es-MX" sz="2500" dirty="0" smtClean="0"/>
              <a:t>.</a:t>
            </a:r>
            <a:endParaRPr lang="es-MX" sz="2500" dirty="0"/>
          </a:p>
        </p:txBody>
      </p:sp>
      <p:pic>
        <p:nvPicPr>
          <p:cNvPr id="5" name="Picture 4" descr="http://upload.wikimedia.org/wikipedia/commons/thumb/1/17/Zeus_Hermitage_St._Petersburg_20021009.jpg/300px-Zeus_Hermitage_St._Petersburg_20021009.jpg"/>
          <p:cNvPicPr>
            <a:picLocks noChangeAspect="1" noChangeArrowheads="1"/>
          </p:cNvPicPr>
          <p:nvPr/>
        </p:nvPicPr>
        <p:blipFill>
          <a:blip r:embed="rId2" cstate="print"/>
          <a:srcRect/>
          <a:stretch>
            <a:fillRect/>
          </a:stretch>
        </p:blipFill>
        <p:spPr bwMode="auto">
          <a:xfrm>
            <a:off x="3667275" y="13648"/>
            <a:ext cx="2910945" cy="4006617"/>
          </a:xfrm>
          <a:prstGeom prst="rect">
            <a:avLst/>
          </a:prstGeom>
          <a:noFill/>
          <a:ln w="38100">
            <a:solidFill>
              <a:srgbClr val="FF0000"/>
            </a:solidFill>
          </a:ln>
        </p:spPr>
      </p:pic>
      <p:sp>
        <p:nvSpPr>
          <p:cNvPr id="7" name="CuadroTexto 6"/>
          <p:cNvSpPr txBox="1"/>
          <p:nvPr/>
        </p:nvSpPr>
        <p:spPr>
          <a:xfrm>
            <a:off x="5008728" y="4926841"/>
            <a:ext cx="1987584" cy="369332"/>
          </a:xfrm>
          <a:prstGeom prst="rect">
            <a:avLst/>
          </a:prstGeom>
          <a:noFill/>
          <a:ln w="38100">
            <a:solidFill>
              <a:srgbClr val="FFC000"/>
            </a:solidFill>
          </a:ln>
        </p:spPr>
        <p:txBody>
          <a:bodyPr wrap="square" rtlCol="0">
            <a:spAutoFit/>
          </a:bodyPr>
          <a:lstStyle/>
          <a:p>
            <a:r>
              <a:rPr lang="es-MX" b="1" dirty="0"/>
              <a:t>Atenea Lemnia</a:t>
            </a:r>
          </a:p>
        </p:txBody>
      </p:sp>
      <p:pic>
        <p:nvPicPr>
          <p:cNvPr id="6" name="Picture 2" descr="http://upload.wikimedia.org/wikipedia/commons/thumb/d/db/Athena_Parthenos_Altemps_Inv8622.jpg/220px-Athena_Parthenos_Altemps_Inv8622.jpg"/>
          <p:cNvPicPr>
            <a:picLocks noChangeAspect="1" noChangeArrowheads="1"/>
          </p:cNvPicPr>
          <p:nvPr/>
        </p:nvPicPr>
        <p:blipFill>
          <a:blip r:embed="rId3" cstate="print"/>
          <a:srcRect/>
          <a:stretch>
            <a:fillRect/>
          </a:stretch>
        </p:blipFill>
        <p:spPr bwMode="auto">
          <a:xfrm>
            <a:off x="6655118" y="2033516"/>
            <a:ext cx="2488882" cy="4174535"/>
          </a:xfrm>
          <a:prstGeom prst="rect">
            <a:avLst/>
          </a:prstGeom>
          <a:noFill/>
          <a:ln w="38100">
            <a:solidFill>
              <a:srgbClr val="FFC000"/>
            </a:solidFill>
          </a:ln>
        </p:spPr>
      </p:pic>
    </p:spTree>
    <p:extLst>
      <p:ext uri="{BB962C8B-B14F-4D97-AF65-F5344CB8AC3E}">
        <p14:creationId xmlns:p14="http://schemas.microsoft.com/office/powerpoint/2010/main" val="17070590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b/bb/NAMA_Ath%C3%A9na_Varvakeion.jpg/220px-NAMA_Ath%C3%A9na_Varvakeion.jpg"/>
          <p:cNvPicPr>
            <a:picLocks noChangeAspect="1" noChangeArrowheads="1"/>
          </p:cNvPicPr>
          <p:nvPr/>
        </p:nvPicPr>
        <p:blipFill>
          <a:blip r:embed="rId2" cstate="print"/>
          <a:srcRect/>
          <a:stretch>
            <a:fillRect/>
          </a:stretch>
        </p:blipFill>
        <p:spPr bwMode="auto">
          <a:xfrm>
            <a:off x="5781385" y="398671"/>
            <a:ext cx="2912237" cy="51758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299999"/>
            </a:camera>
            <a:lightRig rig="twoPt" dir="t">
              <a:rot lat="0" lon="0" rev="7200000"/>
            </a:lightRig>
          </a:scene3d>
          <a:sp3d contourW="12700">
            <a:bevelT w="25400" h="19050"/>
            <a:contourClr>
              <a:srgbClr val="969696"/>
            </a:contourClr>
          </a:sp3d>
        </p:spPr>
      </p:pic>
      <p:pic>
        <p:nvPicPr>
          <p:cNvPr id="5" name="Picture 8" descr="http://www.lasalle.es/santanderapuntes/arte/grecia/escultura/clasico/fidias_atenea_promacos.jpg"/>
          <p:cNvPicPr>
            <a:picLocks noChangeAspect="1" noChangeArrowheads="1"/>
          </p:cNvPicPr>
          <p:nvPr/>
        </p:nvPicPr>
        <p:blipFill>
          <a:blip r:embed="rId3" cstate="print"/>
          <a:srcRect/>
          <a:stretch>
            <a:fillRect/>
          </a:stretch>
        </p:blipFill>
        <p:spPr bwMode="auto">
          <a:xfrm>
            <a:off x="431320" y="398671"/>
            <a:ext cx="3899140" cy="43143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ángulo 5"/>
          <p:cNvSpPr/>
          <p:nvPr/>
        </p:nvSpPr>
        <p:spPr>
          <a:xfrm rot="21223409">
            <a:off x="556399" y="4711224"/>
            <a:ext cx="2786340"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MX" sz="2400" b="1" dirty="0">
                <a:latin typeface="Arial" pitchFamily="34" charset="0"/>
                <a:cs typeface="Arial" pitchFamily="34" charset="0"/>
              </a:rPr>
              <a:t>Atenea Promacos</a:t>
            </a:r>
          </a:p>
        </p:txBody>
      </p:sp>
      <p:sp>
        <p:nvSpPr>
          <p:cNvPr id="7" name="Rectángulo 6"/>
          <p:cNvSpPr/>
          <p:nvPr/>
        </p:nvSpPr>
        <p:spPr>
          <a:xfrm rot="322342">
            <a:off x="5913021" y="5525369"/>
            <a:ext cx="26148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MX" sz="2400" b="1" dirty="0">
                <a:solidFill>
                  <a:schemeClr val="dk1"/>
                </a:solidFill>
                <a:latin typeface="Arial" pitchFamily="34" charset="0"/>
                <a:cs typeface="Arial" pitchFamily="34" charset="0"/>
              </a:rPr>
              <a:t>Atenea Partenos</a:t>
            </a:r>
          </a:p>
        </p:txBody>
      </p:sp>
    </p:spTree>
    <p:extLst>
      <p:ext uri="{BB962C8B-B14F-4D97-AF65-F5344CB8AC3E}">
        <p14:creationId xmlns:p14="http://schemas.microsoft.com/office/powerpoint/2010/main" val="33841648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272928"/>
            <a:ext cx="3008313" cy="624217"/>
          </a:xfrm>
        </p:spPr>
        <p:txBody>
          <a:bodyPr>
            <a:normAutofit/>
          </a:bodyPr>
          <a:lstStyle/>
          <a:p>
            <a:r>
              <a:rPr lang="es-MX" sz="3200" dirty="0" smtClean="0"/>
              <a:t>c) Praxíteles </a:t>
            </a:r>
            <a:endParaRPr lang="es-MX" sz="3200" dirty="0"/>
          </a:p>
        </p:txBody>
      </p:sp>
      <p:sp>
        <p:nvSpPr>
          <p:cNvPr id="4" name="Marcador de texto 3"/>
          <p:cNvSpPr>
            <a:spLocks noGrp="1"/>
          </p:cNvSpPr>
          <p:nvPr>
            <p:ph type="body" sz="half" idx="2"/>
          </p:nvPr>
        </p:nvSpPr>
        <p:spPr/>
        <p:txBody>
          <a:bodyPr>
            <a:normAutofit/>
          </a:bodyPr>
          <a:lstStyle/>
          <a:p>
            <a:r>
              <a:rPr lang="es-MX" sz="2800" dirty="0"/>
              <a:t>Afrodita (Diosa del amor)</a:t>
            </a:r>
          </a:p>
          <a:p>
            <a:r>
              <a:rPr lang="es-MX" sz="2800" dirty="0"/>
              <a:t>Símbolo de la escultura femenina con sonrisa suave y dulce, labios entreabiertos y mirada alegre</a:t>
            </a:r>
            <a:r>
              <a:rPr lang="es-MX" sz="2800" dirty="0" smtClean="0"/>
              <a:t>.</a:t>
            </a:r>
            <a:endParaRPr lang="es-MX" sz="2800" dirty="0"/>
          </a:p>
        </p:txBody>
      </p:sp>
      <p:pic>
        <p:nvPicPr>
          <p:cNvPr id="6" name="Picture 2" descr="http://upload.wikimedia.org/wikipedia/commons/thumb/9/9a/Cnidus_Aphrodite_Altemps_Inv8619.jpg/220px-Cnidus_Aphrodite_Altemps_Inv8619.jpg"/>
          <p:cNvPicPr>
            <a:picLocks noChangeAspect="1" noChangeArrowheads="1"/>
          </p:cNvPicPr>
          <p:nvPr/>
        </p:nvPicPr>
        <p:blipFill>
          <a:blip r:embed="rId2" cstate="print"/>
          <a:srcRect/>
          <a:stretch>
            <a:fillRect/>
          </a:stretch>
        </p:blipFill>
        <p:spPr bwMode="auto">
          <a:xfrm>
            <a:off x="3465513" y="356322"/>
            <a:ext cx="2503966" cy="54558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8" descr="http://snap3.uas.mx/RECURSO1/Arte%20del%20mundo%20clasico/PRAXITELES%20-%20Hermes%20de%20Olimpia.jpg"/>
          <p:cNvPicPr>
            <a:picLocks noChangeAspect="1" noChangeArrowheads="1"/>
          </p:cNvPicPr>
          <p:nvPr/>
        </p:nvPicPr>
        <p:blipFill>
          <a:blip r:embed="rId3" cstate="print"/>
          <a:srcRect/>
          <a:stretch>
            <a:fillRect/>
          </a:stretch>
        </p:blipFill>
        <p:spPr bwMode="auto">
          <a:xfrm>
            <a:off x="6306643" y="259723"/>
            <a:ext cx="2637005" cy="3960302"/>
          </a:xfrm>
          <a:prstGeom prst="roundRect">
            <a:avLst>
              <a:gd name="adj" fmla="val 3491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ángulo 7"/>
          <p:cNvSpPr/>
          <p:nvPr/>
        </p:nvSpPr>
        <p:spPr>
          <a:xfrm>
            <a:off x="6856511" y="4470087"/>
            <a:ext cx="1537267" cy="707886"/>
          </a:xfrm>
          <a:prstGeom prst="rect">
            <a:avLst/>
          </a:prstGeom>
        </p:spPr>
        <p:txBody>
          <a:bodyPr wrap="square">
            <a:spAutoFit/>
          </a:bodyPr>
          <a:lstStyle/>
          <a:p>
            <a:pPr algn="ctr"/>
            <a:r>
              <a:rPr lang="es-MX" sz="2000" b="1" dirty="0">
                <a:latin typeface="Arial" pitchFamily="34" charset="0"/>
                <a:cs typeface="Arial" pitchFamily="34" charset="0"/>
              </a:rPr>
              <a:t>Hermes de Olimpo</a:t>
            </a:r>
          </a:p>
        </p:txBody>
      </p:sp>
    </p:spTree>
    <p:extLst>
      <p:ext uri="{BB962C8B-B14F-4D97-AF65-F5344CB8AC3E}">
        <p14:creationId xmlns:p14="http://schemas.microsoft.com/office/powerpoint/2010/main" val="3634716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Arquitectura</a:t>
            </a:r>
            <a:endParaRPr lang="es-MX" dirty="0"/>
          </a:p>
        </p:txBody>
      </p:sp>
      <p:pic>
        <p:nvPicPr>
          <p:cNvPr id="4" name="Picture 6" descr="http://griegosocci.galeon.com/teatro.jpg"/>
          <p:cNvPicPr>
            <a:picLocks noChangeAspect="1" noChangeArrowheads="1"/>
          </p:cNvPicPr>
          <p:nvPr/>
        </p:nvPicPr>
        <p:blipFill>
          <a:blip r:embed="rId2" cstate="print"/>
          <a:srcRect/>
          <a:stretch>
            <a:fillRect/>
          </a:stretch>
        </p:blipFill>
        <p:spPr bwMode="auto">
          <a:xfrm>
            <a:off x="3571334" y="465950"/>
            <a:ext cx="5072333" cy="39409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237592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294"/>
            <a:ext cx="8229600" cy="855275"/>
          </a:xfrm>
        </p:spPr>
        <p:txBody>
          <a:bodyPr>
            <a:normAutofit/>
          </a:bodyPr>
          <a:lstStyle/>
          <a:p>
            <a:r>
              <a:rPr lang="es-MX" dirty="0" smtClean="0"/>
              <a:t>TEMPLOS</a:t>
            </a:r>
            <a:endParaRPr lang="es-MX" dirty="0"/>
          </a:p>
        </p:txBody>
      </p:sp>
      <p:sp>
        <p:nvSpPr>
          <p:cNvPr id="3" name="Marcador de contenido 2"/>
          <p:cNvSpPr>
            <a:spLocks noGrp="1"/>
          </p:cNvSpPr>
          <p:nvPr>
            <p:ph idx="1"/>
          </p:nvPr>
        </p:nvSpPr>
        <p:spPr>
          <a:xfrm>
            <a:off x="-86266" y="845809"/>
            <a:ext cx="9282023" cy="2864087"/>
          </a:xfrm>
        </p:spPr>
        <p:txBody>
          <a:bodyPr>
            <a:normAutofit fontScale="85000" lnSpcReduction="20000"/>
          </a:bodyPr>
          <a:lstStyle/>
          <a:p>
            <a:r>
              <a:rPr lang="es-MX" dirty="0">
                <a:latin typeface="Arial" pitchFamily="34" charset="0"/>
                <a:cs typeface="Arial" pitchFamily="34" charset="0"/>
              </a:rPr>
              <a:t>Utilizan diferentes aparejos (muros)</a:t>
            </a:r>
          </a:p>
          <a:p>
            <a:r>
              <a:rPr lang="es-MX" dirty="0">
                <a:latin typeface="Arial" pitchFamily="34" charset="0"/>
                <a:cs typeface="Arial" pitchFamily="34" charset="0"/>
              </a:rPr>
              <a:t>La planta del Templo tiene forma de un paralelogramo.</a:t>
            </a:r>
          </a:p>
          <a:p>
            <a:r>
              <a:rPr lang="es-MX" dirty="0">
                <a:latin typeface="Arial" pitchFamily="34" charset="0"/>
                <a:cs typeface="Arial" pitchFamily="34" charset="0"/>
              </a:rPr>
              <a:t>La plataforma se divide en tres partes</a:t>
            </a:r>
          </a:p>
          <a:p>
            <a:r>
              <a:rPr lang="es-MX" dirty="0">
                <a:latin typeface="Arial" pitchFamily="34" charset="0"/>
                <a:cs typeface="Arial" pitchFamily="34" charset="0"/>
              </a:rPr>
              <a:t>Pronaos: se sitúa atrás del peristilo.</a:t>
            </a:r>
          </a:p>
          <a:p>
            <a:r>
              <a:rPr lang="es-MX" dirty="0">
                <a:latin typeface="Arial" pitchFamily="34" charset="0"/>
                <a:cs typeface="Arial" pitchFamily="34" charset="0"/>
              </a:rPr>
              <a:t>Naos o cella: donde se encuentra la estatua del dios.</a:t>
            </a:r>
          </a:p>
          <a:p>
            <a:r>
              <a:rPr lang="es-MX" dirty="0">
                <a:latin typeface="Arial" pitchFamily="34" charset="0"/>
                <a:cs typeface="Arial" pitchFamily="34" charset="0"/>
              </a:rPr>
              <a:t>Opistodomos: lugar de tesoros donde guardaban papeles importantes. </a:t>
            </a:r>
          </a:p>
        </p:txBody>
      </p:sp>
      <p:pic>
        <p:nvPicPr>
          <p:cNvPr id="4" name="Picture 2" descr="http://www.kalipedia.com/kalipediamedia/historia/media/200707/17/hisuniversal/20070717klphisuni_29.Ees.SCO.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35834" y="3356569"/>
            <a:ext cx="6235058" cy="2768186"/>
          </a:xfrm>
          <a:prstGeom prst="rect">
            <a:avLst/>
          </a:prstGeom>
          <a:noFill/>
        </p:spPr>
      </p:pic>
    </p:spTree>
    <p:extLst>
      <p:ext uri="{BB962C8B-B14F-4D97-AF65-F5344CB8AC3E}">
        <p14:creationId xmlns:p14="http://schemas.microsoft.com/office/powerpoint/2010/main" val="18260470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TEATRO</a:t>
            </a:r>
          </a:p>
        </p:txBody>
      </p:sp>
      <p:sp>
        <p:nvSpPr>
          <p:cNvPr id="3" name="Marcador de contenido 2"/>
          <p:cNvSpPr>
            <a:spLocks noGrp="1"/>
          </p:cNvSpPr>
          <p:nvPr>
            <p:ph idx="1"/>
          </p:nvPr>
        </p:nvSpPr>
        <p:spPr>
          <a:xfrm>
            <a:off x="0" y="1242204"/>
            <a:ext cx="4416725" cy="4951561"/>
          </a:xfrm>
        </p:spPr>
        <p:txBody>
          <a:bodyPr>
            <a:normAutofit fontScale="92500" lnSpcReduction="20000"/>
          </a:bodyPr>
          <a:lstStyle/>
          <a:p>
            <a:r>
              <a:rPr lang="es-MX" dirty="0"/>
              <a:t>Tiene carácter político religioso y social.</a:t>
            </a:r>
          </a:p>
          <a:p>
            <a:r>
              <a:rPr lang="es-MX" dirty="0"/>
              <a:t>Ocupados para diversas actividades.</a:t>
            </a:r>
          </a:p>
          <a:p>
            <a:r>
              <a:rPr lang="es-MX" dirty="0"/>
              <a:t>Consta de tres partes</a:t>
            </a:r>
          </a:p>
          <a:p>
            <a:r>
              <a:rPr lang="es-MX" dirty="0"/>
              <a:t>Graderías: forma semicircular</a:t>
            </a:r>
          </a:p>
          <a:p>
            <a:r>
              <a:rPr lang="es-MX" dirty="0"/>
              <a:t>Orquesta: área reservada para coro.</a:t>
            </a:r>
          </a:p>
          <a:p>
            <a:r>
              <a:rPr lang="es-MX" dirty="0"/>
              <a:t>Escena o rectángulo: área para </a:t>
            </a:r>
            <a:r>
              <a:rPr lang="es-MX" dirty="0" smtClean="0"/>
              <a:t>actores</a:t>
            </a:r>
            <a:endParaRPr lang="es-MX" dirty="0"/>
          </a:p>
        </p:txBody>
      </p:sp>
      <p:grpSp>
        <p:nvGrpSpPr>
          <p:cNvPr id="9" name="Grupo 8"/>
          <p:cNvGrpSpPr/>
          <p:nvPr/>
        </p:nvGrpSpPr>
        <p:grpSpPr>
          <a:xfrm>
            <a:off x="3599995" y="1635862"/>
            <a:ext cx="5304700" cy="3618526"/>
            <a:chOff x="3599995" y="1635862"/>
            <a:chExt cx="5304700" cy="3618526"/>
          </a:xfrm>
        </p:grpSpPr>
        <p:pic>
          <p:nvPicPr>
            <p:cNvPr id="4" name="Picture 2" descr="http://1.bp.blogspot.com/-eWQwrJZUuxk/T1NVPe-fm2I/AAAAAAAAAYU/3x2RoK9ay_M/s1600/Teatro+griego.gif"/>
            <p:cNvPicPr>
              <a:picLocks noChangeAspect="1" noChangeArrowheads="1"/>
            </p:cNvPicPr>
            <p:nvPr/>
          </p:nvPicPr>
          <p:blipFill>
            <a:blip r:embed="rId2" cstate="print"/>
            <a:srcRect/>
            <a:stretch>
              <a:fillRect/>
            </a:stretch>
          </p:blipFill>
          <p:spPr bwMode="auto">
            <a:xfrm>
              <a:off x="3599995" y="1635862"/>
              <a:ext cx="5304700" cy="3618526"/>
            </a:xfrm>
            <a:prstGeom prst="rect">
              <a:avLst/>
            </a:prstGeom>
            <a:noFill/>
            <a:ln>
              <a:noFill/>
            </a:ln>
          </p:spPr>
        </p:pic>
        <p:sp>
          <p:nvSpPr>
            <p:cNvPr id="5" name="CuadroTexto 4"/>
            <p:cNvSpPr txBox="1"/>
            <p:nvPr/>
          </p:nvSpPr>
          <p:spPr>
            <a:xfrm>
              <a:off x="5677469" y="2347415"/>
              <a:ext cx="125559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b="1" dirty="0" smtClean="0"/>
                <a:t>Graderías</a:t>
              </a:r>
              <a:endParaRPr lang="es-MX" b="1" dirty="0"/>
            </a:p>
          </p:txBody>
        </p:sp>
        <p:sp>
          <p:nvSpPr>
            <p:cNvPr id="6" name="Elipse 5"/>
            <p:cNvSpPr/>
            <p:nvPr/>
          </p:nvSpPr>
          <p:spPr>
            <a:xfrm>
              <a:off x="5746310" y="3807725"/>
              <a:ext cx="914400" cy="941696"/>
            </a:xfrm>
            <a:prstGeom prst="ellipse">
              <a:avLst/>
            </a:prstGeom>
            <a:solidFill>
              <a:srgbClr val="0280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000" b="1" dirty="0"/>
            </a:p>
          </p:txBody>
        </p:sp>
        <p:sp>
          <p:nvSpPr>
            <p:cNvPr id="7" name="CuadroTexto 6"/>
            <p:cNvSpPr txBox="1"/>
            <p:nvPr/>
          </p:nvSpPr>
          <p:spPr>
            <a:xfrm>
              <a:off x="5661914" y="4109296"/>
              <a:ext cx="1180862" cy="338554"/>
            </a:xfrm>
            <a:prstGeom prst="rect">
              <a:avLst/>
            </a:prstGeom>
            <a:noFill/>
          </p:spPr>
          <p:txBody>
            <a:bodyPr wrap="square" rtlCol="0">
              <a:spAutoFit/>
            </a:bodyPr>
            <a:lstStyle/>
            <a:p>
              <a:pPr algn="ctr"/>
              <a:r>
                <a:rPr lang="es-MX" sz="1600" b="1" dirty="0" smtClean="0"/>
                <a:t>Orquesta</a:t>
              </a:r>
              <a:endParaRPr lang="es-MX" sz="1600" b="1" dirty="0"/>
            </a:p>
          </p:txBody>
        </p:sp>
        <p:sp>
          <p:nvSpPr>
            <p:cNvPr id="8" name="Rectángulo 7"/>
            <p:cNvSpPr/>
            <p:nvPr/>
          </p:nvSpPr>
          <p:spPr>
            <a:xfrm>
              <a:off x="5772150" y="4923983"/>
              <a:ext cx="916781" cy="288573"/>
            </a:xfrm>
            <a:prstGeom prst="rect">
              <a:avLst/>
            </a:prstGeom>
            <a:solidFill>
              <a:srgbClr val="43BCE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tx1"/>
                  </a:solidFill>
                </a:rPr>
                <a:t>Escena</a:t>
              </a:r>
              <a:endParaRPr lang="es-MX" b="1" dirty="0">
                <a:solidFill>
                  <a:schemeClr val="tx1"/>
                </a:solidFill>
              </a:endParaRPr>
            </a:p>
          </p:txBody>
        </p:sp>
      </p:grpSp>
    </p:spTree>
    <p:extLst>
      <p:ext uri="{BB962C8B-B14F-4D97-AF65-F5344CB8AC3E}">
        <p14:creationId xmlns:p14="http://schemas.microsoft.com/office/powerpoint/2010/main" val="9977228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1.gstatic.com/images?q=tbn:ANd9GcTDlJOfA4XmDExOXSlFrse7OWtV6scPpZHviRF_K83ew_ZpWCLd3q7HFAlWvA"/>
          <p:cNvPicPr>
            <a:picLocks noChangeAspect="1" noChangeArrowheads="1"/>
          </p:cNvPicPr>
          <p:nvPr/>
        </p:nvPicPr>
        <p:blipFill>
          <a:blip r:embed="rId2" cstate="print"/>
          <a:srcRect/>
          <a:stretch>
            <a:fillRect/>
          </a:stretch>
        </p:blipFill>
        <p:spPr bwMode="auto">
          <a:xfrm>
            <a:off x="5528401" y="1417638"/>
            <a:ext cx="3436088" cy="4405240"/>
          </a:xfrm>
          <a:prstGeom prst="rect">
            <a:avLst/>
          </a:prstGeom>
          <a:noFill/>
          <a:effectLst>
            <a:softEdge rad="127000"/>
          </a:effectLst>
        </p:spPr>
      </p:pic>
      <p:sp>
        <p:nvSpPr>
          <p:cNvPr id="2" name="Título 1"/>
          <p:cNvSpPr>
            <a:spLocks noGrp="1"/>
          </p:cNvSpPr>
          <p:nvPr>
            <p:ph type="title"/>
          </p:nvPr>
        </p:nvSpPr>
        <p:spPr/>
        <p:txBody>
          <a:bodyPr/>
          <a:lstStyle/>
          <a:p>
            <a:r>
              <a:rPr lang="es-MX" dirty="0"/>
              <a:t>COLUMNAS </a:t>
            </a:r>
          </a:p>
        </p:txBody>
      </p:sp>
      <p:sp>
        <p:nvSpPr>
          <p:cNvPr id="3" name="Marcador de contenido 2"/>
          <p:cNvSpPr>
            <a:spLocks noGrp="1"/>
          </p:cNvSpPr>
          <p:nvPr>
            <p:ph idx="1"/>
          </p:nvPr>
        </p:nvSpPr>
        <p:spPr>
          <a:xfrm>
            <a:off x="0" y="1417638"/>
            <a:ext cx="6107502" cy="4793381"/>
          </a:xfrm>
        </p:spPr>
        <p:txBody>
          <a:bodyPr/>
          <a:lstStyle/>
          <a:p>
            <a:r>
              <a:rPr lang="es-MX" dirty="0"/>
              <a:t>Ordenes de Columnas:</a:t>
            </a:r>
          </a:p>
          <a:p>
            <a:r>
              <a:rPr lang="es-MX" dirty="0"/>
              <a:t>Dórico: capitel de la moldura compuesta por un ábaco cuadrado</a:t>
            </a:r>
          </a:p>
          <a:p>
            <a:r>
              <a:rPr lang="es-MX" dirty="0"/>
              <a:t>Jónico: el fuste es de gran belleza y de pequeñas proporciones.</a:t>
            </a:r>
          </a:p>
          <a:p>
            <a:r>
              <a:rPr lang="es-MX" dirty="0"/>
              <a:t>Corintio: capitel de hoja de acadio se apoya en una balsa, al igual que el jónico</a:t>
            </a:r>
            <a:r>
              <a:rPr lang="es-MX" dirty="0" smtClean="0"/>
              <a:t>.</a:t>
            </a:r>
            <a:endParaRPr lang="es-MX" dirty="0"/>
          </a:p>
        </p:txBody>
      </p:sp>
    </p:spTree>
    <p:extLst>
      <p:ext uri="{BB962C8B-B14F-4D97-AF65-F5344CB8AC3E}">
        <p14:creationId xmlns:p14="http://schemas.microsoft.com/office/powerpoint/2010/main" val="1914812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4353"/>
            <a:ext cx="8229600" cy="3448276"/>
          </a:xfrm>
        </p:spPr>
        <p:txBody>
          <a:bodyPr>
            <a:noAutofit/>
          </a:bodyPr>
          <a:lstStyle/>
          <a:p>
            <a:r>
              <a:rPr lang="es-MX" sz="2800" dirty="0" smtClean="0"/>
              <a:t>Resumen (</a:t>
            </a:r>
            <a:r>
              <a:rPr lang="en-GB" sz="2800" dirty="0" smtClean="0"/>
              <a:t>abstract</a:t>
            </a:r>
            <a:r>
              <a:rPr lang="es-MX" sz="2800" dirty="0" smtClean="0"/>
              <a:t>)</a:t>
            </a:r>
            <a:br>
              <a:rPr lang="es-MX" sz="2800" dirty="0" smtClean="0"/>
            </a:br>
            <a:r>
              <a:rPr lang="es-MX" sz="2800" dirty="0" smtClean="0"/>
              <a:t/>
            </a:r>
            <a:br>
              <a:rPr lang="es-MX" sz="2800" dirty="0" smtClean="0"/>
            </a:br>
            <a:r>
              <a:rPr lang="en-GB" sz="2800" dirty="0" smtClean="0"/>
              <a:t>They</a:t>
            </a:r>
            <a:r>
              <a:rPr lang="es-MX" sz="2800" dirty="0" smtClean="0"/>
              <a:t> </a:t>
            </a:r>
            <a:r>
              <a:rPr lang="en-GB" sz="2800" dirty="0" smtClean="0"/>
              <a:t>had</a:t>
            </a:r>
            <a:r>
              <a:rPr lang="es-MX" sz="2800" dirty="0" smtClean="0"/>
              <a:t> a </a:t>
            </a:r>
            <a:r>
              <a:rPr lang="en-GB" sz="2800" dirty="0" smtClean="0"/>
              <a:t>big</a:t>
            </a:r>
            <a:r>
              <a:rPr lang="es-MX" sz="2800" dirty="0" smtClean="0"/>
              <a:t> </a:t>
            </a:r>
            <a:r>
              <a:rPr lang="en-GB" sz="2800" dirty="0" smtClean="0"/>
              <a:t>domain</a:t>
            </a:r>
            <a:r>
              <a:rPr lang="es-MX" sz="2800" dirty="0" smtClean="0"/>
              <a:t> </a:t>
            </a:r>
            <a:r>
              <a:rPr lang="es-MX" sz="2800" dirty="0" err="1" smtClean="0"/>
              <a:t>about</a:t>
            </a:r>
            <a:r>
              <a:rPr lang="es-MX" sz="2800" dirty="0" smtClean="0"/>
              <a:t> </a:t>
            </a:r>
            <a:r>
              <a:rPr lang="es-MX" sz="2800" dirty="0" err="1" smtClean="0"/>
              <a:t>populace</a:t>
            </a:r>
            <a:r>
              <a:rPr lang="es-MX" sz="2800" dirty="0" smtClean="0"/>
              <a:t>. It was like a cultur that it had a big passion for </a:t>
            </a:r>
            <a:r>
              <a:rPr lang="es-MX" sz="2800" dirty="0" err="1" smtClean="0"/>
              <a:t>the</a:t>
            </a:r>
            <a:r>
              <a:rPr lang="es-MX" sz="2800" dirty="0" smtClean="0"/>
              <a:t> </a:t>
            </a:r>
            <a:r>
              <a:rPr lang="es-MX" sz="2800" dirty="0" err="1" smtClean="0"/>
              <a:t>man</a:t>
            </a:r>
            <a:r>
              <a:rPr lang="es-MX" sz="2800" dirty="0" smtClean="0"/>
              <a:t>.</a:t>
            </a:r>
            <a:br>
              <a:rPr lang="es-MX" sz="2800" dirty="0" smtClean="0"/>
            </a:br>
            <a:r>
              <a:rPr lang="es-MX" sz="2800" dirty="0" smtClean="0"/>
              <a:t>They had </a:t>
            </a:r>
            <a:r>
              <a:rPr lang="es-MX" sz="2800" dirty="0" err="1" smtClean="0"/>
              <a:t>not</a:t>
            </a:r>
            <a:r>
              <a:rPr lang="es-MX" sz="2800" dirty="0" smtClean="0"/>
              <a:t> </a:t>
            </a:r>
            <a:r>
              <a:rPr lang="es-MX" sz="2800" dirty="0" err="1" smtClean="0"/>
              <a:t>influential</a:t>
            </a:r>
            <a:r>
              <a:rPr lang="es-MX" sz="2800" dirty="0" smtClean="0"/>
              <a:t> sacerdotal class. </a:t>
            </a:r>
            <a:br>
              <a:rPr lang="es-MX" sz="2800" dirty="0" smtClean="0"/>
            </a:br>
            <a:r>
              <a:rPr lang="es-MX" sz="2800" dirty="0" smtClean="0"/>
              <a:t>Olympic Games (Religion Party). This </a:t>
            </a:r>
            <a:r>
              <a:rPr lang="es-MX" sz="2800" dirty="0" err="1" smtClean="0"/>
              <a:t>activity</a:t>
            </a:r>
            <a:r>
              <a:rPr lang="es-MX" sz="2800" dirty="0" smtClean="0"/>
              <a:t> endure like an antecedent of </a:t>
            </a:r>
            <a:r>
              <a:rPr lang="es-MX" sz="2800" dirty="0" err="1" smtClean="0"/>
              <a:t>the</a:t>
            </a:r>
            <a:r>
              <a:rPr lang="es-MX" sz="2800" dirty="0" smtClean="0"/>
              <a:t> </a:t>
            </a:r>
            <a:r>
              <a:rPr lang="es-MX" sz="2800" dirty="0" err="1" smtClean="0"/>
              <a:t>coalition</a:t>
            </a:r>
            <a:r>
              <a:rPr lang="es-MX" sz="2800" dirty="0" smtClean="0"/>
              <a:t> in social comunites</a:t>
            </a:r>
            <a:endParaRPr lang="es-MX" sz="2800" dirty="0"/>
          </a:p>
        </p:txBody>
      </p:sp>
      <p:sp>
        <p:nvSpPr>
          <p:cNvPr id="4" name="3 CuadroTexto"/>
          <p:cNvSpPr txBox="1"/>
          <p:nvPr/>
        </p:nvSpPr>
        <p:spPr>
          <a:xfrm>
            <a:off x="239486" y="4800600"/>
            <a:ext cx="8719457" cy="369332"/>
          </a:xfrm>
          <a:prstGeom prst="rect">
            <a:avLst/>
          </a:prstGeom>
          <a:noFill/>
        </p:spPr>
        <p:txBody>
          <a:bodyPr wrap="square" rtlCol="0">
            <a:spAutoFit/>
          </a:bodyPr>
          <a:lstStyle/>
          <a:p>
            <a:r>
              <a:rPr lang="es-MX" dirty="0" smtClean="0"/>
              <a:t>Palabras clave (keywords): Olympic Games, Passion for the man</a:t>
            </a:r>
            <a:endParaRPr lang="es-MX" dirty="0"/>
          </a:p>
        </p:txBody>
      </p:sp>
      <p:sp>
        <p:nvSpPr>
          <p:cNvPr id="5" name="1 Título"/>
          <p:cNvSpPr txBox="1">
            <a:spLocks/>
          </p:cNvSpPr>
          <p:nvPr/>
        </p:nvSpPr>
        <p:spPr>
          <a:xfrm>
            <a:off x="457200" y="318181"/>
            <a:ext cx="8229600" cy="563562"/>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b="1" dirty="0" smtClean="0"/>
              <a:t>Tema: Grecian Art </a:t>
            </a:r>
            <a:endParaRPr lang="es-MX" b="1" dirty="0"/>
          </a:p>
        </p:txBody>
      </p:sp>
    </p:spTree>
    <p:extLst>
      <p:ext uri="{BB962C8B-B14F-4D97-AF65-F5344CB8AC3E}">
        <p14:creationId xmlns:p14="http://schemas.microsoft.com/office/powerpoint/2010/main" val="22955547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3086099" y="379562"/>
            <a:ext cx="5971637" cy="5693434"/>
            <a:chOff x="3086099" y="379562"/>
            <a:chExt cx="5971637" cy="5693434"/>
          </a:xfrm>
        </p:grpSpPr>
        <p:sp>
          <p:nvSpPr>
            <p:cNvPr id="6" name="Trapecio 5"/>
            <p:cNvSpPr/>
            <p:nvPr/>
          </p:nvSpPr>
          <p:spPr>
            <a:xfrm>
              <a:off x="3870509" y="5408263"/>
              <a:ext cx="1255771" cy="341194"/>
            </a:xfrm>
            <a:prstGeom prst="trapezoid">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8" name="Trapecio 7"/>
            <p:cNvSpPr/>
            <p:nvPr/>
          </p:nvSpPr>
          <p:spPr>
            <a:xfrm>
              <a:off x="4340167" y="5622491"/>
              <a:ext cx="1255771" cy="341194"/>
            </a:xfrm>
            <a:prstGeom prst="trapezoid">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9" name="Trapecio 8"/>
            <p:cNvSpPr/>
            <p:nvPr/>
          </p:nvSpPr>
          <p:spPr>
            <a:xfrm>
              <a:off x="3423956" y="5171986"/>
              <a:ext cx="1255771" cy="341194"/>
            </a:xfrm>
            <a:prstGeom prst="trapezoid">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5" name="Trapecio 4"/>
            <p:cNvSpPr/>
            <p:nvPr/>
          </p:nvSpPr>
          <p:spPr>
            <a:xfrm>
              <a:off x="7660762" y="1978924"/>
              <a:ext cx="828146" cy="4094071"/>
            </a:xfrm>
            <a:prstGeom prst="trapezoid">
              <a:avLst>
                <a:gd name="adj" fmla="val 387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4" name="Trapecio 3"/>
            <p:cNvSpPr/>
            <p:nvPr/>
          </p:nvSpPr>
          <p:spPr>
            <a:xfrm>
              <a:off x="5572833" y="1462510"/>
              <a:ext cx="855263" cy="4351436"/>
            </a:xfrm>
            <a:prstGeom prst="trapezoid">
              <a:avLst>
                <a:gd name="adj" fmla="val 387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3" name="Trapecio 2"/>
            <p:cNvSpPr/>
            <p:nvPr/>
          </p:nvSpPr>
          <p:spPr>
            <a:xfrm>
              <a:off x="3343701" y="1462510"/>
              <a:ext cx="1255771" cy="4487914"/>
            </a:xfrm>
            <a:prstGeom prst="trapezoid">
              <a:avLst>
                <a:gd name="adj" fmla="val 387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2" name="Picture 2" descr="http://static.icarito.cl/200912/616639.jpg"/>
            <p:cNvPicPr>
              <a:picLocks noChangeAspect="1" noChangeArrowheads="1"/>
            </p:cNvPicPr>
            <p:nvPr/>
          </p:nvPicPr>
          <p:blipFill rotWithShape="1">
            <a:blip r:embed="rId2" cstate="print">
              <a:clrChange>
                <a:clrFrom>
                  <a:srgbClr val="FFFFFF"/>
                </a:clrFrom>
                <a:clrTo>
                  <a:srgbClr val="FFFFFF">
                    <a:alpha val="0"/>
                  </a:srgbClr>
                </a:clrTo>
              </a:clrChange>
            </a:blip>
            <a:srcRect l="33751" t="587" r="943" b="2629"/>
            <a:stretch/>
          </p:blipFill>
          <p:spPr bwMode="auto">
            <a:xfrm>
              <a:off x="3086099" y="379562"/>
              <a:ext cx="5971637" cy="5693434"/>
            </a:xfrm>
            <a:prstGeom prst="rect">
              <a:avLst/>
            </a:prstGeom>
            <a:noFill/>
          </p:spPr>
        </p:pic>
      </p:grpSp>
      <p:sp>
        <p:nvSpPr>
          <p:cNvPr id="7" name="CuadroTexto 6"/>
          <p:cNvSpPr txBox="1"/>
          <p:nvPr/>
        </p:nvSpPr>
        <p:spPr>
          <a:xfrm>
            <a:off x="129295" y="656667"/>
            <a:ext cx="2645578" cy="5293757"/>
          </a:xfrm>
          <a:prstGeom prst="rect">
            <a:avLst/>
          </a:prstGeom>
          <a:noFill/>
        </p:spPr>
        <p:txBody>
          <a:bodyPr wrap="square" rtlCol="0">
            <a:spAutoFit/>
          </a:bodyPr>
          <a:lstStyle/>
          <a:p>
            <a:r>
              <a:rPr lang="es-MX" sz="2800" b="1" dirty="0" smtClean="0"/>
              <a:t>Las columnas griegas</a:t>
            </a:r>
          </a:p>
          <a:p>
            <a:endParaRPr lang="es-MX" dirty="0" smtClean="0"/>
          </a:p>
          <a:p>
            <a:r>
              <a:rPr lang="es-MX" sz="2400" dirty="0" smtClean="0"/>
              <a:t>Una de las características más importantes del arte griego fueron sus columnas y pilares de escultura y arquitectura.</a:t>
            </a:r>
          </a:p>
          <a:p>
            <a:r>
              <a:rPr lang="es-MX" sz="2400" dirty="0" smtClean="0"/>
              <a:t>Los tres tipos principales eran dóricas, jónicas y corintias </a:t>
            </a:r>
            <a:endParaRPr lang="es-MX" sz="2400" dirty="0"/>
          </a:p>
        </p:txBody>
      </p:sp>
    </p:spTree>
    <p:extLst>
      <p:ext uri="{BB962C8B-B14F-4D97-AF65-F5344CB8AC3E}">
        <p14:creationId xmlns:p14="http://schemas.microsoft.com/office/powerpoint/2010/main" val="24071709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Literatura</a:t>
            </a:r>
            <a:endParaRPr lang="es-MX" dirty="0"/>
          </a:p>
        </p:txBody>
      </p:sp>
    </p:spTree>
    <p:extLst>
      <p:ext uri="{BB962C8B-B14F-4D97-AF65-F5344CB8AC3E}">
        <p14:creationId xmlns:p14="http://schemas.microsoft.com/office/powerpoint/2010/main" val="4095971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ÉPICA</a:t>
            </a:r>
          </a:p>
        </p:txBody>
      </p:sp>
      <p:sp>
        <p:nvSpPr>
          <p:cNvPr id="3" name="Marcador de contenido 2"/>
          <p:cNvSpPr>
            <a:spLocks noGrp="1"/>
          </p:cNvSpPr>
          <p:nvPr>
            <p:ph idx="1"/>
          </p:nvPr>
        </p:nvSpPr>
        <p:spPr/>
        <p:txBody>
          <a:bodyPr/>
          <a:lstStyle/>
          <a:p>
            <a:r>
              <a:rPr lang="es-MX" dirty="0"/>
              <a:t>Genero mas antiguo de la literatura griega, rica en metáforas, representa el esplendor de su cultura poemas épicos como</a:t>
            </a:r>
          </a:p>
          <a:p>
            <a:pPr lvl="1"/>
            <a:r>
              <a:rPr lang="es-MX" dirty="0" smtClean="0"/>
              <a:t>La Ilíada</a:t>
            </a:r>
          </a:p>
          <a:p>
            <a:pPr lvl="1"/>
            <a:r>
              <a:rPr lang="es-MX" dirty="0" smtClean="0"/>
              <a:t>La Odisea </a:t>
            </a:r>
            <a:endParaRPr lang="es-MX" dirty="0"/>
          </a:p>
        </p:txBody>
      </p:sp>
    </p:spTree>
    <p:extLst>
      <p:ext uri="{BB962C8B-B14F-4D97-AF65-F5344CB8AC3E}">
        <p14:creationId xmlns:p14="http://schemas.microsoft.com/office/powerpoint/2010/main" val="12573409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LIRICA</a:t>
            </a:r>
          </a:p>
        </p:txBody>
      </p:sp>
      <p:sp>
        <p:nvSpPr>
          <p:cNvPr id="3" name="Marcador de contenido 2"/>
          <p:cNvSpPr>
            <a:spLocks noGrp="1"/>
          </p:cNvSpPr>
          <p:nvPr>
            <p:ph idx="1"/>
          </p:nvPr>
        </p:nvSpPr>
        <p:spPr/>
        <p:txBody>
          <a:bodyPr>
            <a:normAutofit/>
          </a:bodyPr>
          <a:lstStyle/>
          <a:p>
            <a:r>
              <a:rPr lang="es-MX" dirty="0" smtClean="0"/>
              <a:t>Se acompaña </a:t>
            </a:r>
            <a:r>
              <a:rPr lang="es-MX" dirty="0"/>
              <a:t>se instrumentos musicales principalmente la lira de donde viene su nombre.</a:t>
            </a:r>
          </a:p>
          <a:p>
            <a:pPr lvl="1"/>
            <a:r>
              <a:rPr lang="es-MX" dirty="0" smtClean="0"/>
              <a:t>Representaciones</a:t>
            </a:r>
          </a:p>
          <a:p>
            <a:pPr lvl="2"/>
            <a:r>
              <a:rPr lang="es-MX" dirty="0" err="1" smtClean="0"/>
              <a:t>Alceo</a:t>
            </a:r>
            <a:r>
              <a:rPr lang="es-MX" dirty="0"/>
              <a:t>: compuso cantos himnos </a:t>
            </a:r>
            <a:r>
              <a:rPr lang="es-MX" dirty="0" smtClean="0"/>
              <a:t>amorosos</a:t>
            </a:r>
          </a:p>
          <a:p>
            <a:pPr lvl="2"/>
            <a:r>
              <a:rPr lang="es-MX" dirty="0" err="1" smtClean="0"/>
              <a:t>Safo</a:t>
            </a:r>
            <a:r>
              <a:rPr lang="es-MX" dirty="0"/>
              <a:t>: su poesía se concreta para la expresión del sentimiento, compuso canciones de amor épicas y </a:t>
            </a:r>
            <a:r>
              <a:rPr lang="es-MX" dirty="0" smtClean="0"/>
              <a:t>mitos.</a:t>
            </a:r>
          </a:p>
          <a:p>
            <a:pPr lvl="2"/>
            <a:r>
              <a:rPr lang="es-MX" dirty="0" smtClean="0"/>
              <a:t>Píndaro</a:t>
            </a:r>
            <a:r>
              <a:rPr lang="es-MX" dirty="0"/>
              <a:t>: fue el poeta griego mas destacado entre los antiguos liricos </a:t>
            </a:r>
            <a:r>
              <a:rPr lang="es-MX" dirty="0" smtClean="0"/>
              <a:t>griegos </a:t>
            </a:r>
            <a:endParaRPr lang="es-MX" dirty="0"/>
          </a:p>
        </p:txBody>
      </p:sp>
    </p:spTree>
    <p:extLst>
      <p:ext uri="{BB962C8B-B14F-4D97-AF65-F5344CB8AC3E}">
        <p14:creationId xmlns:p14="http://schemas.microsoft.com/office/powerpoint/2010/main" val="23059804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DRAMA</a:t>
            </a:r>
          </a:p>
        </p:txBody>
      </p:sp>
      <p:sp>
        <p:nvSpPr>
          <p:cNvPr id="3" name="Marcador de contenido 2"/>
          <p:cNvSpPr>
            <a:spLocks noGrp="1"/>
          </p:cNvSpPr>
          <p:nvPr>
            <p:ph idx="1"/>
          </p:nvPr>
        </p:nvSpPr>
        <p:spPr>
          <a:xfrm>
            <a:off x="120770" y="1417638"/>
            <a:ext cx="9023230" cy="4708525"/>
          </a:xfrm>
        </p:spPr>
        <p:txBody>
          <a:bodyPr/>
          <a:lstStyle/>
          <a:p>
            <a:r>
              <a:rPr lang="es-MX" dirty="0" smtClean="0">
                <a:latin typeface="Arial" pitchFamily="34" charset="0"/>
                <a:cs typeface="Arial" pitchFamily="34" charset="0"/>
              </a:rPr>
              <a:t>La </a:t>
            </a:r>
            <a:r>
              <a:rPr lang="es-MX" dirty="0">
                <a:latin typeface="Arial" pitchFamily="34" charset="0"/>
                <a:cs typeface="Arial" pitchFamily="34" charset="0"/>
              </a:rPr>
              <a:t>tragedia era el género dramático por excelencia de los griegos. Se representaba en honor a Dionisos, dios del vino, y presentaba historias de personajes enfrentados a conflictos diversos, pero marcados desde el principio por un destino fatal. </a:t>
            </a:r>
          </a:p>
          <a:p>
            <a:pPr lvl="1"/>
            <a:r>
              <a:rPr lang="es-MX" dirty="0"/>
              <a:t>Tragedia (Eurípides): nos habla de los sentimientos  humanos como el odio, amor, pasión, celos.</a:t>
            </a:r>
          </a:p>
          <a:p>
            <a:pPr lvl="1"/>
            <a:endParaRPr lang="es-MX" dirty="0"/>
          </a:p>
        </p:txBody>
      </p:sp>
    </p:spTree>
    <p:extLst>
      <p:ext uri="{BB962C8B-B14F-4D97-AF65-F5344CB8AC3E}">
        <p14:creationId xmlns:p14="http://schemas.microsoft.com/office/powerpoint/2010/main" val="4698621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1"/>
            <a:r>
              <a:rPr lang="es-MX" dirty="0"/>
              <a:t>Tragedia (Esquilo): cuya obra trata, como tema central, la justicia.</a:t>
            </a:r>
          </a:p>
          <a:p>
            <a:pPr lvl="1"/>
            <a:r>
              <a:rPr lang="es-MX" dirty="0"/>
              <a:t>Tragedia (Sófocles): Perfeccionó todavía más la tragedia griega, llevándola hasta nuevos límites y deleitando a sus asombrados coetáneos. Entre sus reformas, destacó por añadir un tercer actor, y por elevar a quince el número de integrantes del coro, que hasta entonces conformaban doce miembros. </a:t>
            </a:r>
          </a:p>
          <a:p>
            <a:pPr lvl="1"/>
            <a:endParaRPr lang="es-MX" dirty="0"/>
          </a:p>
        </p:txBody>
      </p:sp>
    </p:spTree>
    <p:extLst>
      <p:ext uri="{BB962C8B-B14F-4D97-AF65-F5344CB8AC3E}">
        <p14:creationId xmlns:p14="http://schemas.microsoft.com/office/powerpoint/2010/main" val="2055908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COMEDIA (ARISTOFANES): </a:t>
            </a:r>
          </a:p>
        </p:txBody>
      </p:sp>
      <p:sp>
        <p:nvSpPr>
          <p:cNvPr id="3" name="Marcador de contenido 2"/>
          <p:cNvSpPr>
            <a:spLocks noGrp="1"/>
          </p:cNvSpPr>
          <p:nvPr>
            <p:ph idx="1"/>
          </p:nvPr>
        </p:nvSpPr>
        <p:spPr/>
        <p:txBody>
          <a:bodyPr/>
          <a:lstStyle/>
          <a:p>
            <a:r>
              <a:rPr lang="es-MX" dirty="0" smtClean="0">
                <a:latin typeface="Arial" pitchFamily="34" charset="0"/>
                <a:cs typeface="Arial" pitchFamily="34" charset="0"/>
              </a:rPr>
              <a:t>Risa , </a:t>
            </a:r>
            <a:r>
              <a:rPr lang="es-MX" dirty="0">
                <a:latin typeface="Arial" pitchFamily="34" charset="0"/>
                <a:cs typeface="Arial" pitchFamily="34" charset="0"/>
              </a:rPr>
              <a:t>alegría aquel autor inventa personajes para divertir a la  gente.</a:t>
            </a:r>
            <a:endParaRPr lang="es-MX" dirty="0"/>
          </a:p>
        </p:txBody>
      </p:sp>
    </p:spTree>
    <p:extLst>
      <p:ext uri="{BB962C8B-B14F-4D97-AF65-F5344CB8AC3E}">
        <p14:creationId xmlns:p14="http://schemas.microsoft.com/office/powerpoint/2010/main" val="6022953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FABULA (ESOPO</a:t>
            </a:r>
            <a:r>
              <a:rPr lang="es-MX" dirty="0" smtClean="0"/>
              <a:t>)</a:t>
            </a:r>
            <a:endParaRPr lang="es-MX" dirty="0"/>
          </a:p>
        </p:txBody>
      </p:sp>
      <p:sp>
        <p:nvSpPr>
          <p:cNvPr id="3" name="Marcador de contenido 2"/>
          <p:cNvSpPr>
            <a:spLocks noGrp="1"/>
          </p:cNvSpPr>
          <p:nvPr>
            <p:ph idx="1"/>
          </p:nvPr>
        </p:nvSpPr>
        <p:spPr/>
        <p:txBody>
          <a:bodyPr/>
          <a:lstStyle/>
          <a:p>
            <a:r>
              <a:rPr lang="es-MX" dirty="0" smtClean="0"/>
              <a:t>Rica </a:t>
            </a:r>
            <a:r>
              <a:rPr lang="es-MX" dirty="0"/>
              <a:t>en matices en estas interviene personajes de animales.</a:t>
            </a:r>
          </a:p>
          <a:p>
            <a:endParaRPr lang="es-MX" dirty="0"/>
          </a:p>
        </p:txBody>
      </p:sp>
    </p:spTree>
    <p:extLst>
      <p:ext uri="{BB962C8B-B14F-4D97-AF65-F5344CB8AC3E}">
        <p14:creationId xmlns:p14="http://schemas.microsoft.com/office/powerpoint/2010/main" val="42914852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ORATORIA (DEMOSTENES</a:t>
            </a:r>
            <a:r>
              <a:rPr lang="es-MX" dirty="0" smtClean="0"/>
              <a:t>)</a:t>
            </a:r>
            <a:endParaRPr lang="es-MX" dirty="0"/>
          </a:p>
        </p:txBody>
      </p:sp>
      <p:sp>
        <p:nvSpPr>
          <p:cNvPr id="3" name="Marcador de contenido 2"/>
          <p:cNvSpPr>
            <a:spLocks noGrp="1"/>
          </p:cNvSpPr>
          <p:nvPr>
            <p:ph idx="1"/>
          </p:nvPr>
        </p:nvSpPr>
        <p:spPr>
          <a:xfrm>
            <a:off x="0" y="1600200"/>
            <a:ext cx="9144000" cy="4525963"/>
          </a:xfrm>
        </p:spPr>
        <p:txBody>
          <a:bodyPr/>
          <a:lstStyle/>
          <a:p>
            <a:r>
              <a:rPr lang="es-MX" dirty="0">
                <a:latin typeface="Arial" pitchFamily="34" charset="0"/>
                <a:cs typeface="Arial" pitchFamily="34" charset="0"/>
              </a:rPr>
              <a:t>Constituyen la última expresión significativa de las proezas intelectuales atenienses. El arte de hablar con elocuencia. En segundo lugar, es también un género literario formado por el discurso, la disertación, el sermón, el panegírico, etc. Demóstenes fue posiblemente el más grande orador que el mundo haya conocido. </a:t>
            </a:r>
          </a:p>
          <a:p>
            <a:endParaRPr lang="es-MX" dirty="0"/>
          </a:p>
        </p:txBody>
      </p:sp>
    </p:spTree>
    <p:extLst>
      <p:ext uri="{BB962C8B-B14F-4D97-AF65-F5344CB8AC3E}">
        <p14:creationId xmlns:p14="http://schemas.microsoft.com/office/powerpoint/2010/main" val="22862602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Música y danza</a:t>
            </a:r>
            <a:endParaRPr lang="es-MX" dirty="0"/>
          </a:p>
        </p:txBody>
      </p:sp>
    </p:spTree>
    <p:extLst>
      <p:ext uri="{BB962C8B-B14F-4D97-AF65-F5344CB8AC3E}">
        <p14:creationId xmlns:p14="http://schemas.microsoft.com/office/powerpoint/2010/main" val="27077540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Caracterización </a:t>
            </a:r>
            <a:endParaRPr lang="es-MX" dirty="0"/>
          </a:p>
        </p:txBody>
      </p:sp>
      <p:graphicFrame>
        <p:nvGraphicFramePr>
          <p:cNvPr id="4" name="Diagrama 3"/>
          <p:cNvGraphicFramePr/>
          <p:nvPr>
            <p:extLst>
              <p:ext uri="{D42A27DB-BD31-4B8C-83A1-F6EECF244321}">
                <p14:modId xmlns:p14="http://schemas.microsoft.com/office/powerpoint/2010/main" val="951247769"/>
              </p:ext>
            </p:extLst>
          </p:nvPr>
        </p:nvGraphicFramePr>
        <p:xfrm>
          <a:off x="328803" y="140677"/>
          <a:ext cx="8165910" cy="495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8867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846"/>
            <a:ext cx="8229600" cy="795037"/>
          </a:xfrm>
        </p:spPr>
        <p:txBody>
          <a:bodyPr/>
          <a:lstStyle/>
          <a:p>
            <a:r>
              <a:rPr lang="es-MX" dirty="0"/>
              <a:t>LA MÚSICA</a:t>
            </a:r>
          </a:p>
        </p:txBody>
      </p:sp>
      <p:sp>
        <p:nvSpPr>
          <p:cNvPr id="3" name="Marcador de contenido 2"/>
          <p:cNvSpPr>
            <a:spLocks noGrp="1"/>
          </p:cNvSpPr>
          <p:nvPr>
            <p:ph idx="1"/>
          </p:nvPr>
        </p:nvSpPr>
        <p:spPr>
          <a:xfrm>
            <a:off x="0" y="810883"/>
            <a:ext cx="6172200" cy="5451894"/>
          </a:xfrm>
        </p:spPr>
        <p:txBody>
          <a:bodyPr>
            <a:normAutofit lnSpcReduction="10000"/>
          </a:bodyPr>
          <a:lstStyle/>
          <a:p>
            <a:r>
              <a:rPr lang="es-MX" dirty="0" smtClean="0"/>
              <a:t>Su nombre </a:t>
            </a:r>
            <a:r>
              <a:rPr lang="es-MX" dirty="0"/>
              <a:t>proviene de las Musas, procede de Asia Menor y apareció en el territorio griego aproximadamente en el siglo VII a. de C.; es importante señalar que los griegos consideraban a la música de origen divino y por ello eran muy aficionados a presenciar conciertos, los que tuvieron a sus mayores exponentes durante el siglo IV </a:t>
            </a:r>
            <a:r>
              <a:rPr lang="es-MX" dirty="0" smtClean="0"/>
              <a:t>a.C</a:t>
            </a:r>
            <a:r>
              <a:rPr lang="es-MX" dirty="0"/>
              <a:t>. </a:t>
            </a:r>
          </a:p>
          <a:p>
            <a:endParaRPr lang="es-MX" dirty="0"/>
          </a:p>
        </p:txBody>
      </p:sp>
      <p:pic>
        <p:nvPicPr>
          <p:cNvPr id="5" name="Picture 4" descr="http://www.grecotour.com/grecia-grecia/grecia/musica-griega.gif"/>
          <p:cNvPicPr>
            <a:picLocks noChangeAspect="1" noChangeArrowheads="1"/>
          </p:cNvPicPr>
          <p:nvPr/>
        </p:nvPicPr>
        <p:blipFill>
          <a:blip r:embed="rId3" cstate="print"/>
          <a:srcRect/>
          <a:stretch>
            <a:fillRect/>
          </a:stretch>
        </p:blipFill>
        <p:spPr bwMode="auto">
          <a:xfrm>
            <a:off x="6028466" y="-136554"/>
            <a:ext cx="3215662" cy="3215663"/>
          </a:xfrm>
          <a:prstGeom prst="ellipse">
            <a:avLst/>
          </a:prstGeom>
          <a:noFill/>
        </p:spPr>
      </p:pic>
    </p:spTree>
    <p:extLst>
      <p:ext uri="{BB962C8B-B14F-4D97-AF65-F5344CB8AC3E}">
        <p14:creationId xmlns:p14="http://schemas.microsoft.com/office/powerpoint/2010/main" val="15124900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_MNawtentD2o/TMwb2cthzvI/AAAAAAAAASU/8Cr0Flk8Sy4/s1600/Greek_music005.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675864" y="2057400"/>
            <a:ext cx="6468136" cy="4171950"/>
          </a:xfrm>
          <a:prstGeom prst="rect">
            <a:avLst/>
          </a:prstGeom>
          <a:noFill/>
          <a:effectLst>
            <a:softEdge rad="127000"/>
          </a:effectLst>
        </p:spPr>
      </p:pic>
      <p:sp>
        <p:nvSpPr>
          <p:cNvPr id="2" name="Título 1"/>
          <p:cNvSpPr>
            <a:spLocks noGrp="1"/>
          </p:cNvSpPr>
          <p:nvPr>
            <p:ph type="title"/>
          </p:nvPr>
        </p:nvSpPr>
        <p:spPr>
          <a:xfrm>
            <a:off x="457200" y="0"/>
            <a:ext cx="8229600" cy="846138"/>
          </a:xfrm>
        </p:spPr>
        <p:txBody>
          <a:bodyPr/>
          <a:lstStyle/>
          <a:p>
            <a:r>
              <a:rPr lang="es-MX" dirty="0"/>
              <a:t>LA DANZA</a:t>
            </a:r>
          </a:p>
        </p:txBody>
      </p:sp>
      <p:sp>
        <p:nvSpPr>
          <p:cNvPr id="3" name="Marcador de contenido 2"/>
          <p:cNvSpPr>
            <a:spLocks noGrp="1"/>
          </p:cNvSpPr>
          <p:nvPr>
            <p:ph idx="1"/>
          </p:nvPr>
        </p:nvSpPr>
        <p:spPr>
          <a:xfrm>
            <a:off x="0" y="865188"/>
            <a:ext cx="9144000" cy="4564062"/>
          </a:xfrm>
        </p:spPr>
        <p:txBody>
          <a:bodyPr>
            <a:normAutofit fontScale="92500"/>
          </a:bodyPr>
          <a:lstStyle/>
          <a:p>
            <a:r>
              <a:rPr lang="es-MX" sz="3300" dirty="0"/>
              <a:t>C</a:t>
            </a:r>
            <a:r>
              <a:rPr lang="es-MX" sz="3300" dirty="0" smtClean="0"/>
              <a:t>onsiderada </a:t>
            </a:r>
            <a:r>
              <a:rPr lang="es-MX" sz="3300" dirty="0"/>
              <a:t>por los griegos de origen divino, y conformaba una especie de lenguaje utilizado para expresar sus emociones y sentimientos más profundos, el cual no ponía acento en la perfección de la interpretación sino en la fuerza de la caracterización. Al igual que la música, la danza estaba presente en los momentos más significativos de la vida de los griegos; acompañaba los banquetes, matrimonios y funerales. </a:t>
            </a:r>
          </a:p>
          <a:p>
            <a:endParaRPr lang="es-MX" dirty="0"/>
          </a:p>
        </p:txBody>
      </p:sp>
    </p:spTree>
    <p:extLst>
      <p:ext uri="{BB962C8B-B14F-4D97-AF65-F5344CB8AC3E}">
        <p14:creationId xmlns:p14="http://schemas.microsoft.com/office/powerpoint/2010/main" val="21267532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476476"/>
          </a:xfrm>
        </p:spPr>
        <p:txBody>
          <a:bodyPr>
            <a:noAutofit/>
          </a:bodyPr>
          <a:lstStyle/>
          <a:p>
            <a:r>
              <a:rPr lang="es-MX" sz="2800" b="1" dirty="0" smtClean="0"/>
              <a:t>Referencia bibliográfica, infografías y/o cablegráficas </a:t>
            </a:r>
            <a:endParaRPr lang="es-MX" sz="2800" b="1" dirty="0"/>
          </a:p>
        </p:txBody>
      </p:sp>
      <p:sp>
        <p:nvSpPr>
          <p:cNvPr id="5" name="4 Marcador de contenido"/>
          <p:cNvSpPr>
            <a:spLocks noGrp="1"/>
          </p:cNvSpPr>
          <p:nvPr>
            <p:ph idx="1"/>
          </p:nvPr>
        </p:nvSpPr>
        <p:spPr/>
        <p:txBody>
          <a:bodyPr/>
          <a:lstStyle/>
          <a:p>
            <a:r>
              <a:rPr lang="es-MX" dirty="0"/>
              <a:t>Lozano Fuentes  Manuel, Historia del Arte.</a:t>
            </a:r>
          </a:p>
          <a:p>
            <a:r>
              <a:rPr lang="es-ES" dirty="0"/>
              <a:t>Ortuño, María Teresa: Mitos Griegos. </a:t>
            </a:r>
            <a:r>
              <a:rPr lang="es-ES" dirty="0" err="1"/>
              <a:t>Uteha</a:t>
            </a:r>
            <a:r>
              <a:rPr lang="es-ES" dirty="0"/>
              <a:t>, España. </a:t>
            </a:r>
            <a:endParaRPr lang="es-ES" dirty="0" smtClean="0"/>
          </a:p>
          <a:p>
            <a:r>
              <a:rPr lang="es-ES" dirty="0" err="1"/>
              <a:t>Asimov</a:t>
            </a:r>
            <a:r>
              <a:rPr lang="es-ES" dirty="0"/>
              <a:t>, </a:t>
            </a:r>
            <a:r>
              <a:rPr lang="es-ES" dirty="0" err="1"/>
              <a:t>lsaac</a:t>
            </a:r>
            <a:r>
              <a:rPr lang="es-ES" dirty="0"/>
              <a:t>: Los griegos. Alianza editorial, México.</a:t>
            </a:r>
            <a:endParaRPr lang="es-MX" dirty="0"/>
          </a:p>
        </p:txBody>
      </p:sp>
    </p:spTree>
    <p:extLst>
      <p:ext uri="{BB962C8B-B14F-4D97-AF65-F5344CB8AC3E}">
        <p14:creationId xmlns:p14="http://schemas.microsoft.com/office/powerpoint/2010/main" val="12689297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2.bp.blogspot.com/_7fx3JeoOZlE/TT77hhOD13I/AAAAAAAAAAg/icyQXht3IGc/s1600/templo.jpg"/>
          <p:cNvPicPr>
            <a:picLocks noChangeAspect="1" noChangeArrowheads="1"/>
          </p:cNvPicPr>
          <p:nvPr/>
        </p:nvPicPr>
        <p:blipFill>
          <a:blip r:embed="rId3" cstate="print">
            <a:lum bright="70000" contrast="-70000"/>
          </a:blip>
          <a:srcRect/>
          <a:stretch>
            <a:fillRect/>
          </a:stretch>
        </p:blipFill>
        <p:spPr bwMode="auto">
          <a:xfrm>
            <a:off x="-1" y="-1"/>
            <a:ext cx="8686801" cy="6193369"/>
          </a:xfrm>
          <a:prstGeom prst="rect">
            <a:avLst/>
          </a:prstGeom>
          <a:noFill/>
          <a:effectLst>
            <a:softEdge rad="127000"/>
          </a:effectLst>
        </p:spPr>
      </p:pic>
      <p:sp>
        <p:nvSpPr>
          <p:cNvPr id="5" name="4 Marcador de contenido"/>
          <p:cNvSpPr>
            <a:spLocks noGrp="1"/>
          </p:cNvSpPr>
          <p:nvPr>
            <p:ph idx="1"/>
          </p:nvPr>
        </p:nvSpPr>
        <p:spPr>
          <a:xfrm>
            <a:off x="457200" y="427922"/>
            <a:ext cx="8229600" cy="4525963"/>
          </a:xfrm>
        </p:spPr>
        <p:txBody>
          <a:bodyPr/>
          <a:lstStyle/>
          <a:p>
            <a:r>
              <a:rPr lang="es-MX" sz="2800">
                <a:latin typeface="Arial" pitchFamily="34" charset="0"/>
                <a:cs typeface="Arial" pitchFamily="34" charset="0"/>
              </a:rPr>
              <a:t>Tuvieron </a:t>
            </a:r>
            <a:r>
              <a:rPr lang="es-MX" sz="2800" smtClean="0">
                <a:latin typeface="Arial" pitchFamily="34" charset="0"/>
                <a:cs typeface="Arial" pitchFamily="34" charset="0"/>
              </a:rPr>
              <a:t>gran </a:t>
            </a:r>
            <a:r>
              <a:rPr lang="es-MX" sz="2800" dirty="0">
                <a:latin typeface="Arial" pitchFamily="34" charset="0"/>
                <a:cs typeface="Arial" pitchFamily="34" charset="0"/>
              </a:rPr>
              <a:t>dominio sobre los pueblos.</a:t>
            </a:r>
          </a:p>
          <a:p>
            <a:r>
              <a:rPr lang="es-MX" sz="2800" dirty="0" smtClean="0">
                <a:latin typeface="Arial" pitchFamily="34" charset="0"/>
                <a:cs typeface="Arial" pitchFamily="34" charset="0"/>
              </a:rPr>
              <a:t>Es considerada como una cultura que tuvo gran pasión por el hombre</a:t>
            </a:r>
            <a:r>
              <a:rPr lang="es-MX" dirty="0" smtClean="0">
                <a:latin typeface="Arial" pitchFamily="34" charset="0"/>
                <a:cs typeface="Arial" pitchFamily="34" charset="0"/>
              </a:rPr>
              <a:t>.</a:t>
            </a:r>
            <a:endParaRPr lang="es-MX" dirty="0"/>
          </a:p>
        </p:txBody>
      </p:sp>
      <p:sp>
        <p:nvSpPr>
          <p:cNvPr id="7" name="8 Marcador de contenido"/>
          <p:cNvSpPr txBox="1">
            <a:spLocks/>
          </p:cNvSpPr>
          <p:nvPr/>
        </p:nvSpPr>
        <p:spPr>
          <a:xfrm>
            <a:off x="457200" y="2137360"/>
            <a:ext cx="4038600" cy="296889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dirty="0" smtClean="0"/>
              <a:t>Juegos Olímpicos (Fiesta Religiosa). Esta actividad perdura como antecedente de la unión entre comunidades.</a:t>
            </a:r>
            <a:endParaRPr lang="es-MX" dirty="0"/>
          </a:p>
        </p:txBody>
      </p:sp>
      <p:sp>
        <p:nvSpPr>
          <p:cNvPr id="8" name="9 Marcador de contenido"/>
          <p:cNvSpPr txBox="1">
            <a:spLocks/>
          </p:cNvSpPr>
          <p:nvPr/>
        </p:nvSpPr>
        <p:spPr>
          <a:xfrm>
            <a:off x="4648200" y="2137360"/>
            <a:ext cx="4038600" cy="29688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dirty="0"/>
              <a:t>No hubo clase sacerdotal </a:t>
            </a:r>
            <a:r>
              <a:rPr lang="es-MX" dirty="0" smtClean="0"/>
              <a:t>influyente</a:t>
            </a:r>
          </a:p>
          <a:p>
            <a:r>
              <a:rPr lang="es-MX" dirty="0" smtClean="0"/>
              <a:t>La aristocracia tubo dominio en las cuestiones sociales.</a:t>
            </a:r>
            <a:endParaRPr lang="es-MX" dirty="0"/>
          </a:p>
        </p:txBody>
      </p:sp>
    </p:spTree>
    <p:extLst>
      <p:ext uri="{BB962C8B-B14F-4D97-AF65-F5344CB8AC3E}">
        <p14:creationId xmlns:p14="http://schemas.microsoft.com/office/powerpoint/2010/main" val="21491208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P</a:t>
            </a:r>
            <a:r>
              <a:rPr lang="es-MX" dirty="0" smtClean="0"/>
              <a:t>intura</a:t>
            </a:r>
            <a:endParaRPr lang="es-MX" dirty="0"/>
          </a:p>
        </p:txBody>
      </p:sp>
      <p:pic>
        <p:nvPicPr>
          <p:cNvPr id="4" name="Imagen 3"/>
          <p:cNvPicPr>
            <a:picLocks noChangeAspect="1"/>
          </p:cNvPicPr>
          <p:nvPr/>
        </p:nvPicPr>
        <p:blipFill>
          <a:blip r:embed="rId2"/>
          <a:stretch>
            <a:fillRect/>
          </a:stretch>
        </p:blipFill>
        <p:spPr>
          <a:xfrm>
            <a:off x="1010692" y="434181"/>
            <a:ext cx="4862570" cy="3650276"/>
          </a:xfrm>
          <a:prstGeom prst="rect">
            <a:avLst/>
          </a:prstGeom>
          <a:ln>
            <a:noFill/>
          </a:ln>
          <a:effectLst>
            <a:softEdge rad="317500"/>
          </a:effectLst>
        </p:spPr>
      </p:pic>
    </p:spTree>
    <p:extLst>
      <p:ext uri="{BB962C8B-B14F-4D97-AF65-F5344CB8AC3E}">
        <p14:creationId xmlns:p14="http://schemas.microsoft.com/office/powerpoint/2010/main" val="31518537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Generalidades</a:t>
            </a:r>
            <a:endParaRPr lang="es-MX" dirty="0"/>
          </a:p>
        </p:txBody>
      </p:sp>
      <p:sp>
        <p:nvSpPr>
          <p:cNvPr id="3" name="Marcador de contenido 2"/>
          <p:cNvSpPr>
            <a:spLocks noGrp="1"/>
          </p:cNvSpPr>
          <p:nvPr>
            <p:ph idx="1"/>
          </p:nvPr>
        </p:nvSpPr>
        <p:spPr/>
        <p:txBody>
          <a:bodyPr/>
          <a:lstStyle/>
          <a:p>
            <a:r>
              <a:rPr lang="es-MX" dirty="0">
                <a:latin typeface="Arial" pitchFamily="34" charset="0"/>
                <a:cs typeface="Arial" pitchFamily="34" charset="0"/>
              </a:rPr>
              <a:t>Se caracterizaba por la pintura artesanal en vasijas.</a:t>
            </a:r>
          </a:p>
          <a:p>
            <a:r>
              <a:rPr lang="es-MX" dirty="0" smtClean="0">
                <a:latin typeface="Arial" pitchFamily="34" charset="0"/>
                <a:cs typeface="Arial" pitchFamily="34" charset="0"/>
              </a:rPr>
              <a:t>Los </a:t>
            </a:r>
            <a:r>
              <a:rPr lang="es-MX" dirty="0">
                <a:latin typeface="Arial" pitchFamily="34" charset="0"/>
                <a:cs typeface="Arial" pitchFamily="34" charset="0"/>
              </a:rPr>
              <a:t>colores rojos y negros forman parte de la gama de colores de este arte.</a:t>
            </a:r>
            <a:endParaRPr lang="es-MX" dirty="0"/>
          </a:p>
        </p:txBody>
      </p:sp>
      <p:pic>
        <p:nvPicPr>
          <p:cNvPr id="4" name="Imagen 3"/>
          <p:cNvPicPr>
            <a:picLocks noChangeAspect="1"/>
          </p:cNvPicPr>
          <p:nvPr/>
        </p:nvPicPr>
        <p:blipFill>
          <a:blip r:embed="rId2"/>
          <a:stretch>
            <a:fillRect/>
          </a:stretch>
        </p:blipFill>
        <p:spPr>
          <a:xfrm>
            <a:off x="5635446" y="3863181"/>
            <a:ext cx="3387784" cy="2543171"/>
          </a:xfrm>
          <a:prstGeom prst="rect">
            <a:avLst/>
          </a:prstGeom>
          <a:ln>
            <a:noFill/>
          </a:ln>
          <a:effectLst>
            <a:softEdge rad="317500"/>
          </a:effectLst>
        </p:spPr>
      </p:pic>
    </p:spTree>
    <p:extLst>
      <p:ext uri="{BB962C8B-B14F-4D97-AF65-F5344CB8AC3E}">
        <p14:creationId xmlns:p14="http://schemas.microsoft.com/office/powerpoint/2010/main" val="37609778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Formas de la pintura</a:t>
            </a:r>
          </a:p>
        </p:txBody>
      </p:sp>
      <p:sp>
        <p:nvSpPr>
          <p:cNvPr id="3" name="Marcador de texto 2"/>
          <p:cNvSpPr>
            <a:spLocks noGrp="1"/>
          </p:cNvSpPr>
          <p:nvPr>
            <p:ph type="body" idx="1"/>
          </p:nvPr>
        </p:nvSpPr>
        <p:spPr/>
        <p:txBody>
          <a:bodyPr/>
          <a:lstStyle/>
          <a:p>
            <a:r>
              <a:rPr lang="es-MX" sz="3200" dirty="0"/>
              <a:t>Vegetal</a:t>
            </a:r>
            <a:endParaRPr lang="es-MX" dirty="0"/>
          </a:p>
        </p:txBody>
      </p:sp>
      <p:sp>
        <p:nvSpPr>
          <p:cNvPr id="4" name="Marcador de contenido 3"/>
          <p:cNvSpPr>
            <a:spLocks noGrp="1"/>
          </p:cNvSpPr>
          <p:nvPr>
            <p:ph sz="half" idx="2"/>
          </p:nvPr>
        </p:nvSpPr>
        <p:spPr/>
        <p:txBody>
          <a:bodyPr>
            <a:normAutofit/>
          </a:bodyPr>
          <a:lstStyle/>
          <a:p>
            <a:r>
              <a:rPr lang="es-MX" sz="3200" dirty="0" smtClean="0"/>
              <a:t>En </a:t>
            </a:r>
            <a:r>
              <a:rPr lang="es-MX" sz="3200" dirty="0"/>
              <a:t>este pintan plantas como la representación de Acad De Canto</a:t>
            </a:r>
            <a:r>
              <a:rPr lang="es-MX" sz="3200" dirty="0" smtClean="0"/>
              <a:t>.</a:t>
            </a:r>
            <a:endParaRPr lang="es-MX" sz="3200" dirty="0"/>
          </a:p>
        </p:txBody>
      </p:sp>
      <p:sp>
        <p:nvSpPr>
          <p:cNvPr id="5" name="Marcador de texto 4"/>
          <p:cNvSpPr>
            <a:spLocks noGrp="1"/>
          </p:cNvSpPr>
          <p:nvPr>
            <p:ph type="body" sz="quarter" idx="3"/>
          </p:nvPr>
        </p:nvSpPr>
        <p:spPr/>
        <p:txBody>
          <a:bodyPr/>
          <a:lstStyle/>
          <a:p>
            <a:r>
              <a:rPr lang="es-MX" sz="3200" dirty="0"/>
              <a:t>Geométricas</a:t>
            </a:r>
            <a:endParaRPr lang="es-MX" dirty="0"/>
          </a:p>
        </p:txBody>
      </p:sp>
      <p:sp>
        <p:nvSpPr>
          <p:cNvPr id="6" name="Marcador de contenido 5"/>
          <p:cNvSpPr>
            <a:spLocks noGrp="1"/>
          </p:cNvSpPr>
          <p:nvPr>
            <p:ph sz="quarter" idx="4"/>
          </p:nvPr>
        </p:nvSpPr>
        <p:spPr/>
        <p:txBody>
          <a:bodyPr>
            <a:normAutofit/>
          </a:bodyPr>
          <a:lstStyle/>
          <a:p>
            <a:r>
              <a:rPr lang="es-MX" sz="3200" dirty="0" smtClean="0"/>
              <a:t>Tienen </a:t>
            </a:r>
            <a:r>
              <a:rPr lang="es-MX" sz="3200" dirty="0"/>
              <a:t>formas geométricas como el cuadrado, triangulo, rectángulo etc.</a:t>
            </a:r>
          </a:p>
        </p:txBody>
      </p:sp>
      <p:grpSp>
        <p:nvGrpSpPr>
          <p:cNvPr id="11" name="Grupo 10"/>
          <p:cNvGrpSpPr/>
          <p:nvPr/>
        </p:nvGrpSpPr>
        <p:grpSpPr>
          <a:xfrm>
            <a:off x="776401" y="4314459"/>
            <a:ext cx="2865250" cy="1890473"/>
            <a:chOff x="351456" y="4314459"/>
            <a:chExt cx="2865250" cy="1890473"/>
          </a:xfrm>
        </p:grpSpPr>
        <p:sp>
          <p:nvSpPr>
            <p:cNvPr id="9" name="Rectángulo redondeado 8"/>
            <p:cNvSpPr/>
            <p:nvPr/>
          </p:nvSpPr>
          <p:spPr>
            <a:xfrm>
              <a:off x="351456" y="4314459"/>
              <a:ext cx="2865249" cy="1581374"/>
            </a:xfrm>
            <a:prstGeom prst="roundRect">
              <a:avLst>
                <a:gd name="adj" fmla="val 28749"/>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0" name="Elipse 9"/>
            <p:cNvSpPr/>
            <p:nvPr/>
          </p:nvSpPr>
          <p:spPr>
            <a:xfrm>
              <a:off x="457200" y="5609231"/>
              <a:ext cx="2759506" cy="585172"/>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7" name="Picture 2" descr="http://www.historiayarte.net/images/pintura-griega.jpg"/>
            <p:cNvPicPr>
              <a:picLocks noChangeAspect="1" noChangeArrowheads="1"/>
            </p:cNvPicPr>
            <p:nvPr/>
          </p:nvPicPr>
          <p:blipFill>
            <a:blip r:embed="rId3" cstate="print">
              <a:clrChange>
                <a:clrFrom>
                  <a:srgbClr val="15120D"/>
                </a:clrFrom>
                <a:clrTo>
                  <a:srgbClr val="15120D">
                    <a:alpha val="0"/>
                  </a:srgbClr>
                </a:clrTo>
              </a:clrChange>
            </a:blip>
            <a:srcRect/>
            <a:stretch>
              <a:fillRect/>
            </a:stretch>
          </p:blipFill>
          <p:spPr bwMode="auto">
            <a:xfrm>
              <a:off x="351457" y="4314459"/>
              <a:ext cx="2865249" cy="1890473"/>
            </a:xfrm>
            <a:prstGeom prst="rect">
              <a:avLst/>
            </a:prstGeom>
            <a:noFill/>
            <a:effectLst>
              <a:softEdge rad="19050"/>
            </a:effectLst>
          </p:spPr>
        </p:pic>
      </p:grpSp>
      <p:pic>
        <p:nvPicPr>
          <p:cNvPr id="8" name="Picture 4" descr="http://www.abcpedia.com/arte/arte-griego-caracteristica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03526" y="4314459"/>
            <a:ext cx="2324772" cy="2048013"/>
          </a:xfrm>
          <a:prstGeom prst="rect">
            <a:avLst/>
          </a:prstGeom>
          <a:noFill/>
        </p:spPr>
      </p:pic>
    </p:spTree>
    <p:extLst>
      <p:ext uri="{BB962C8B-B14F-4D97-AF65-F5344CB8AC3E}">
        <p14:creationId xmlns:p14="http://schemas.microsoft.com/office/powerpoint/2010/main" val="2140507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Escultura</a:t>
            </a:r>
            <a:endParaRPr lang="es-MX" dirty="0"/>
          </a:p>
        </p:txBody>
      </p:sp>
      <p:pic>
        <p:nvPicPr>
          <p:cNvPr id="4" name="Picture 4" descr="http://www.ebarrios.net/0304/2003/arte1/Image15-01.jpg"/>
          <p:cNvPicPr>
            <a:picLocks noChangeAspect="1" noChangeArrowheads="1"/>
          </p:cNvPicPr>
          <p:nvPr/>
        </p:nvPicPr>
        <p:blipFill>
          <a:blip r:embed="rId2" cstate="print"/>
          <a:srcRect/>
          <a:stretch>
            <a:fillRect/>
          </a:stretch>
        </p:blipFill>
        <p:spPr bwMode="auto">
          <a:xfrm>
            <a:off x="5554639" y="0"/>
            <a:ext cx="3133505" cy="4783978"/>
          </a:xfrm>
          <a:prstGeom prst="rect">
            <a:avLst/>
          </a:prstGeom>
          <a:noFill/>
          <a:effectLst>
            <a:softEdge rad="317500"/>
          </a:effectLst>
        </p:spPr>
      </p:pic>
    </p:spTree>
    <p:extLst>
      <p:ext uri="{BB962C8B-B14F-4D97-AF65-F5344CB8AC3E}">
        <p14:creationId xmlns:p14="http://schemas.microsoft.com/office/powerpoint/2010/main" val="24154630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ln w="6600">
                  <a:solidFill>
                    <a:schemeClr val="accent2"/>
                  </a:solidFill>
                  <a:prstDash val="solid"/>
                </a:ln>
                <a:solidFill>
                  <a:srgbClr val="FFFFFF"/>
                </a:solidFill>
                <a:effectLst>
                  <a:outerShdw dist="38100" dir="2700000" algn="tl" rotWithShape="0">
                    <a:schemeClr val="accent2"/>
                  </a:outerShdw>
                </a:effectLst>
              </a:rPr>
              <a:t>Tipos</a:t>
            </a:r>
          </a:p>
        </p:txBody>
      </p:sp>
      <p:sp>
        <p:nvSpPr>
          <p:cNvPr id="3" name="Marcador de texto 2"/>
          <p:cNvSpPr>
            <a:spLocks noGrp="1"/>
          </p:cNvSpPr>
          <p:nvPr>
            <p:ph type="body" idx="1"/>
          </p:nvPr>
        </p:nvSpPr>
        <p:spPr/>
        <p:txBody>
          <a:bodyPr>
            <a:normAutofit fontScale="92500" lnSpcReduction="20000"/>
          </a:bodyPr>
          <a:lstStyle/>
          <a:p>
            <a:r>
              <a:rPr lang="es-MX" dirty="0"/>
              <a:t>Alto relieve: figuras que salen del plano ¾ partes </a:t>
            </a:r>
          </a:p>
        </p:txBody>
      </p:sp>
      <p:sp>
        <p:nvSpPr>
          <p:cNvPr id="5" name="Marcador de texto 4"/>
          <p:cNvSpPr>
            <a:spLocks noGrp="1"/>
          </p:cNvSpPr>
          <p:nvPr>
            <p:ph type="body" sz="quarter" idx="3"/>
          </p:nvPr>
        </p:nvSpPr>
        <p:spPr/>
        <p:txBody>
          <a:bodyPr>
            <a:normAutofit fontScale="92500" lnSpcReduction="20000"/>
          </a:bodyPr>
          <a:lstStyle/>
          <a:p>
            <a:r>
              <a:rPr lang="es-MX" dirty="0"/>
              <a:t>Bajo relieve: figuras que salen mas de la mitad de su grueso</a:t>
            </a:r>
            <a:r>
              <a:rPr lang="es-MX" dirty="0" smtClean="0"/>
              <a:t>.</a:t>
            </a:r>
            <a:endParaRPr lang="es-MX" dirty="0"/>
          </a:p>
        </p:txBody>
      </p:sp>
      <p:pic>
        <p:nvPicPr>
          <p:cNvPr id="7" name="Picture 4" descr="http://www.arteespana.com/imagenes/caballostarquinia.jpg"/>
          <p:cNvPicPr>
            <a:picLocks noGrp="1" noChangeAspect="1" noChangeArrowheads="1"/>
          </p:cNvPicPr>
          <p:nvPr>
            <p:ph sz="half" idx="2"/>
          </p:nvPr>
        </p:nvPicPr>
        <p:blipFill>
          <a:blip r:embed="rId3" cstate="print"/>
          <a:srcRect/>
          <a:stretch>
            <a:fillRect/>
          </a:stretch>
        </p:blipFill>
        <p:spPr bwMode="auto">
          <a:xfrm>
            <a:off x="457200" y="2228171"/>
            <a:ext cx="4040188" cy="3844695"/>
          </a:xfrm>
          <a:prstGeom prst="rect">
            <a:avLst/>
          </a:prstGeom>
          <a:noFill/>
          <a:effectLst>
            <a:softEdge rad="127000"/>
          </a:effectLst>
        </p:spPr>
      </p:pic>
      <p:pic>
        <p:nvPicPr>
          <p:cNvPr id="8" name="Picture 2" descr="http://wa2.www.artehistoria.jcyl.es/obrmaestras/jpg/SCM07974.jpg"/>
          <p:cNvPicPr>
            <a:picLocks noGrp="1" noChangeAspect="1" noChangeArrowheads="1"/>
          </p:cNvPicPr>
          <p:nvPr>
            <p:ph sz="quarter" idx="4"/>
          </p:nvPr>
        </p:nvPicPr>
        <p:blipFill>
          <a:blip r:embed="rId4" cstate="print"/>
          <a:srcRect/>
          <a:stretch>
            <a:fillRect/>
          </a:stretch>
        </p:blipFill>
        <p:spPr bwMode="auto">
          <a:xfrm>
            <a:off x="4645025" y="2873686"/>
            <a:ext cx="4041775" cy="2553666"/>
          </a:xfrm>
          <a:prstGeom prst="rect">
            <a:avLst/>
          </a:prstGeom>
          <a:noFill/>
          <a:effectLst>
            <a:softEdge rad="127000"/>
          </a:effectLst>
        </p:spPr>
      </p:pic>
    </p:spTree>
    <p:extLst>
      <p:ext uri="{BB962C8B-B14F-4D97-AF65-F5344CB8AC3E}">
        <p14:creationId xmlns:p14="http://schemas.microsoft.com/office/powerpoint/2010/main" val="15709425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1005</Words>
  <Application>Microsoft Office PowerPoint</Application>
  <PresentationFormat>Presentación en pantalla (4:3)</PresentationFormat>
  <Paragraphs>122</Paragraphs>
  <Slides>32</Slides>
  <Notes>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32</vt:i4>
      </vt:variant>
    </vt:vector>
  </HeadingPairs>
  <TitlesOfParts>
    <vt:vector size="35" baseType="lpstr">
      <vt:lpstr>Arial</vt:lpstr>
      <vt:lpstr>Calibri</vt:lpstr>
      <vt:lpstr>Tema de Office</vt:lpstr>
      <vt:lpstr>Academia de Arte </vt:lpstr>
      <vt:lpstr>Resumen (abstract)  They had a big domain about populace. It was like a cultur that it had a big passion for the man. They had not influential sacerdotal class.  Olympic Games (Religion Party). This activity endure like an antecedent of the coalition in social comunites</vt:lpstr>
      <vt:lpstr>Caracterización </vt:lpstr>
      <vt:lpstr>Presentación de PowerPoint</vt:lpstr>
      <vt:lpstr>Pintura</vt:lpstr>
      <vt:lpstr>Generalidades</vt:lpstr>
      <vt:lpstr>Formas de la pintura</vt:lpstr>
      <vt:lpstr>Escultura</vt:lpstr>
      <vt:lpstr>Tipos</vt:lpstr>
      <vt:lpstr>PERIODO ARCAICO</vt:lpstr>
      <vt:lpstr>PERIODO PRECLÁSICO</vt:lpstr>
      <vt:lpstr>PERIODO CLÁSICO</vt:lpstr>
      <vt:lpstr>b) Fidias </vt:lpstr>
      <vt:lpstr>Presentación de PowerPoint</vt:lpstr>
      <vt:lpstr>c) Praxíteles </vt:lpstr>
      <vt:lpstr>Arquitectura</vt:lpstr>
      <vt:lpstr>TEMPLOS</vt:lpstr>
      <vt:lpstr>TEATRO</vt:lpstr>
      <vt:lpstr>COLUMNAS </vt:lpstr>
      <vt:lpstr>Presentación de PowerPoint</vt:lpstr>
      <vt:lpstr>Literatura</vt:lpstr>
      <vt:lpstr>ÉPICA</vt:lpstr>
      <vt:lpstr>LIRICA</vt:lpstr>
      <vt:lpstr>DRAMA</vt:lpstr>
      <vt:lpstr>Presentación de PowerPoint</vt:lpstr>
      <vt:lpstr>COMEDIA (ARISTOFANES): </vt:lpstr>
      <vt:lpstr>FABULA (ESOPO)</vt:lpstr>
      <vt:lpstr>ORATORIA (DEMOSTENES)</vt:lpstr>
      <vt:lpstr>Música y danza</vt:lpstr>
      <vt:lpstr>LA MÚSICA</vt:lpstr>
      <vt:lpstr>LA DANZA</vt:lpstr>
      <vt:lpstr>Referencia bibliográfica, infografías y/o cablegráficas </vt:lpstr>
    </vt:vector>
  </TitlesOfParts>
  <Company>IDEASON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Ortega</dc:creator>
  <cp:lastModifiedBy>Trabajo Social</cp:lastModifiedBy>
  <cp:revision>39</cp:revision>
  <dcterms:created xsi:type="dcterms:W3CDTF">2014-09-19T21:39:49Z</dcterms:created>
  <dcterms:modified xsi:type="dcterms:W3CDTF">2014-10-15T16:10:34Z</dcterms:modified>
</cp:coreProperties>
</file>