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67" r:id="rId2"/>
    <p:sldId id="268" r:id="rId3"/>
    <p:sldId id="269" r:id="rId4"/>
    <p:sldId id="270" r:id="rId5"/>
    <p:sldId id="271" r:id="rId6"/>
    <p:sldId id="272" r:id="rId7"/>
    <p:sldId id="275" r:id="rId8"/>
    <p:sldId id="273" r:id="rId9"/>
    <p:sldId id="274"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324" r:id="rId30"/>
    <p:sldId id="295" r:id="rId31"/>
    <p:sldId id="297" r:id="rId32"/>
    <p:sldId id="298" r:id="rId33"/>
    <p:sldId id="323"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6" r:id="rId51"/>
    <p:sldId id="317" r:id="rId52"/>
    <p:sldId id="318" r:id="rId53"/>
    <p:sldId id="319" r:id="rId54"/>
    <p:sldId id="320" r:id="rId55"/>
    <p:sldId id="321" r:id="rId56"/>
    <p:sldId id="262" r:id="rId5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3106"/>
    <a:srgbClr val="924308"/>
    <a:srgbClr val="9A47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4269C-4D59-4670-98BF-D73AC6D79A73}" type="datetimeFigureOut">
              <a:rPr lang="es-ES" smtClean="0"/>
              <a:pPr/>
              <a:t>30/03/2017</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9C2F7-8100-4A53-B833-65145DB013BA}" type="slidenum">
              <a:rPr lang="es-ES" smtClean="0"/>
              <a:pPr/>
              <a:t>‹Nº›</a:t>
            </a:fld>
            <a:endParaRPr lang="es-ES"/>
          </a:p>
        </p:txBody>
      </p:sp>
    </p:spTree>
    <p:extLst>
      <p:ext uri="{BB962C8B-B14F-4D97-AF65-F5344CB8AC3E}">
        <p14:creationId xmlns:p14="http://schemas.microsoft.com/office/powerpoint/2010/main" xmlns="" val="149234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F4CC744B-3FF9-43AD-B39D-F9B73FEAA231}" type="datetimeFigureOut">
              <a:rPr lang="es-MX" smtClean="0"/>
              <a:pPr/>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240758-A097-4C37-B690-32A10C2F5556}"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4CC744B-3FF9-43AD-B39D-F9B73FEAA231}" type="datetimeFigureOut">
              <a:rPr lang="es-MX" smtClean="0"/>
              <a:pPr/>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240758-A097-4C37-B690-32A10C2F5556}"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4CC744B-3FF9-43AD-B39D-F9B73FEAA231}" type="datetimeFigureOut">
              <a:rPr lang="es-MX" smtClean="0"/>
              <a:pPr/>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240758-A097-4C37-B690-32A10C2F5556}"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4CC744B-3FF9-43AD-B39D-F9B73FEAA231}" type="datetimeFigureOut">
              <a:rPr lang="es-MX" smtClean="0"/>
              <a:pPr/>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240758-A097-4C37-B690-32A10C2F5556}"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4CC744B-3FF9-43AD-B39D-F9B73FEAA231}" type="datetimeFigureOut">
              <a:rPr lang="es-MX" smtClean="0"/>
              <a:pPr/>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240758-A097-4C37-B690-32A10C2F5556}"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F4CC744B-3FF9-43AD-B39D-F9B73FEAA231}" type="datetimeFigureOut">
              <a:rPr lang="es-MX" smtClean="0"/>
              <a:pPr/>
              <a:t>30/03/2017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8240758-A097-4C37-B690-32A10C2F5556}"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F4CC744B-3FF9-43AD-B39D-F9B73FEAA231}" type="datetimeFigureOut">
              <a:rPr lang="es-MX" smtClean="0"/>
              <a:pPr/>
              <a:t>30/03/2017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8240758-A097-4C37-B690-32A10C2F5556}"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F4CC744B-3FF9-43AD-B39D-F9B73FEAA231}" type="datetimeFigureOut">
              <a:rPr lang="es-MX" smtClean="0"/>
              <a:pPr/>
              <a:t>30/03/2017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8240758-A097-4C37-B690-32A10C2F5556}"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4CC744B-3FF9-43AD-B39D-F9B73FEAA231}" type="datetimeFigureOut">
              <a:rPr lang="es-MX" smtClean="0"/>
              <a:pPr/>
              <a:t>30/03/2017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8240758-A097-4C37-B690-32A10C2F5556}"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4CC744B-3FF9-43AD-B39D-F9B73FEAA231}" type="datetimeFigureOut">
              <a:rPr lang="es-MX" smtClean="0"/>
              <a:pPr/>
              <a:t>30/03/2017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8240758-A097-4C37-B690-32A10C2F5556}"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4CC744B-3FF9-43AD-B39D-F9B73FEAA231}" type="datetimeFigureOut">
              <a:rPr lang="es-MX" smtClean="0"/>
              <a:pPr/>
              <a:t>30/03/2017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8240758-A097-4C37-B690-32A10C2F5556}"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C744B-3FF9-43AD-B39D-F9B73FEAA231}" type="datetimeFigureOut">
              <a:rPr lang="es-MX" smtClean="0"/>
              <a:pPr/>
              <a:t>30/03/2017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40758-A097-4C37-B690-32A10C2F5556}"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8434" name="Picture 2"/>
          <p:cNvPicPr>
            <a:picLocks noChangeAspect="1" noChangeArrowheads="1"/>
          </p:cNvPicPr>
          <p:nvPr/>
        </p:nvPicPr>
        <p:blipFill>
          <a:blip r:embed="rId2" cstate="print"/>
          <a:srcRect l="35670" t="22680" r="18971" b="16001"/>
          <a:stretch>
            <a:fillRect/>
          </a:stretch>
        </p:blipFill>
        <p:spPr bwMode="auto">
          <a:xfrm>
            <a:off x="36512" y="-6145"/>
            <a:ext cx="9144000" cy="6858000"/>
          </a:xfrm>
          <a:prstGeom prst="rect">
            <a:avLst/>
          </a:prstGeom>
          <a:noFill/>
          <a:ln w="9525">
            <a:noFill/>
            <a:miter lim="800000"/>
            <a:headEnd/>
            <a:tailEnd/>
          </a:ln>
        </p:spPr>
      </p:pic>
      <p:sp>
        <p:nvSpPr>
          <p:cNvPr id="5" name="4 Rectángulo"/>
          <p:cNvSpPr/>
          <p:nvPr/>
        </p:nvSpPr>
        <p:spPr>
          <a:xfrm>
            <a:off x="539552" y="836712"/>
            <a:ext cx="8208912" cy="1477328"/>
          </a:xfrm>
          <a:prstGeom prst="rect">
            <a:avLst/>
          </a:prstGeom>
        </p:spPr>
        <p:txBody>
          <a:bodyPr wrap="square">
            <a:spAutoFit/>
          </a:bodyPr>
          <a:lstStyle/>
          <a:p>
            <a:pPr algn="ctr">
              <a:lnSpc>
                <a:spcPct val="150000"/>
              </a:lnSpc>
            </a:pPr>
            <a:endParaRPr lang="es-MX" sz="2000" b="1" dirty="0">
              <a:latin typeface="Copperplate Gothic Light" panose="020E0507020206020404" pitchFamily="34" charset="0"/>
              <a:cs typeface="Arial" pitchFamily="34" charset="0"/>
            </a:endParaRPr>
          </a:p>
          <a:p>
            <a:pPr algn="ctr">
              <a:lnSpc>
                <a:spcPct val="150000"/>
              </a:lnSpc>
            </a:pPr>
            <a:endParaRPr lang="es-MX" sz="2000" b="1" dirty="0">
              <a:latin typeface="Copperplate Gothic Light" panose="020E0507020206020404" pitchFamily="34" charset="0"/>
              <a:cs typeface="Arial" pitchFamily="34" charset="0"/>
            </a:endParaRPr>
          </a:p>
          <a:p>
            <a:pPr algn="ctr">
              <a:lnSpc>
                <a:spcPct val="150000"/>
              </a:lnSpc>
            </a:pPr>
            <a:r>
              <a:rPr lang="es-MX" sz="2000" b="1" dirty="0">
                <a:latin typeface="Copperplate Gothic Light" panose="020E0507020206020404" pitchFamily="34" charset="0"/>
                <a:cs typeface="Arial" pitchFamily="34" charset="0"/>
              </a:rPr>
              <a:t>Área académica de odontología </a:t>
            </a:r>
          </a:p>
        </p:txBody>
      </p:sp>
      <p:sp>
        <p:nvSpPr>
          <p:cNvPr id="6" name="5 Rectángulo"/>
          <p:cNvSpPr/>
          <p:nvPr/>
        </p:nvSpPr>
        <p:spPr>
          <a:xfrm>
            <a:off x="992288" y="2334728"/>
            <a:ext cx="7344816" cy="1815882"/>
          </a:xfrm>
          <a:prstGeom prst="rect">
            <a:avLst/>
          </a:prstGeom>
        </p:spPr>
        <p:txBody>
          <a:bodyPr wrap="square">
            <a:spAutoFit/>
          </a:bodyPr>
          <a:lstStyle/>
          <a:p>
            <a:pPr algn="ctr"/>
            <a:endParaRPr lang="es-MX" sz="3200" b="1" dirty="0">
              <a:latin typeface="Copperplate Gothic Light" panose="020E0507020206020404" pitchFamily="34" charset="0"/>
              <a:cs typeface="Arial" pitchFamily="34" charset="0"/>
            </a:endParaRPr>
          </a:p>
          <a:p>
            <a:pPr algn="ctr"/>
            <a:r>
              <a:rPr lang="es-MX" sz="3200" b="1" dirty="0">
                <a:solidFill>
                  <a:schemeClr val="accent2">
                    <a:lumMod val="50000"/>
                  </a:schemeClr>
                </a:solidFill>
                <a:latin typeface="AR JULIAN" pitchFamily="2" charset="0"/>
              </a:rPr>
              <a:t>Adaptaciones celulares</a:t>
            </a:r>
          </a:p>
          <a:p>
            <a:pPr algn="ctr"/>
            <a:endParaRPr lang="es-MX" sz="2400" b="1" dirty="0">
              <a:solidFill>
                <a:schemeClr val="dk1"/>
              </a:solidFill>
            </a:endParaRPr>
          </a:p>
          <a:p>
            <a:pPr algn="ctr"/>
            <a:endParaRPr lang="es-MX" sz="2400" b="1" dirty="0">
              <a:solidFill>
                <a:schemeClr val="dk1"/>
              </a:solidFill>
            </a:endParaRPr>
          </a:p>
        </p:txBody>
      </p:sp>
      <p:sp>
        <p:nvSpPr>
          <p:cNvPr id="7" name="6 Rectángulo"/>
          <p:cNvSpPr/>
          <p:nvPr/>
        </p:nvSpPr>
        <p:spPr>
          <a:xfrm>
            <a:off x="1053952" y="3786058"/>
            <a:ext cx="7344816" cy="1692771"/>
          </a:xfrm>
          <a:prstGeom prst="rect">
            <a:avLst/>
          </a:prstGeom>
        </p:spPr>
        <p:txBody>
          <a:bodyPr wrap="square">
            <a:spAutoFit/>
          </a:bodyPr>
          <a:lstStyle/>
          <a:p>
            <a:pPr algn="ctr"/>
            <a:endParaRPr lang="es-MX" sz="2000" b="1" dirty="0">
              <a:latin typeface="AR JULIAN" pitchFamily="2" charset="0"/>
              <a:cs typeface="Arial" pitchFamily="34" charset="0"/>
            </a:endParaRPr>
          </a:p>
          <a:p>
            <a:pPr algn="ctr"/>
            <a:r>
              <a:rPr lang="es-MX" sz="2000" b="1" dirty="0" smtClean="0">
                <a:latin typeface="AR JULIAN" pitchFamily="2" charset="0"/>
                <a:cs typeface="Arial" pitchFamily="34" charset="0"/>
              </a:rPr>
              <a:t>PATOLOGÍA</a:t>
            </a:r>
            <a:endParaRPr lang="es-MX" b="1" dirty="0">
              <a:solidFill>
                <a:schemeClr val="dk1"/>
              </a:solidFill>
              <a:latin typeface="AR JULIAN" pitchFamily="2" charset="0"/>
              <a:cs typeface="Arial" pitchFamily="34" charset="0"/>
            </a:endParaRPr>
          </a:p>
          <a:p>
            <a:pPr algn="ctr"/>
            <a:endParaRPr lang="es-MX" sz="1600" b="1" dirty="0">
              <a:solidFill>
                <a:schemeClr val="dk1"/>
              </a:solidFill>
              <a:latin typeface="AR JULIAN" pitchFamily="2" charset="0"/>
            </a:endParaRPr>
          </a:p>
          <a:p>
            <a:endParaRPr lang="es-MX" sz="1600" b="1" dirty="0">
              <a:solidFill>
                <a:schemeClr val="dk1"/>
              </a:solidFill>
              <a:latin typeface="AR JULIAN" pitchFamily="2" charset="0"/>
            </a:endParaRPr>
          </a:p>
          <a:p>
            <a:pPr algn="ctr"/>
            <a:endParaRPr lang="es-MX" sz="1600" b="1" dirty="0">
              <a:solidFill>
                <a:schemeClr val="dk1"/>
              </a:solidFill>
              <a:latin typeface="AR JULIAN" pitchFamily="2" charset="0"/>
              <a:cs typeface="Arial" pitchFamily="34" charset="0"/>
            </a:endParaRPr>
          </a:p>
          <a:p>
            <a:pPr algn="ctr"/>
            <a:r>
              <a:rPr lang="es-MX" sz="1600" b="1" dirty="0">
                <a:solidFill>
                  <a:schemeClr val="dk1"/>
                </a:solidFill>
                <a:latin typeface="AR JULIAN" pitchFamily="2" charset="0"/>
                <a:cs typeface="Arial" pitchFamily="34" charset="0"/>
              </a:rPr>
              <a:t>Silvia Padilla Montaño</a:t>
            </a:r>
          </a:p>
        </p:txBody>
      </p:sp>
      <p:sp>
        <p:nvSpPr>
          <p:cNvPr id="8" name="7 Rectángulo"/>
          <p:cNvSpPr/>
          <p:nvPr/>
        </p:nvSpPr>
        <p:spPr>
          <a:xfrm>
            <a:off x="107504" y="5651956"/>
            <a:ext cx="8964488" cy="369332"/>
          </a:xfrm>
          <a:prstGeom prst="rect">
            <a:avLst/>
          </a:prstGeom>
          <a:noFill/>
        </p:spPr>
        <p:txBody>
          <a:bodyPr wrap="square" lIns="91440" tIns="45720" rIns="91440" bIns="45720">
            <a:spAutoFit/>
          </a:bodyPr>
          <a:lstStyle/>
          <a:p>
            <a:pPr algn="ctr"/>
            <a:endParaRPr lang="es-ES" b="1" cap="none" spc="50" dirty="0">
              <a:ln w="13500">
                <a:solidFill>
                  <a:schemeClr val="accent1">
                    <a:shade val="2500"/>
                    <a:alpha val="6500"/>
                  </a:schemeClr>
                </a:solidFill>
                <a:prstDash val="solid"/>
              </a:ln>
              <a:effectLst>
                <a:innerShdw blurRad="50900" dist="38500" dir="13500000">
                  <a:srgbClr val="000000">
                    <a:alpha val="60000"/>
                  </a:srgbClr>
                </a:innerShdw>
              </a:effectLst>
              <a:latin typeface="AR JULIAN" pitchFamily="2" charset="0"/>
              <a:cs typeface="Vijay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4 Marcador de texto"/>
          <p:cNvSpPr txBox="1">
            <a:spLocks/>
          </p:cNvSpPr>
          <p:nvPr/>
        </p:nvSpPr>
        <p:spPr>
          <a:xfrm>
            <a:off x="898737" y="5067300"/>
            <a:ext cx="4040188" cy="838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altLang="es-ES" dirty="0">
                <a:solidFill>
                  <a:schemeClr val="accent2">
                    <a:lumMod val="75000"/>
                  </a:schemeClr>
                </a:solidFill>
              </a:rPr>
              <a:t>Su Capacidad de Adaptación </a:t>
            </a:r>
          </a:p>
        </p:txBody>
      </p:sp>
      <p:sp>
        <p:nvSpPr>
          <p:cNvPr id="6" name="6 Marcador de texto"/>
          <p:cNvSpPr txBox="1">
            <a:spLocks/>
          </p:cNvSpPr>
          <p:nvPr/>
        </p:nvSpPr>
        <p:spPr>
          <a:xfrm>
            <a:off x="4645025" y="5067300"/>
            <a:ext cx="4041775" cy="83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altLang="es-ES" dirty="0">
                <a:solidFill>
                  <a:schemeClr val="accent2">
                    <a:lumMod val="75000"/>
                  </a:schemeClr>
                </a:solidFill>
              </a:rPr>
              <a:t>Constitución Genética </a:t>
            </a:r>
          </a:p>
        </p:txBody>
      </p:sp>
      <p:sp>
        <p:nvSpPr>
          <p:cNvPr id="7" name="5 Marcador de contenido"/>
          <p:cNvSpPr>
            <a:spLocks noGrp="1"/>
          </p:cNvSpPr>
          <p:nvPr>
            <p:ph sz="quarter" idx="4294967295"/>
          </p:nvPr>
        </p:nvSpPr>
        <p:spPr>
          <a:xfrm>
            <a:off x="457200" y="1517650"/>
            <a:ext cx="4040188" cy="3941763"/>
          </a:xfrm>
          <a:prstGeom prst="rect">
            <a:avLst/>
          </a:prstGeom>
        </p:spPr>
        <p:txBody>
          <a:bodyPr/>
          <a:lstStyle/>
          <a:p>
            <a:pPr eaLnBrk="1" hangingPunct="1"/>
            <a:r>
              <a:rPr lang="es-MX" altLang="es-ES" dirty="0"/>
              <a:t>Cada célula y tejido son diferentes. Se adaptan a su capacidad  </a:t>
            </a:r>
          </a:p>
        </p:txBody>
      </p:sp>
      <p:sp>
        <p:nvSpPr>
          <p:cNvPr id="8" name="7 Marcador de contenido"/>
          <p:cNvSpPr>
            <a:spLocks noGrp="1"/>
          </p:cNvSpPr>
          <p:nvPr>
            <p:ph sz="quarter" idx="4294967295"/>
          </p:nvPr>
        </p:nvSpPr>
        <p:spPr>
          <a:xfrm>
            <a:off x="4645025" y="1517650"/>
            <a:ext cx="4041775" cy="3941763"/>
          </a:xfrm>
          <a:prstGeom prst="rect">
            <a:avLst/>
          </a:prstGeom>
        </p:spPr>
        <p:txBody>
          <a:bodyPr/>
          <a:lstStyle/>
          <a:p>
            <a:pPr eaLnBrk="1" hangingPunct="1"/>
            <a:r>
              <a:rPr lang="es-MX" altLang="es-ES" dirty="0"/>
              <a:t>Puede tener, expuesto a una dosis similar a la toxina depende de la persona que puedan metabolizarla </a:t>
            </a:r>
          </a:p>
        </p:txBody>
      </p:sp>
    </p:spTree>
    <p:extLst>
      <p:ext uri="{BB962C8B-B14F-4D97-AF65-F5344CB8AC3E}">
        <p14:creationId xmlns:p14="http://schemas.microsoft.com/office/powerpoint/2010/main" xmlns="" val="272818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1 Título"/>
          <p:cNvSpPr>
            <a:spLocks noGrp="1"/>
          </p:cNvSpPr>
          <p:nvPr>
            <p:ph type="title"/>
          </p:nvPr>
        </p:nvSpPr>
        <p:spPr>
          <a:xfrm>
            <a:off x="611561" y="3501009"/>
            <a:ext cx="6703640" cy="1909192"/>
          </a:xfrm>
          <a:ln>
            <a:miter lim="800000"/>
            <a:headEnd/>
            <a:tailEnd/>
          </a:ln>
        </p:spPr>
        <p:txBody>
          <a:bodyPr>
            <a:normAutofit/>
          </a:bodyPr>
          <a:lstStyle/>
          <a:p>
            <a:pPr algn="l" eaLnBrk="1" fontAlgn="auto" hangingPunct="1">
              <a:spcAft>
                <a:spcPts val="0"/>
              </a:spcAft>
              <a:defRPr/>
            </a:pPr>
            <a:r>
              <a:rPr lang="es-MX" dirty="0">
                <a:solidFill>
                  <a:schemeClr val="accent2">
                    <a:lumMod val="75000"/>
                  </a:schemeClr>
                </a:solidFill>
                <a:ea typeface="+mj-ea"/>
              </a:rPr>
              <a:t>MECANISMOS DE </a:t>
            </a:r>
            <a:r>
              <a:rPr lang="es-MX" dirty="0" smtClean="0">
                <a:solidFill>
                  <a:schemeClr val="accent2">
                    <a:lumMod val="75000"/>
                  </a:schemeClr>
                </a:solidFill>
                <a:ea typeface="+mj-ea"/>
              </a:rPr>
              <a:t>LESIÓN </a:t>
            </a:r>
            <a:r>
              <a:rPr lang="es-MX" dirty="0">
                <a:solidFill>
                  <a:schemeClr val="accent2">
                    <a:lumMod val="75000"/>
                  </a:schemeClr>
                </a:solidFill>
                <a:ea typeface="+mj-ea"/>
              </a:rPr>
              <a:t>CELULAR</a:t>
            </a:r>
          </a:p>
        </p:txBody>
      </p:sp>
    </p:spTree>
    <p:extLst>
      <p:ext uri="{BB962C8B-B14F-4D97-AF65-F5344CB8AC3E}">
        <p14:creationId xmlns:p14="http://schemas.microsoft.com/office/powerpoint/2010/main" xmlns="" val="286115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4 Marcador de contenido"/>
          <p:cNvSpPr>
            <a:spLocks noGrp="1"/>
          </p:cNvSpPr>
          <p:nvPr>
            <p:ph sz="half" idx="1"/>
          </p:nvPr>
        </p:nvSpPr>
        <p:spPr>
          <a:xfrm>
            <a:off x="498764" y="1579418"/>
            <a:ext cx="3616035" cy="4546746"/>
          </a:xfrm>
        </p:spPr>
        <p:txBody>
          <a:bodyPr>
            <a:normAutofit/>
          </a:bodyPr>
          <a:lstStyle/>
          <a:p>
            <a:pPr eaLnBrk="1" hangingPunct="1"/>
            <a:r>
              <a:rPr lang="es-MX" altLang="es-ES" sz="2800" dirty="0"/>
              <a:t>Agotamiento de   ATP.</a:t>
            </a:r>
          </a:p>
          <a:p>
            <a:pPr eaLnBrk="1" hangingPunct="1"/>
            <a:r>
              <a:rPr lang="es-MX" altLang="es-ES" sz="2800" dirty="0"/>
              <a:t>Carencia de oxigeno o generación de radicales libres de oxigeno.</a:t>
            </a:r>
          </a:p>
          <a:p>
            <a:pPr eaLnBrk="1" hangingPunct="1"/>
            <a:endParaRPr lang="es-MX" altLang="es-ES" sz="2800" dirty="0"/>
          </a:p>
          <a:p>
            <a:pPr eaLnBrk="1" hangingPunct="1"/>
            <a:endParaRPr lang="es-MX" altLang="es-ES" sz="2800" dirty="0"/>
          </a:p>
        </p:txBody>
      </p:sp>
      <p:sp>
        <p:nvSpPr>
          <p:cNvPr id="6" name="5 Marcador de contenido"/>
          <p:cNvSpPr txBox="1">
            <a:spLocks/>
          </p:cNvSpPr>
          <p:nvPr/>
        </p:nvSpPr>
        <p:spPr>
          <a:xfrm>
            <a:off x="4267200" y="1600200"/>
            <a:ext cx="3657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altLang="es-ES" sz="2800" dirty="0"/>
              <a:t>Perdida de homeostasis del calcio.</a:t>
            </a:r>
          </a:p>
          <a:p>
            <a:r>
              <a:rPr lang="es-MX" altLang="es-ES" sz="2800" dirty="0"/>
              <a:t>Defectos de permeabilidad de la membrana plasmática.</a:t>
            </a:r>
          </a:p>
          <a:p>
            <a:r>
              <a:rPr lang="es-MX" altLang="es-ES" sz="2800" dirty="0"/>
              <a:t>Lesión mitocondrial.</a:t>
            </a:r>
          </a:p>
        </p:txBody>
      </p:sp>
    </p:spTree>
    <p:extLst>
      <p:ext uri="{BB962C8B-B14F-4D97-AF65-F5344CB8AC3E}">
        <p14:creationId xmlns:p14="http://schemas.microsoft.com/office/powerpoint/2010/main" xmlns="" val="251705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6" name="Picture 4"/>
          <p:cNvPicPr>
            <a:picLocks noChangeAspect="1" noChangeArrowheads="1"/>
          </p:cNvPicPr>
          <p:nvPr/>
        </p:nvPicPr>
        <p:blipFill>
          <a:blip r:embed="rId3" cstate="print"/>
          <a:srcRect l="4333" r="4333"/>
          <a:stretch>
            <a:fillRect/>
          </a:stretch>
        </p:blipFill>
        <p:spPr>
          <a:xfrm>
            <a:off x="611560" y="1371600"/>
            <a:ext cx="4429156" cy="4114800"/>
          </a:xfrm>
          <a:prstGeom prst="rect">
            <a:avLst/>
          </a:prstGeom>
          <a:noFill/>
          <a:ln w="9525">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6 Título"/>
          <p:cNvSpPr>
            <a:spLocks noGrp="1"/>
          </p:cNvSpPr>
          <p:nvPr>
            <p:ph type="title"/>
          </p:nvPr>
        </p:nvSpPr>
        <p:spPr>
          <a:xfrm>
            <a:off x="5551000" y="2489725"/>
            <a:ext cx="3057698" cy="1279929"/>
          </a:xfrm>
        </p:spPr>
        <p:txBody>
          <a:bodyPr/>
          <a:lstStyle/>
          <a:p>
            <a:pPr eaLnBrk="1" hangingPunct="1"/>
            <a:r>
              <a:rPr lang="es-MX" altLang="es-ES" dirty="0">
                <a:solidFill>
                  <a:schemeClr val="accent2">
                    <a:lumMod val="75000"/>
                  </a:schemeClr>
                </a:solidFill>
              </a:rPr>
              <a:t>Mitocondria </a:t>
            </a:r>
          </a:p>
        </p:txBody>
      </p:sp>
    </p:spTree>
    <p:extLst>
      <p:ext uri="{BB962C8B-B14F-4D97-AF65-F5344CB8AC3E}">
        <p14:creationId xmlns:p14="http://schemas.microsoft.com/office/powerpoint/2010/main" xmlns="" val="1183731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descr="http://t1.gstatic.com/images?q=tbn:ANd9GcTINKISPisCsxcTBYxJleWQyokw0zX1rH71VwyMJz5WroN59Nv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088" y="549275"/>
            <a:ext cx="7416800" cy="554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73488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descr="http://www.biologia.edu.ar/images/pisum.jpg"/>
          <p:cNvPicPr>
            <a:picLocks noChangeAspect="1" noChangeArrowheads="1"/>
          </p:cNvPicPr>
          <p:nvPr/>
        </p:nvPicPr>
        <p:blipFill>
          <a:blip r:embed="rId3" cstate="print"/>
          <a:srcRect t="2885" b="2885"/>
          <a:stretch>
            <a:fillRect/>
          </a:stretch>
        </p:blipFill>
        <p:spPr>
          <a:xfrm>
            <a:off x="539552" y="116633"/>
            <a:ext cx="8064896" cy="6048671"/>
          </a:xfrm>
          <a:prstGeom prst="rect">
            <a:avLst/>
          </a:prstGeom>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0641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descr="La Pérdida de Control del Crecimiento Norm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5957"/>
            <a:ext cx="8137599" cy="6275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380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descr="Ejemplo de Crecimiento Norm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29" y="13643"/>
            <a:ext cx="8855637" cy="6318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469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1 Título"/>
          <p:cNvSpPr>
            <a:spLocks noGrp="1"/>
          </p:cNvSpPr>
          <p:nvPr>
            <p:ph type="title"/>
          </p:nvPr>
        </p:nvSpPr>
        <p:spPr>
          <a:xfrm>
            <a:off x="685800" y="3583837"/>
            <a:ext cx="6629400" cy="1826363"/>
          </a:xfrm>
          <a:ln>
            <a:miter lim="800000"/>
            <a:headEnd/>
            <a:tailEnd/>
          </a:ln>
        </p:spPr>
        <p:txBody>
          <a:bodyPr>
            <a:normAutofit/>
          </a:bodyPr>
          <a:lstStyle/>
          <a:p>
            <a:pPr algn="l" eaLnBrk="1" fontAlgn="auto" hangingPunct="1">
              <a:spcAft>
                <a:spcPts val="0"/>
              </a:spcAft>
              <a:defRPr/>
            </a:pPr>
            <a:r>
              <a:rPr lang="es-MX" dirty="0">
                <a:solidFill>
                  <a:schemeClr val="accent2">
                    <a:lumMod val="75000"/>
                  </a:schemeClr>
                </a:solidFill>
                <a:ea typeface="+mj-ea"/>
              </a:rPr>
              <a:t>Lesión celular</a:t>
            </a:r>
          </a:p>
        </p:txBody>
      </p:sp>
    </p:spTree>
    <p:extLst>
      <p:ext uri="{BB962C8B-B14F-4D97-AF65-F5344CB8AC3E}">
        <p14:creationId xmlns:p14="http://schemas.microsoft.com/office/powerpoint/2010/main" xmlns="" val="4123961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3988" y="82360"/>
            <a:ext cx="8236024" cy="6177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8243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10" name="Rectangle 2"/>
          <p:cNvSpPr>
            <a:spLocks noChangeArrowheads="1"/>
          </p:cNvSpPr>
          <p:nvPr/>
        </p:nvSpPr>
        <p:spPr bwMode="auto">
          <a:xfrm>
            <a:off x="107504" y="1093331"/>
            <a:ext cx="8492808"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Char char="•"/>
            </a:pPr>
            <a:r>
              <a:rPr lang="en-US" altLang="es-ES" sz="2800" dirty="0"/>
              <a:t>Abstract</a:t>
            </a:r>
          </a:p>
          <a:p>
            <a:pPr eaLnBrk="1" hangingPunct="1">
              <a:buFont typeface="Arial" panose="020B0604020202020204" pitchFamily="34" charset="0"/>
              <a:buChar char="•"/>
            </a:pPr>
            <a:endParaRPr lang="en-US" altLang="es-ES" sz="2800" dirty="0"/>
          </a:p>
          <a:p>
            <a:pPr eaLnBrk="1" hangingPunct="1">
              <a:buFont typeface="Arial" panose="020B0604020202020204" pitchFamily="34" charset="0"/>
              <a:buChar char="•"/>
            </a:pPr>
            <a:endParaRPr lang="en-US" altLang="es-ES" sz="2800" dirty="0"/>
          </a:p>
          <a:p>
            <a:pPr eaLnBrk="1" hangingPunct="1"/>
            <a:endParaRPr lang="en-US" altLang="es-ES" sz="2800" dirty="0"/>
          </a:p>
          <a:p>
            <a:pPr eaLnBrk="1" hangingPunct="1"/>
            <a:endParaRPr lang="en-US" altLang="es-ES" sz="2800" dirty="0"/>
          </a:p>
          <a:p>
            <a:pPr eaLnBrk="1" hangingPunct="1"/>
            <a:endParaRPr lang="en-US" altLang="es-ES" sz="2800" dirty="0"/>
          </a:p>
          <a:p>
            <a:pPr eaLnBrk="1" hangingPunct="1"/>
            <a:endParaRPr lang="en-US" altLang="es-ES" sz="2800" dirty="0"/>
          </a:p>
          <a:p>
            <a:pPr eaLnBrk="1" hangingPunct="1"/>
            <a:endParaRPr lang="en-US" altLang="es-ES" sz="2800" dirty="0"/>
          </a:p>
          <a:p>
            <a:pPr eaLnBrk="1" hangingPunct="1">
              <a:buFont typeface="Arial" panose="020B0604020202020204" pitchFamily="34" charset="0"/>
              <a:buNone/>
            </a:pPr>
            <a:endParaRPr lang="en-US" altLang="es-ES" sz="2800" dirty="0"/>
          </a:p>
          <a:p>
            <a:pPr eaLnBrk="1" hangingPunct="1">
              <a:buFont typeface="Arial" panose="020B0604020202020204" pitchFamily="34" charset="0"/>
              <a:buNone/>
            </a:pPr>
            <a:r>
              <a:rPr lang="en-US" altLang="es-ES" sz="2800" dirty="0"/>
              <a:t>Keywords Cells, adaptation. Hyperplasia, atrophy, hyperemia, dysplasia</a:t>
            </a:r>
          </a:p>
        </p:txBody>
      </p:sp>
      <p:sp>
        <p:nvSpPr>
          <p:cNvPr id="11" name="Rectangle 3"/>
          <p:cNvSpPr>
            <a:spLocks noChangeArrowheads="1"/>
          </p:cNvSpPr>
          <p:nvPr/>
        </p:nvSpPr>
        <p:spPr bwMode="auto">
          <a:xfrm>
            <a:off x="967612" y="1690405"/>
            <a:ext cx="7273925"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s-ES" sz="2800" dirty="0"/>
              <a:t>This topic is addressed in the subject of higher level pathology in the degree of dentistry, the subject we are addressing is responsible for explaining the different lesions of the cell and its adaptations that has the cell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1 Título"/>
          <p:cNvSpPr>
            <a:spLocks noGrp="1"/>
          </p:cNvSpPr>
          <p:nvPr>
            <p:ph type="title"/>
          </p:nvPr>
        </p:nvSpPr>
        <p:spPr>
          <a:xfrm>
            <a:off x="457200" y="273050"/>
            <a:ext cx="8229600" cy="1143000"/>
          </a:xfrm>
        </p:spPr>
        <p:txBody>
          <a:bodyPr/>
          <a:lstStyle/>
          <a:p>
            <a:pPr eaLnBrk="1" hangingPunct="1"/>
            <a:r>
              <a:rPr lang="es-MX" altLang="es-ES"/>
              <a:t>Causas de la Lesión Celular </a:t>
            </a:r>
          </a:p>
        </p:txBody>
      </p:sp>
      <p:sp>
        <p:nvSpPr>
          <p:cNvPr id="6" name="3 Marcador de texto"/>
          <p:cNvSpPr txBox="1">
            <a:spLocks/>
          </p:cNvSpPr>
          <p:nvPr/>
        </p:nvSpPr>
        <p:spPr>
          <a:xfrm>
            <a:off x="856211" y="5085515"/>
            <a:ext cx="4098377" cy="8049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altLang="es-ES" dirty="0">
                <a:solidFill>
                  <a:schemeClr val="accent2">
                    <a:lumMod val="75000"/>
                  </a:schemeClr>
                </a:solidFill>
              </a:rPr>
              <a:t>Hipoxia </a:t>
            </a:r>
          </a:p>
        </p:txBody>
      </p:sp>
      <p:sp>
        <p:nvSpPr>
          <p:cNvPr id="7" name="5 Marcador de texto"/>
          <p:cNvSpPr txBox="1">
            <a:spLocks/>
          </p:cNvSpPr>
          <p:nvPr/>
        </p:nvSpPr>
        <p:spPr>
          <a:xfrm>
            <a:off x="4896399" y="5085515"/>
            <a:ext cx="4114800" cy="8880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altLang="es-ES" dirty="0">
                <a:solidFill>
                  <a:schemeClr val="accent2">
                    <a:lumMod val="75000"/>
                  </a:schemeClr>
                </a:solidFill>
              </a:rPr>
              <a:t>Agentes físicos </a:t>
            </a:r>
          </a:p>
        </p:txBody>
      </p:sp>
      <p:sp>
        <p:nvSpPr>
          <p:cNvPr id="8" name="4 Marcador de contenido"/>
          <p:cNvSpPr>
            <a:spLocks noGrp="1"/>
          </p:cNvSpPr>
          <p:nvPr>
            <p:ph sz="quarter" idx="4294967295"/>
          </p:nvPr>
        </p:nvSpPr>
        <p:spPr>
          <a:xfrm>
            <a:off x="457200" y="1517650"/>
            <a:ext cx="4040188" cy="3941763"/>
          </a:xfrm>
          <a:prstGeom prst="rect">
            <a:avLst/>
          </a:prstGeom>
        </p:spPr>
        <p:txBody>
          <a:bodyPr/>
          <a:lstStyle/>
          <a:p>
            <a:pPr eaLnBrk="1" hangingPunct="1"/>
            <a:r>
              <a:rPr lang="es-MX" altLang="es-ES" dirty="0"/>
              <a:t>Isquemia</a:t>
            </a:r>
          </a:p>
          <a:p>
            <a:pPr eaLnBrk="1" hangingPunct="1"/>
            <a:r>
              <a:rPr lang="es-MX" altLang="es-ES" dirty="0"/>
              <a:t>Agotamiento </a:t>
            </a:r>
          </a:p>
          <a:p>
            <a:pPr eaLnBrk="1" hangingPunct="1"/>
            <a:r>
              <a:rPr lang="es-MX" altLang="es-ES" dirty="0"/>
              <a:t>Envenenamiento </a:t>
            </a:r>
          </a:p>
        </p:txBody>
      </p:sp>
      <p:sp>
        <p:nvSpPr>
          <p:cNvPr id="9" name="6 Marcador de contenido"/>
          <p:cNvSpPr>
            <a:spLocks noGrp="1"/>
          </p:cNvSpPr>
          <p:nvPr>
            <p:ph sz="quarter" idx="4294967295"/>
          </p:nvPr>
        </p:nvSpPr>
        <p:spPr>
          <a:xfrm>
            <a:off x="4645025" y="1517650"/>
            <a:ext cx="4041775" cy="3941763"/>
          </a:xfrm>
          <a:prstGeom prst="rect">
            <a:avLst/>
          </a:prstGeom>
        </p:spPr>
        <p:txBody>
          <a:bodyPr/>
          <a:lstStyle/>
          <a:p>
            <a:pPr algn="just" eaLnBrk="1" hangingPunct="1"/>
            <a:r>
              <a:rPr lang="es-MX" altLang="es-ES" dirty="0"/>
              <a:t>Traumatismo </a:t>
            </a:r>
          </a:p>
          <a:p>
            <a:pPr algn="just" eaLnBrk="1" hangingPunct="1"/>
            <a:r>
              <a:rPr lang="es-MX" altLang="es-ES" dirty="0"/>
              <a:t>Temperatura</a:t>
            </a:r>
          </a:p>
          <a:p>
            <a:pPr algn="just" eaLnBrk="1" hangingPunct="1"/>
            <a:r>
              <a:rPr lang="es-MX" altLang="es-ES" dirty="0"/>
              <a:t>Presión Atmosférica </a:t>
            </a:r>
          </a:p>
          <a:p>
            <a:pPr algn="just" eaLnBrk="1" hangingPunct="1"/>
            <a:r>
              <a:rPr lang="es-MX" altLang="es-ES" dirty="0"/>
              <a:t>Radiaciones </a:t>
            </a:r>
          </a:p>
          <a:p>
            <a:pPr algn="just" eaLnBrk="1" hangingPunct="1"/>
            <a:r>
              <a:rPr lang="es-MX" altLang="es-ES" dirty="0"/>
              <a:t>Corriente eléctrica</a:t>
            </a:r>
          </a:p>
        </p:txBody>
      </p:sp>
    </p:spTree>
    <p:extLst>
      <p:ext uri="{BB962C8B-B14F-4D97-AF65-F5344CB8AC3E}">
        <p14:creationId xmlns:p14="http://schemas.microsoft.com/office/powerpoint/2010/main" xmlns="" val="284015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4 Marcador de texto"/>
          <p:cNvSpPr txBox="1">
            <a:spLocks/>
          </p:cNvSpPr>
          <p:nvPr/>
        </p:nvSpPr>
        <p:spPr>
          <a:xfrm>
            <a:off x="937915" y="5071072"/>
            <a:ext cx="4040188"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altLang="es-ES" dirty="0">
                <a:solidFill>
                  <a:schemeClr val="accent2">
                    <a:lumMod val="75000"/>
                  </a:schemeClr>
                </a:solidFill>
              </a:rPr>
              <a:t>Agentes Químicos </a:t>
            </a:r>
          </a:p>
        </p:txBody>
      </p:sp>
      <p:sp>
        <p:nvSpPr>
          <p:cNvPr id="6" name="6 Marcador de texto"/>
          <p:cNvSpPr txBox="1">
            <a:spLocks/>
          </p:cNvSpPr>
          <p:nvPr/>
        </p:nvSpPr>
        <p:spPr>
          <a:xfrm>
            <a:off x="4983772" y="5062625"/>
            <a:ext cx="4041775" cy="83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altLang="es-ES" dirty="0">
                <a:solidFill>
                  <a:schemeClr val="accent2">
                    <a:lumMod val="75000"/>
                  </a:schemeClr>
                </a:solidFill>
              </a:rPr>
              <a:t>Agentes Biológicos </a:t>
            </a:r>
          </a:p>
        </p:txBody>
      </p:sp>
      <p:sp>
        <p:nvSpPr>
          <p:cNvPr id="7" name="5 Marcador de contenido"/>
          <p:cNvSpPr>
            <a:spLocks noGrp="1"/>
          </p:cNvSpPr>
          <p:nvPr>
            <p:ph sz="quarter" idx="4294967295"/>
          </p:nvPr>
        </p:nvSpPr>
        <p:spPr>
          <a:xfrm>
            <a:off x="457200" y="1517650"/>
            <a:ext cx="4040188" cy="3941763"/>
          </a:xfrm>
          <a:prstGeom prst="rect">
            <a:avLst/>
          </a:prstGeom>
        </p:spPr>
        <p:txBody>
          <a:bodyPr/>
          <a:lstStyle/>
          <a:p>
            <a:pPr eaLnBrk="1" hangingPunct="1"/>
            <a:r>
              <a:rPr lang="es-MX" altLang="es-ES" dirty="0"/>
              <a:t>Cualquier mecanismo agresivo a los tejidos </a:t>
            </a:r>
          </a:p>
        </p:txBody>
      </p:sp>
      <p:sp>
        <p:nvSpPr>
          <p:cNvPr id="8" name="7 Marcador de contenido"/>
          <p:cNvSpPr>
            <a:spLocks noGrp="1"/>
          </p:cNvSpPr>
          <p:nvPr>
            <p:ph sz="quarter" idx="4294967295"/>
          </p:nvPr>
        </p:nvSpPr>
        <p:spPr>
          <a:xfrm>
            <a:off x="4645025" y="1517650"/>
            <a:ext cx="4041775" cy="3941763"/>
          </a:xfrm>
          <a:prstGeom prst="rect">
            <a:avLst/>
          </a:prstGeom>
        </p:spPr>
        <p:txBody>
          <a:bodyPr/>
          <a:lstStyle/>
          <a:p>
            <a:pPr eaLnBrk="1" hangingPunct="1"/>
            <a:r>
              <a:rPr lang="es-MX" altLang="es-ES" dirty="0"/>
              <a:t>Intracelulares</a:t>
            </a:r>
          </a:p>
          <a:p>
            <a:pPr eaLnBrk="1" hangingPunct="1"/>
            <a:r>
              <a:rPr lang="es-MX" altLang="es-ES" dirty="0"/>
              <a:t>Extracelulares</a:t>
            </a:r>
          </a:p>
          <a:p>
            <a:pPr eaLnBrk="1" hangingPunct="1"/>
            <a:r>
              <a:rPr lang="es-MX" altLang="es-ES" dirty="0"/>
              <a:t>Endotoxinas</a:t>
            </a:r>
          </a:p>
          <a:p>
            <a:pPr eaLnBrk="1" hangingPunct="1"/>
            <a:r>
              <a:rPr lang="es-MX" altLang="es-ES" dirty="0"/>
              <a:t>Reacciones alérgicas </a:t>
            </a:r>
          </a:p>
        </p:txBody>
      </p:sp>
    </p:spTree>
    <p:extLst>
      <p:ext uri="{BB962C8B-B14F-4D97-AF65-F5344CB8AC3E}">
        <p14:creationId xmlns:p14="http://schemas.microsoft.com/office/powerpoint/2010/main" xmlns="" val="2432074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2 Rectángulo"/>
          <p:cNvSpPr/>
          <p:nvPr/>
        </p:nvSpPr>
        <p:spPr>
          <a:xfrm>
            <a:off x="2750630" y="0"/>
            <a:ext cx="2214562"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dirty="0"/>
              <a:t>Isquemia</a:t>
            </a:r>
          </a:p>
        </p:txBody>
      </p:sp>
      <p:cxnSp>
        <p:nvCxnSpPr>
          <p:cNvPr id="6" name="4 Conector recto de flecha"/>
          <p:cNvCxnSpPr>
            <a:cxnSpLocks/>
          </p:cNvCxnSpPr>
          <p:nvPr/>
        </p:nvCxnSpPr>
        <p:spPr>
          <a:xfrm rot="5400000">
            <a:off x="3464211" y="785019"/>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5 Rectángulo"/>
          <p:cNvSpPr/>
          <p:nvPr/>
        </p:nvSpPr>
        <p:spPr>
          <a:xfrm>
            <a:off x="2250567" y="1071563"/>
            <a:ext cx="32861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dirty="0"/>
              <a:t>Mitocondria</a:t>
            </a:r>
          </a:p>
          <a:p>
            <a:pPr algn="ctr">
              <a:defRPr/>
            </a:pPr>
            <a:r>
              <a:rPr lang="es-MX" sz="1800" dirty="0"/>
              <a:t>Fosforilacion oxidativa</a:t>
            </a:r>
          </a:p>
        </p:txBody>
      </p:sp>
      <p:sp>
        <p:nvSpPr>
          <p:cNvPr id="8" name="6 Rectángulo"/>
          <p:cNvSpPr/>
          <p:nvPr/>
        </p:nvSpPr>
        <p:spPr>
          <a:xfrm>
            <a:off x="2464880" y="1928813"/>
            <a:ext cx="2928937"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dirty="0"/>
              <a:t>ATP</a:t>
            </a:r>
          </a:p>
        </p:txBody>
      </p:sp>
      <p:cxnSp>
        <p:nvCxnSpPr>
          <p:cNvPr id="9" name="8 Conector recto de flecha"/>
          <p:cNvCxnSpPr>
            <a:cxnSpLocks/>
          </p:cNvCxnSpPr>
          <p:nvPr/>
        </p:nvCxnSpPr>
        <p:spPr>
          <a:xfrm rot="5400000">
            <a:off x="3642805" y="1749425"/>
            <a:ext cx="2143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10 Conector recto"/>
          <p:cNvCxnSpPr>
            <a:cxnSpLocks/>
          </p:cNvCxnSpPr>
          <p:nvPr/>
        </p:nvCxnSpPr>
        <p:spPr>
          <a:xfrm>
            <a:off x="964692" y="2928938"/>
            <a:ext cx="7072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2 Conector recto de flecha"/>
          <p:cNvCxnSpPr>
            <a:cxnSpLocks/>
          </p:cNvCxnSpPr>
          <p:nvPr/>
        </p:nvCxnSpPr>
        <p:spPr>
          <a:xfrm rot="16200000" flipH="1">
            <a:off x="3482467" y="3054350"/>
            <a:ext cx="1000125" cy="3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6 Conector recto de flecha"/>
          <p:cNvCxnSpPr>
            <a:cxnSpLocks/>
          </p:cNvCxnSpPr>
          <p:nvPr/>
        </p:nvCxnSpPr>
        <p:spPr>
          <a:xfrm rot="5400000">
            <a:off x="713074" y="3178969"/>
            <a:ext cx="5016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8 Conector recto de flecha"/>
          <p:cNvCxnSpPr>
            <a:cxnSpLocks/>
          </p:cNvCxnSpPr>
          <p:nvPr/>
        </p:nvCxnSpPr>
        <p:spPr>
          <a:xfrm rot="5400000">
            <a:off x="7894924" y="3144044"/>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20 Rectángulo"/>
          <p:cNvSpPr/>
          <p:nvPr/>
        </p:nvSpPr>
        <p:spPr>
          <a:xfrm>
            <a:off x="464630" y="3429000"/>
            <a:ext cx="1214437"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dirty="0"/>
              <a:t>Bomba de Na </a:t>
            </a:r>
          </a:p>
        </p:txBody>
      </p:sp>
      <p:sp>
        <p:nvSpPr>
          <p:cNvPr id="15" name="21 Rectángulo"/>
          <p:cNvSpPr/>
          <p:nvPr/>
        </p:nvSpPr>
        <p:spPr>
          <a:xfrm>
            <a:off x="3393567" y="3571875"/>
            <a:ext cx="1285875"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dirty="0"/>
              <a:t>glucolisis</a:t>
            </a:r>
          </a:p>
        </p:txBody>
      </p:sp>
      <p:sp>
        <p:nvSpPr>
          <p:cNvPr id="16" name="22 Rectángulo"/>
          <p:cNvSpPr/>
          <p:nvPr/>
        </p:nvSpPr>
        <p:spPr>
          <a:xfrm>
            <a:off x="7536942" y="3429000"/>
            <a:ext cx="12858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dirty="0"/>
              <a:t>Otros efectos</a:t>
            </a:r>
          </a:p>
        </p:txBody>
      </p:sp>
      <p:cxnSp>
        <p:nvCxnSpPr>
          <p:cNvPr id="17" name="24 Conector recto de flecha"/>
          <p:cNvCxnSpPr>
            <a:cxnSpLocks/>
          </p:cNvCxnSpPr>
          <p:nvPr/>
        </p:nvCxnSpPr>
        <p:spPr>
          <a:xfrm rot="5400000">
            <a:off x="642430" y="4179888"/>
            <a:ext cx="64293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25 Rectángulo"/>
          <p:cNvSpPr/>
          <p:nvPr/>
        </p:nvSpPr>
        <p:spPr>
          <a:xfrm>
            <a:off x="536067" y="4572000"/>
            <a:ext cx="1857375"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dirty="0"/>
              <a:t>Entrada  de Ca, h2o y Na </a:t>
            </a:r>
          </a:p>
        </p:txBody>
      </p:sp>
      <p:cxnSp>
        <p:nvCxnSpPr>
          <p:cNvPr id="19" name="27 Conector recto de flecha"/>
          <p:cNvCxnSpPr>
            <a:cxnSpLocks/>
          </p:cNvCxnSpPr>
          <p:nvPr/>
        </p:nvCxnSpPr>
        <p:spPr>
          <a:xfrm rot="5400000">
            <a:off x="713867" y="5465763"/>
            <a:ext cx="5000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28 Rectángulo"/>
          <p:cNvSpPr/>
          <p:nvPr/>
        </p:nvSpPr>
        <p:spPr>
          <a:xfrm>
            <a:off x="393192" y="5786438"/>
            <a:ext cx="1857375"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s-MX" altLang="es-ES" sz="1800">
                <a:solidFill>
                  <a:srgbClr val="FFFFFF"/>
                </a:solidFill>
              </a:rPr>
              <a:t>Tumefacción celular</a:t>
            </a:r>
          </a:p>
        </p:txBody>
      </p:sp>
      <p:cxnSp>
        <p:nvCxnSpPr>
          <p:cNvPr id="21" name="30 Conector recto de flecha"/>
          <p:cNvCxnSpPr>
            <a:cxnSpLocks/>
          </p:cNvCxnSpPr>
          <p:nvPr/>
        </p:nvCxnSpPr>
        <p:spPr>
          <a:xfrm rot="5400000">
            <a:off x="3892836" y="4144169"/>
            <a:ext cx="2857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33 Conector recto"/>
          <p:cNvCxnSpPr>
            <a:cxnSpLocks/>
          </p:cNvCxnSpPr>
          <p:nvPr/>
        </p:nvCxnSpPr>
        <p:spPr>
          <a:xfrm>
            <a:off x="3465005" y="4429125"/>
            <a:ext cx="1214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35 Conector recto de flecha"/>
          <p:cNvCxnSpPr>
            <a:cxnSpLocks/>
          </p:cNvCxnSpPr>
          <p:nvPr/>
        </p:nvCxnSpPr>
        <p:spPr>
          <a:xfrm rot="5400000">
            <a:off x="3285617" y="4679950"/>
            <a:ext cx="3571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37 Conector recto de flecha"/>
          <p:cNvCxnSpPr>
            <a:cxnSpLocks/>
          </p:cNvCxnSpPr>
          <p:nvPr/>
        </p:nvCxnSpPr>
        <p:spPr>
          <a:xfrm rot="5400000">
            <a:off x="4573080" y="4679950"/>
            <a:ext cx="3571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38 Rectángulo"/>
          <p:cNvSpPr/>
          <p:nvPr/>
        </p:nvSpPr>
        <p:spPr>
          <a:xfrm>
            <a:off x="2750630" y="4929188"/>
            <a:ext cx="1500187"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s-MX" altLang="es-ES" sz="1800">
                <a:solidFill>
                  <a:srgbClr val="FFFFFF"/>
                </a:solidFill>
              </a:rPr>
              <a:t>glucógeno</a:t>
            </a:r>
          </a:p>
        </p:txBody>
      </p:sp>
      <p:sp>
        <p:nvSpPr>
          <p:cNvPr id="26" name="39 Rectángulo"/>
          <p:cNvSpPr/>
          <p:nvPr/>
        </p:nvSpPr>
        <p:spPr>
          <a:xfrm>
            <a:off x="4536567" y="4929188"/>
            <a:ext cx="928688"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dirty="0"/>
              <a:t>PH</a:t>
            </a:r>
          </a:p>
        </p:txBody>
      </p:sp>
      <p:cxnSp>
        <p:nvCxnSpPr>
          <p:cNvPr id="27" name="41 Conector recto de flecha"/>
          <p:cNvCxnSpPr>
            <a:cxnSpLocks/>
          </p:cNvCxnSpPr>
          <p:nvPr/>
        </p:nvCxnSpPr>
        <p:spPr>
          <a:xfrm rot="5400000">
            <a:off x="4751673" y="5715794"/>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42 Rectángulo"/>
          <p:cNvSpPr/>
          <p:nvPr/>
        </p:nvSpPr>
        <p:spPr>
          <a:xfrm>
            <a:off x="4036505" y="6000750"/>
            <a:ext cx="2357437"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s-MX" altLang="es-ES" sz="1800">
                <a:solidFill>
                  <a:srgbClr val="FFFFFF"/>
                </a:solidFill>
              </a:rPr>
              <a:t>Agregación de cromatina</a:t>
            </a:r>
          </a:p>
        </p:txBody>
      </p:sp>
      <p:cxnSp>
        <p:nvCxnSpPr>
          <p:cNvPr id="29" name="44 Conector recto de flecha"/>
          <p:cNvCxnSpPr>
            <a:cxnSpLocks/>
          </p:cNvCxnSpPr>
          <p:nvPr/>
        </p:nvCxnSpPr>
        <p:spPr>
          <a:xfrm rot="5400000">
            <a:off x="8002080" y="4108450"/>
            <a:ext cx="2143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45 Rectángulo"/>
          <p:cNvSpPr/>
          <p:nvPr/>
        </p:nvSpPr>
        <p:spPr>
          <a:xfrm>
            <a:off x="6679692" y="4357688"/>
            <a:ext cx="21431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s-MX" altLang="es-ES" sz="1800">
                <a:solidFill>
                  <a:srgbClr val="FFFFFF"/>
                </a:solidFill>
              </a:rPr>
              <a:t>Separación de ribosomas</a:t>
            </a:r>
          </a:p>
        </p:txBody>
      </p:sp>
      <p:cxnSp>
        <p:nvCxnSpPr>
          <p:cNvPr id="31" name="47 Conector recto de flecha"/>
          <p:cNvCxnSpPr>
            <a:cxnSpLocks/>
          </p:cNvCxnSpPr>
          <p:nvPr/>
        </p:nvCxnSpPr>
        <p:spPr>
          <a:xfrm rot="5400000">
            <a:off x="7966361" y="5072856"/>
            <a:ext cx="2857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48 Rectángulo"/>
          <p:cNvSpPr/>
          <p:nvPr/>
        </p:nvSpPr>
        <p:spPr>
          <a:xfrm>
            <a:off x="6536817" y="5357813"/>
            <a:ext cx="2286000"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s-MX" altLang="es-ES" sz="1800">
                <a:solidFill>
                  <a:srgbClr val="FFFFFF"/>
                </a:solidFill>
              </a:rPr>
              <a:t>Síntesis </a:t>
            </a:r>
          </a:p>
          <a:p>
            <a:pPr algn="ctr" eaLnBrk="1" hangingPunct="1"/>
            <a:r>
              <a:rPr lang="es-MX" altLang="es-ES" sz="1800">
                <a:solidFill>
                  <a:srgbClr val="FFFFFF"/>
                </a:solidFill>
              </a:rPr>
              <a:t>proteica</a:t>
            </a:r>
          </a:p>
        </p:txBody>
      </p:sp>
      <p:cxnSp>
        <p:nvCxnSpPr>
          <p:cNvPr id="33" name="50 Conector recto de flecha"/>
          <p:cNvCxnSpPr>
            <a:cxnSpLocks/>
          </p:cNvCxnSpPr>
          <p:nvPr/>
        </p:nvCxnSpPr>
        <p:spPr>
          <a:xfrm rot="5400000">
            <a:off x="8037798" y="5858669"/>
            <a:ext cx="1428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51 Rectángulo"/>
          <p:cNvSpPr/>
          <p:nvPr/>
        </p:nvSpPr>
        <p:spPr>
          <a:xfrm>
            <a:off x="7036880" y="6072188"/>
            <a:ext cx="1785937"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s-MX" altLang="es-ES" sz="1800">
                <a:solidFill>
                  <a:srgbClr val="FFFFFF"/>
                </a:solidFill>
              </a:rPr>
              <a:t>Deposito de  lípidos</a:t>
            </a:r>
          </a:p>
        </p:txBody>
      </p:sp>
    </p:spTree>
    <p:extLst>
      <p:ext uri="{BB962C8B-B14F-4D97-AF65-F5344CB8AC3E}">
        <p14:creationId xmlns:p14="http://schemas.microsoft.com/office/powerpoint/2010/main" xmlns="" val="1880534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6 Título"/>
          <p:cNvSpPr>
            <a:spLocks noGrp="1"/>
          </p:cNvSpPr>
          <p:nvPr>
            <p:ph type="title"/>
          </p:nvPr>
        </p:nvSpPr>
        <p:spPr>
          <a:xfrm>
            <a:off x="685800" y="3583837"/>
            <a:ext cx="6629400" cy="1826363"/>
          </a:xfrm>
          <a:ln>
            <a:miter lim="800000"/>
            <a:headEnd/>
            <a:tailEnd/>
          </a:ln>
        </p:spPr>
        <p:txBody>
          <a:bodyPr>
            <a:normAutofit/>
          </a:bodyPr>
          <a:lstStyle/>
          <a:p>
            <a:pPr algn="l" eaLnBrk="1" fontAlgn="auto" hangingPunct="1">
              <a:spcAft>
                <a:spcPts val="0"/>
              </a:spcAft>
              <a:defRPr/>
            </a:pPr>
            <a:r>
              <a:rPr lang="es-MX" dirty="0">
                <a:solidFill>
                  <a:schemeClr val="accent2">
                    <a:lumMod val="75000"/>
                  </a:schemeClr>
                </a:solidFill>
                <a:ea typeface="+mj-ea"/>
              </a:rPr>
              <a:t>Adaptación celular  a la lesión</a:t>
            </a:r>
          </a:p>
        </p:txBody>
      </p:sp>
    </p:spTree>
    <p:extLst>
      <p:ext uri="{BB962C8B-B14F-4D97-AF65-F5344CB8AC3E}">
        <p14:creationId xmlns:p14="http://schemas.microsoft.com/office/powerpoint/2010/main" xmlns="" val="1673220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descr="http://t3.gstatic.com/images?q=tbn:ANd9GcR0Wd3OcXk7t79NEyHCKID-7zIKSAMPFcbo3fVIkBKmDT45iUQXUE9QIzz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3988" y="82360"/>
            <a:ext cx="8236024" cy="6177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9648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3 Título"/>
          <p:cNvSpPr txBox="1">
            <a:spLocks/>
          </p:cNvSpPr>
          <p:nvPr/>
        </p:nvSpPr>
        <p:spPr>
          <a:xfrm>
            <a:off x="0" y="3336925"/>
            <a:ext cx="6480175" cy="2301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altLang="es-ES" dirty="0">
                <a:solidFill>
                  <a:schemeClr val="accent2">
                    <a:lumMod val="75000"/>
                  </a:schemeClr>
                </a:solidFill>
              </a:rPr>
              <a:t>Atrofia</a:t>
            </a:r>
          </a:p>
        </p:txBody>
      </p:sp>
      <p:sp>
        <p:nvSpPr>
          <p:cNvPr id="6" name="4 Subtítulo"/>
          <p:cNvSpPr txBox="1">
            <a:spLocks/>
          </p:cNvSpPr>
          <p:nvPr/>
        </p:nvSpPr>
        <p:spPr>
          <a:xfrm>
            <a:off x="0" y="1544638"/>
            <a:ext cx="6480175"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 typeface="Wingdings 3" panose="05040102010807070707" pitchFamily="18" charset="2"/>
              <a:buNone/>
            </a:pPr>
            <a:r>
              <a:rPr lang="es-MX" altLang="es-ES" sz="2600" dirty="0"/>
              <a:t>	Disminución de tamaño de las células por perdida de la sustancia celular, se presenta en  falta de circulación   envejecimiento. Todo tejido, órgano, disminuye su tamaño.</a:t>
            </a:r>
            <a:r>
              <a:rPr lang="es-MX" altLang="es-ES" sz="1000" dirty="0"/>
              <a:t> </a:t>
            </a:r>
          </a:p>
        </p:txBody>
      </p:sp>
      <p:pic>
        <p:nvPicPr>
          <p:cNvPr id="7" name="Picture 2" descr="C:\Program Files\Microsoft Office\MEDIA\OFFICE12\Lines\BD21311_.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4309" y="2278062"/>
            <a:ext cx="6643687"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2515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descr="http://2.bp.blogspot.com/_vNy9OFkviuE/SErG4Xds_jI/AAAAAAAAAH8/dBqfHZP3jn4/s1600/atrofi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7524" y="45372"/>
            <a:ext cx="8604448" cy="6208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06776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7524" y="0"/>
            <a:ext cx="8604448" cy="62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20987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1 Título"/>
          <p:cNvSpPr>
            <a:spLocks noGrp="1"/>
          </p:cNvSpPr>
          <p:nvPr>
            <p:ph type="title"/>
          </p:nvPr>
        </p:nvSpPr>
        <p:spPr>
          <a:xfrm>
            <a:off x="457200" y="274638"/>
            <a:ext cx="7467600" cy="1143000"/>
          </a:xfrm>
        </p:spPr>
        <p:txBody>
          <a:bodyPr/>
          <a:lstStyle/>
          <a:p>
            <a:pPr eaLnBrk="1" hangingPunct="1"/>
            <a:r>
              <a:rPr lang="es-MX" altLang="es-ES" dirty="0"/>
              <a:t>Los mecanismos causantes</a:t>
            </a:r>
          </a:p>
        </p:txBody>
      </p:sp>
      <p:sp>
        <p:nvSpPr>
          <p:cNvPr id="6" name="2 Marcador de contenido"/>
          <p:cNvSpPr>
            <a:spLocks noGrp="1"/>
          </p:cNvSpPr>
          <p:nvPr>
            <p:ph idx="1"/>
          </p:nvPr>
        </p:nvSpPr>
        <p:spPr>
          <a:xfrm>
            <a:off x="492260" y="980728"/>
            <a:ext cx="7467600" cy="4525963"/>
          </a:xfrm>
        </p:spPr>
        <p:txBody>
          <a:bodyPr/>
          <a:lstStyle/>
          <a:p>
            <a:pPr eaLnBrk="1" hangingPunct="1">
              <a:buFont typeface="Wingdings 2" panose="05020102010507070707" pitchFamily="18" charset="2"/>
              <a:buNone/>
            </a:pPr>
            <a:r>
              <a:rPr lang="es-MX" altLang="es-ES" dirty="0"/>
              <a:t> </a:t>
            </a:r>
          </a:p>
          <a:p>
            <a:pPr eaLnBrk="1" hangingPunct="1"/>
            <a:r>
              <a:rPr lang="es-MX" altLang="es-ES" sz="2400" dirty="0"/>
              <a:t>Disminución de la función (fracturas)</a:t>
            </a:r>
          </a:p>
          <a:p>
            <a:pPr eaLnBrk="1" hangingPunct="1"/>
            <a:r>
              <a:rPr lang="es-MX" altLang="es-ES" sz="2400" dirty="0"/>
              <a:t>Pérdida de inervación (polio)</a:t>
            </a:r>
          </a:p>
          <a:p>
            <a:pPr eaLnBrk="1" hangingPunct="1"/>
            <a:r>
              <a:rPr lang="es-MX" altLang="es-ES" sz="2400" dirty="0"/>
              <a:t> Disminución del flujo sanguíneo (</a:t>
            </a:r>
            <a:r>
              <a:rPr lang="es-MX" altLang="es-ES" sz="2400" dirty="0" err="1"/>
              <a:t>Neuroesclerosis</a:t>
            </a:r>
            <a:r>
              <a:rPr lang="es-MX" altLang="es-ES" sz="2400" dirty="0"/>
              <a:t>)</a:t>
            </a:r>
          </a:p>
          <a:p>
            <a:pPr eaLnBrk="1" hangingPunct="1"/>
            <a:r>
              <a:rPr lang="es-MX" altLang="es-ES" sz="2400" dirty="0"/>
              <a:t> Nutrición inadecuada (</a:t>
            </a:r>
            <a:r>
              <a:rPr lang="es-MX" altLang="es-ES" sz="2400" dirty="0" err="1"/>
              <a:t>Kwashiorkor</a:t>
            </a:r>
            <a:r>
              <a:rPr lang="es-MX" altLang="es-ES" sz="2400" dirty="0"/>
              <a:t>)</a:t>
            </a:r>
          </a:p>
          <a:p>
            <a:pPr eaLnBrk="1" hangingPunct="1"/>
            <a:r>
              <a:rPr lang="es-MX" altLang="es-ES" sz="2400" dirty="0"/>
              <a:t> Pérdida de la estimulación endocrina</a:t>
            </a:r>
          </a:p>
          <a:p>
            <a:pPr eaLnBrk="1" hangingPunct="1"/>
            <a:r>
              <a:rPr lang="es-MX" altLang="es-ES" sz="2400" dirty="0"/>
              <a:t> Envejecimiento</a:t>
            </a:r>
          </a:p>
          <a:p>
            <a:pPr eaLnBrk="1" hangingPunct="1"/>
            <a:r>
              <a:rPr lang="es-MX" altLang="es-ES" sz="2400" dirty="0"/>
              <a:t> Presión mecánica crónica</a:t>
            </a:r>
          </a:p>
          <a:p>
            <a:pPr eaLnBrk="1" hangingPunct="1"/>
            <a:r>
              <a:rPr lang="es-MX" altLang="es-ES" sz="2400" dirty="0"/>
              <a:t> Persistencia de daño tisular por cualquier lesión crónica</a:t>
            </a:r>
          </a:p>
          <a:p>
            <a:pPr eaLnBrk="1" hangingPunct="1"/>
            <a:endParaRPr lang="es-MX" altLang="es-ES" dirty="0"/>
          </a:p>
        </p:txBody>
      </p:sp>
    </p:spTree>
    <p:extLst>
      <p:ext uri="{BB962C8B-B14F-4D97-AF65-F5344CB8AC3E}">
        <p14:creationId xmlns:p14="http://schemas.microsoft.com/office/powerpoint/2010/main" xmlns="" val="1564747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6" name="2 Marcador de contenido"/>
          <p:cNvSpPr>
            <a:spLocks noGrp="1"/>
          </p:cNvSpPr>
          <p:nvPr>
            <p:ph sz="half" idx="1"/>
          </p:nvPr>
        </p:nvSpPr>
        <p:spPr>
          <a:xfrm>
            <a:off x="457200" y="1981200"/>
            <a:ext cx="7086600" cy="3810000"/>
          </a:xfrm>
        </p:spPr>
        <p:txBody>
          <a:bodyPr>
            <a:normAutofit fontScale="70000" lnSpcReduction="20000"/>
          </a:bodyPr>
          <a:lstStyle/>
          <a:p>
            <a:pPr eaLnBrk="1" hangingPunct="1">
              <a:buFont typeface="Wingdings 2" panose="05020102010507070707" pitchFamily="18" charset="2"/>
              <a:buNone/>
            </a:pPr>
            <a:r>
              <a:rPr lang="es-MX" altLang="es-ES" dirty="0"/>
              <a:t> </a:t>
            </a:r>
          </a:p>
          <a:p>
            <a:pPr eaLnBrk="1" hangingPunct="1"/>
            <a:r>
              <a:rPr lang="es-MX" altLang="es-ES" b="1" dirty="0"/>
              <a:t>Atrofia fisiológica:</a:t>
            </a:r>
            <a:r>
              <a:rPr lang="es-MX" altLang="es-ES" dirty="0"/>
              <a:t> </a:t>
            </a:r>
          </a:p>
          <a:p>
            <a:pPr eaLnBrk="1" hangingPunct="1">
              <a:buFont typeface="Wingdings 2" panose="05020102010507070707" pitchFamily="18" charset="2"/>
              <a:buNone/>
            </a:pPr>
            <a:r>
              <a:rPr lang="es-MX" altLang="es-ES" dirty="0"/>
              <a:t>	Si el estímulo que lleva a la célula a la atrofia es fisiológico, como puede ser la perdida de estimulación endocrina que sucede en la menopausia. </a:t>
            </a:r>
          </a:p>
          <a:p>
            <a:pPr eaLnBrk="1" hangingPunct="1">
              <a:buFont typeface="Wingdings 2" panose="05020102010507070707" pitchFamily="18" charset="2"/>
              <a:buNone/>
            </a:pPr>
            <a:endParaRPr lang="es-MX" altLang="es-ES" dirty="0"/>
          </a:p>
          <a:p>
            <a:pPr eaLnBrk="1" hangingPunct="1"/>
            <a:r>
              <a:rPr lang="es-MX" altLang="es-ES" b="1" dirty="0"/>
              <a:t>Atrofia patológica </a:t>
            </a:r>
            <a:endParaRPr lang="es-MX" altLang="es-ES" dirty="0"/>
          </a:p>
          <a:p>
            <a:pPr eaLnBrk="1" hangingPunct="1">
              <a:buFont typeface="Wingdings 2" panose="05020102010507070707" pitchFamily="18" charset="2"/>
              <a:buNone/>
            </a:pPr>
            <a:r>
              <a:rPr lang="es-MX" altLang="es-ES" dirty="0"/>
              <a:t>	Cuando el estímulo que induce a la célula a entrar en atrofia es patológico.</a:t>
            </a:r>
          </a:p>
          <a:p>
            <a:pPr>
              <a:buNone/>
            </a:pPr>
            <a:r>
              <a:rPr lang="es-MX" altLang="es-ES" dirty="0"/>
              <a:t/>
            </a:r>
            <a:br>
              <a:rPr lang="es-MX" altLang="es-ES" dirty="0"/>
            </a:br>
            <a:endParaRPr lang="es-MX" altLang="es-ES" dirty="0"/>
          </a:p>
        </p:txBody>
      </p:sp>
      <p:sp>
        <p:nvSpPr>
          <p:cNvPr id="7" name="3 Marcador de texto"/>
          <p:cNvSpPr txBox="1">
            <a:spLocks/>
          </p:cNvSpPr>
          <p:nvPr/>
        </p:nvSpPr>
        <p:spPr>
          <a:xfrm>
            <a:off x="450166" y="815926"/>
            <a:ext cx="5088382" cy="9719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altLang="es-ES" sz="2400" dirty="0"/>
              <a:t>Se conocen dos formas</a:t>
            </a:r>
          </a:p>
        </p:txBody>
      </p:sp>
    </p:spTree>
    <p:extLst>
      <p:ext uri="{BB962C8B-B14F-4D97-AF65-F5344CB8AC3E}">
        <p14:creationId xmlns:p14="http://schemas.microsoft.com/office/powerpoint/2010/main" xmlns="" val="320080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Rectangle 3"/>
          <p:cNvSpPr>
            <a:spLocks noChangeArrowheads="1"/>
          </p:cNvSpPr>
          <p:nvPr/>
        </p:nvSpPr>
        <p:spPr bwMode="auto">
          <a:xfrm>
            <a:off x="539552" y="1443841"/>
            <a:ext cx="7559675"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en-US" altLang="es-ES" sz="3600" dirty="0">
                <a:latin typeface="Calibri" panose="020F0502020204030204" pitchFamily="34" charset="0"/>
              </a:rPr>
              <a:t>Este </a:t>
            </a:r>
            <a:r>
              <a:rPr lang="en-US" altLang="es-ES" sz="3600" dirty="0" err="1">
                <a:latin typeface="Calibri" panose="020F0502020204030204" pitchFamily="34" charset="0"/>
              </a:rPr>
              <a:t>tema</a:t>
            </a:r>
            <a:r>
              <a:rPr lang="en-US" altLang="es-ES" sz="3600" dirty="0">
                <a:latin typeface="Calibri" panose="020F0502020204030204" pitchFamily="34" charset="0"/>
              </a:rPr>
              <a:t> se </a:t>
            </a:r>
            <a:r>
              <a:rPr lang="en-US" altLang="es-ES" sz="3600" dirty="0" err="1">
                <a:latin typeface="Calibri" panose="020F0502020204030204" pitchFamily="34" charset="0"/>
              </a:rPr>
              <a:t>aborda</a:t>
            </a:r>
            <a:r>
              <a:rPr lang="en-US" altLang="es-ES" sz="3600" dirty="0">
                <a:latin typeface="Calibri" panose="020F0502020204030204" pitchFamily="34" charset="0"/>
              </a:rPr>
              <a:t> en la </a:t>
            </a:r>
            <a:r>
              <a:rPr lang="en-US" altLang="es-ES" sz="3600" dirty="0" err="1">
                <a:latin typeface="Calibri" panose="020F0502020204030204" pitchFamily="34" charset="0"/>
              </a:rPr>
              <a:t>materia</a:t>
            </a:r>
            <a:r>
              <a:rPr lang="en-US" altLang="es-ES" sz="3600" dirty="0">
                <a:latin typeface="Calibri" panose="020F0502020204030204" pitchFamily="34" charset="0"/>
              </a:rPr>
              <a:t> de </a:t>
            </a:r>
            <a:r>
              <a:rPr lang="en-US" altLang="es-ES" sz="3600" dirty="0" err="1" smtClean="0">
                <a:latin typeface="Calibri" panose="020F0502020204030204" pitchFamily="34" charset="0"/>
              </a:rPr>
              <a:t>patología</a:t>
            </a:r>
            <a:r>
              <a:rPr lang="en-US" altLang="es-ES" sz="3600" dirty="0" smtClean="0">
                <a:latin typeface="Calibri" panose="020F0502020204030204" pitchFamily="34" charset="0"/>
              </a:rPr>
              <a:t> </a:t>
            </a:r>
            <a:r>
              <a:rPr lang="en-US" altLang="es-ES" sz="3600" dirty="0">
                <a:latin typeface="Calibri" panose="020F0502020204030204" pitchFamily="34" charset="0"/>
              </a:rPr>
              <a:t>de </a:t>
            </a:r>
            <a:r>
              <a:rPr lang="en-US" altLang="es-ES" sz="3600" dirty="0" err="1">
                <a:latin typeface="Calibri" panose="020F0502020204030204" pitchFamily="34" charset="0"/>
              </a:rPr>
              <a:t>nivel</a:t>
            </a:r>
            <a:r>
              <a:rPr lang="en-US" altLang="es-ES" sz="3600" dirty="0">
                <a:latin typeface="Calibri" panose="020F0502020204030204" pitchFamily="34" charset="0"/>
              </a:rPr>
              <a:t> superior en la </a:t>
            </a:r>
            <a:r>
              <a:rPr lang="en-US" altLang="es-ES" sz="3600" dirty="0" err="1">
                <a:latin typeface="Calibri" panose="020F0502020204030204" pitchFamily="34" charset="0"/>
              </a:rPr>
              <a:t>L</a:t>
            </a:r>
            <a:r>
              <a:rPr lang="en-US" altLang="es-ES" sz="3600" dirty="0" err="1" smtClean="0">
                <a:latin typeface="Calibri" panose="020F0502020204030204" pitchFamily="34" charset="0"/>
              </a:rPr>
              <a:t>icenciatura</a:t>
            </a:r>
            <a:r>
              <a:rPr lang="en-US" altLang="es-ES" sz="3600" dirty="0" smtClean="0">
                <a:latin typeface="Calibri" panose="020F0502020204030204" pitchFamily="34" charset="0"/>
              </a:rPr>
              <a:t> </a:t>
            </a:r>
            <a:r>
              <a:rPr lang="en-US" altLang="es-ES" sz="3600" dirty="0">
                <a:latin typeface="Calibri" panose="020F0502020204030204" pitchFamily="34" charset="0"/>
              </a:rPr>
              <a:t>de </a:t>
            </a:r>
            <a:r>
              <a:rPr lang="en-US" altLang="es-ES" sz="3600" dirty="0" err="1" smtClean="0">
                <a:latin typeface="Calibri" panose="020F0502020204030204" pitchFamily="34" charset="0"/>
              </a:rPr>
              <a:t>O</a:t>
            </a:r>
            <a:r>
              <a:rPr lang="en-US" altLang="es-ES" sz="3600" dirty="0" err="1" smtClean="0">
                <a:latin typeface="Calibri" panose="020F0502020204030204" pitchFamily="34" charset="0"/>
              </a:rPr>
              <a:t>dontología</a:t>
            </a:r>
            <a:r>
              <a:rPr lang="en-US" altLang="es-ES" sz="3600" dirty="0" smtClean="0">
                <a:latin typeface="Calibri" panose="020F0502020204030204" pitchFamily="34" charset="0"/>
              </a:rPr>
              <a:t> </a:t>
            </a:r>
            <a:r>
              <a:rPr lang="en-US" altLang="es-ES" sz="3600" dirty="0">
                <a:latin typeface="Calibri" panose="020F0502020204030204" pitchFamily="34" charset="0"/>
              </a:rPr>
              <a:t>, el </a:t>
            </a:r>
            <a:r>
              <a:rPr lang="en-US" altLang="es-ES" sz="3600" dirty="0" err="1">
                <a:latin typeface="Calibri" panose="020F0502020204030204" pitchFamily="34" charset="0"/>
              </a:rPr>
              <a:t>tema</a:t>
            </a:r>
            <a:r>
              <a:rPr lang="en-US" altLang="es-ES" sz="3600" dirty="0">
                <a:latin typeface="Calibri" panose="020F0502020204030204" pitchFamily="34" charset="0"/>
              </a:rPr>
              <a:t> que </a:t>
            </a:r>
            <a:r>
              <a:rPr lang="en-US" altLang="es-ES" sz="3600" dirty="0" err="1">
                <a:latin typeface="Calibri" panose="020F0502020204030204" pitchFamily="34" charset="0"/>
              </a:rPr>
              <a:t>abordamos</a:t>
            </a:r>
            <a:r>
              <a:rPr lang="en-US" altLang="es-ES" sz="3600" dirty="0">
                <a:latin typeface="Calibri" panose="020F0502020204030204" pitchFamily="34" charset="0"/>
              </a:rPr>
              <a:t> se </a:t>
            </a:r>
            <a:r>
              <a:rPr lang="en-US" altLang="es-ES" sz="3600" dirty="0" err="1">
                <a:latin typeface="Calibri" panose="020F0502020204030204" pitchFamily="34" charset="0"/>
              </a:rPr>
              <a:t>encarga</a:t>
            </a:r>
            <a:r>
              <a:rPr lang="en-US" altLang="es-ES" sz="3600" dirty="0">
                <a:latin typeface="Calibri" panose="020F0502020204030204" pitchFamily="34" charset="0"/>
              </a:rPr>
              <a:t> de </a:t>
            </a:r>
            <a:r>
              <a:rPr lang="en-US" altLang="es-ES" sz="3600" dirty="0" err="1">
                <a:latin typeface="Calibri" panose="020F0502020204030204" pitchFamily="34" charset="0"/>
              </a:rPr>
              <a:t>explicar</a:t>
            </a:r>
            <a:r>
              <a:rPr lang="en-US" altLang="es-ES" sz="3600" dirty="0">
                <a:latin typeface="Calibri" panose="020F0502020204030204" pitchFamily="34" charset="0"/>
              </a:rPr>
              <a:t>  las </a:t>
            </a:r>
            <a:r>
              <a:rPr lang="en-US" altLang="es-ES" sz="3600" dirty="0" err="1">
                <a:latin typeface="Calibri" panose="020F0502020204030204" pitchFamily="34" charset="0"/>
              </a:rPr>
              <a:t>diferentes</a:t>
            </a:r>
            <a:r>
              <a:rPr lang="en-US" altLang="es-ES" sz="3600" dirty="0">
                <a:latin typeface="Calibri" panose="020F0502020204030204" pitchFamily="34" charset="0"/>
              </a:rPr>
              <a:t>  </a:t>
            </a:r>
            <a:r>
              <a:rPr lang="en-US" altLang="es-ES" sz="3600" dirty="0" err="1">
                <a:latin typeface="Calibri" panose="020F0502020204030204" pitchFamily="34" charset="0"/>
              </a:rPr>
              <a:t>lesiones</a:t>
            </a:r>
            <a:r>
              <a:rPr lang="en-US" altLang="es-ES" sz="3600" dirty="0">
                <a:latin typeface="Calibri" panose="020F0502020204030204" pitchFamily="34" charset="0"/>
              </a:rPr>
              <a:t> de la </a:t>
            </a:r>
            <a:r>
              <a:rPr lang="en-US" altLang="es-ES" sz="3600" dirty="0" err="1" smtClean="0">
                <a:latin typeface="Calibri" panose="020F0502020204030204" pitchFamily="34" charset="0"/>
              </a:rPr>
              <a:t>célula</a:t>
            </a:r>
            <a:r>
              <a:rPr lang="en-US" altLang="es-ES" sz="3600" dirty="0" smtClean="0">
                <a:latin typeface="Calibri" panose="020F0502020204030204" pitchFamily="34" charset="0"/>
              </a:rPr>
              <a:t> </a:t>
            </a:r>
            <a:r>
              <a:rPr lang="en-US" altLang="es-ES" sz="3600" dirty="0">
                <a:latin typeface="Calibri" panose="020F0502020204030204" pitchFamily="34" charset="0"/>
              </a:rPr>
              <a:t>y </a:t>
            </a:r>
            <a:r>
              <a:rPr lang="en-US" altLang="es-ES" sz="3600" dirty="0" err="1">
                <a:latin typeface="Calibri" panose="020F0502020204030204" pitchFamily="34" charset="0"/>
              </a:rPr>
              <a:t>sus</a:t>
            </a:r>
            <a:r>
              <a:rPr lang="en-US" altLang="es-ES" sz="3600" dirty="0">
                <a:latin typeface="Calibri" panose="020F0502020204030204" pitchFamily="34" charset="0"/>
              </a:rPr>
              <a:t>    </a:t>
            </a:r>
            <a:r>
              <a:rPr lang="en-US" altLang="es-ES" sz="3600" dirty="0" err="1" smtClean="0">
                <a:latin typeface="Calibri" panose="020F0502020204030204" pitchFamily="34" charset="0"/>
              </a:rPr>
              <a:t>adaptaciones</a:t>
            </a:r>
            <a:r>
              <a:rPr lang="en-US" altLang="es-ES" sz="3600" dirty="0" smtClean="0">
                <a:latin typeface="Calibri" panose="020F0502020204030204" pitchFamily="34" charset="0"/>
              </a:rPr>
              <a:t>.</a:t>
            </a:r>
            <a:endParaRPr lang="en-US" altLang="es-ES" sz="3600" dirty="0">
              <a:latin typeface="Calibri" panose="020F0502020204030204" pitchFamily="34" charset="0"/>
            </a:endParaRPr>
          </a:p>
        </p:txBody>
      </p:sp>
    </p:spTree>
    <p:extLst>
      <p:ext uri="{BB962C8B-B14F-4D97-AF65-F5344CB8AC3E}">
        <p14:creationId xmlns:p14="http://schemas.microsoft.com/office/powerpoint/2010/main" xmlns="" val="2470757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166" y="0"/>
            <a:ext cx="8259163" cy="6194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42387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descr="http://1.bp.blogspot.com/-U2s3ZjjEYQo/TnzShu690LI/AAAAAAAAATs/JR82K6OsDpw/s1600/atrofi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0"/>
            <a:ext cx="8352606" cy="6247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19672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3 Título"/>
          <p:cNvSpPr>
            <a:spLocks noGrp="1"/>
          </p:cNvSpPr>
          <p:nvPr>
            <p:ph type="title"/>
          </p:nvPr>
        </p:nvSpPr>
        <p:spPr>
          <a:xfrm>
            <a:off x="1447800" y="2643188"/>
            <a:ext cx="6724600" cy="2241376"/>
          </a:xfrm>
          <a:ln>
            <a:miter lim="800000"/>
            <a:headEnd/>
            <a:tailEnd/>
          </a:ln>
        </p:spPr>
        <p:txBody>
          <a:bodyPr>
            <a:normAutofit fontScale="90000"/>
          </a:bodyPr>
          <a:lstStyle/>
          <a:p>
            <a:pPr algn="l" eaLnBrk="1" fontAlgn="auto" hangingPunct="1">
              <a:spcAft>
                <a:spcPts val="0"/>
              </a:spcAft>
              <a:defRPr/>
            </a:pPr>
            <a:r>
              <a:rPr lang="es-MX" dirty="0">
                <a:ea typeface="+mj-ea"/>
              </a:rPr>
              <a:t>Aumento en el tamaño de las células que da como consecuencia el aumento de volumen de un órgano.</a:t>
            </a:r>
          </a:p>
        </p:txBody>
      </p:sp>
      <p:sp>
        <p:nvSpPr>
          <p:cNvPr id="6" name="4 Marcador de texto"/>
          <p:cNvSpPr txBox="1">
            <a:spLocks/>
          </p:cNvSpPr>
          <p:nvPr/>
        </p:nvSpPr>
        <p:spPr>
          <a:xfrm>
            <a:off x="3419872" y="5027618"/>
            <a:ext cx="4140696" cy="16430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3" panose="05040102010807070707" pitchFamily="18" charset="2"/>
              <a:buNone/>
            </a:pPr>
            <a:r>
              <a:rPr lang="es-MX" altLang="es-ES" sz="4400" dirty="0">
                <a:solidFill>
                  <a:schemeClr val="accent2">
                    <a:lumMod val="75000"/>
                  </a:schemeClr>
                </a:solidFill>
              </a:rPr>
              <a:t>Hipertrofia</a:t>
            </a:r>
          </a:p>
        </p:txBody>
      </p:sp>
      <p:pic>
        <p:nvPicPr>
          <p:cNvPr id="7" name="Picture 2" descr="C:\Program Files\Microsoft Office\MEDIA\OFFICE12\Lines\BD10307_.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4500" y="642938"/>
            <a:ext cx="57150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4197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9" name="Picture 2" descr="http://upload.wikimedia.org/wikipedia/commons/thumb/3/3a/Hypertrophy.jpg/200px-Hypertrophy.jpg"/>
          <p:cNvPicPr>
            <a:picLocks noChangeAspect="1" noChangeArrowheads="1"/>
          </p:cNvPicPr>
          <p:nvPr/>
        </p:nvPicPr>
        <p:blipFill>
          <a:blip r:embed="rId3" cstate="print"/>
          <a:srcRect l="12500" r="12500"/>
          <a:stretch>
            <a:fillRect/>
          </a:stretch>
        </p:blipFill>
        <p:spPr>
          <a:xfrm>
            <a:off x="683568" y="1019907"/>
            <a:ext cx="4496860" cy="4114800"/>
          </a:xfrm>
          <a:prstGeom prst="rect">
            <a:avLst/>
          </a:prstGeom>
          <a:noFill/>
          <a:ln/>
          <a:extLst>
            <a:ext uri="{909E8E84-426E-40DD-AFC4-6F175D3DCCD1}">
              <a14:hiddenFill xmlns:a14="http://schemas.microsoft.com/office/drawing/2010/main" xmlns="">
                <a:solidFill>
                  <a:srgbClr val="FFFFFF"/>
                </a:solidFill>
              </a14:hiddenFill>
            </a:ext>
          </a:extLst>
        </p:spPr>
      </p:pic>
      <p:sp>
        <p:nvSpPr>
          <p:cNvPr id="10" name="3 Título"/>
          <p:cNvSpPr>
            <a:spLocks noGrp="1"/>
          </p:cNvSpPr>
          <p:nvPr>
            <p:ph type="title"/>
          </p:nvPr>
        </p:nvSpPr>
        <p:spPr>
          <a:xfrm>
            <a:off x="5436096" y="3068960"/>
            <a:ext cx="3057698" cy="1246678"/>
          </a:xfrm>
        </p:spPr>
        <p:txBody>
          <a:bodyPr/>
          <a:lstStyle/>
          <a:p>
            <a:r>
              <a:rPr lang="es-MX" altLang="es-ES" dirty="0">
                <a:solidFill>
                  <a:schemeClr val="accent2"/>
                </a:solidFill>
              </a:rPr>
              <a:t>hipertrofia</a:t>
            </a:r>
          </a:p>
        </p:txBody>
      </p:sp>
    </p:spTree>
    <p:extLst>
      <p:ext uri="{BB962C8B-B14F-4D97-AF65-F5344CB8AC3E}">
        <p14:creationId xmlns:p14="http://schemas.microsoft.com/office/powerpoint/2010/main" xmlns="" val="2029946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descr="http://t2.gstatic.com/images?q=tbn:ANd9GcQVCyxjufoH9dM7roW3p6gUm96EmceWbZ18INGbdIQHfLaNZbNS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3375"/>
            <a:ext cx="8027988" cy="561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9912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descr="http://t2.gstatic.com/images?q=tbn:ANd9GcR10C-yuZMGYV8b0LU22V-hpIwdkgzQmn-_m0JvGm99G-L2KARp4ozanYF4h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4848"/>
            <a:ext cx="7709988" cy="6244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42805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3 Imagen" descr="http://www10.uniovi.es/anatopatodon/modulo2/tema01_alteracion/fotos/dipapo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351" y="0"/>
            <a:ext cx="8429129" cy="63218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8917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3 Marcador de contenido"/>
          <p:cNvSpPr>
            <a:spLocks noGrp="1"/>
          </p:cNvSpPr>
          <p:nvPr>
            <p:ph sz="half" idx="1"/>
          </p:nvPr>
        </p:nvSpPr>
        <p:spPr>
          <a:xfrm>
            <a:off x="457200" y="1600200"/>
            <a:ext cx="3657600" cy="4525963"/>
          </a:xfrm>
        </p:spPr>
        <p:txBody>
          <a:bodyPr/>
          <a:lstStyle/>
          <a:p>
            <a:pPr eaLnBrk="1" hangingPunct="1"/>
            <a:r>
              <a:rPr lang="es-MX" altLang="es-ES" dirty="0"/>
              <a:t>Hipertrofia por estimulo hormonal</a:t>
            </a:r>
          </a:p>
        </p:txBody>
      </p:sp>
      <p:sp>
        <p:nvSpPr>
          <p:cNvPr id="6" name="4 Marcador de contenido"/>
          <p:cNvSpPr txBox="1">
            <a:spLocks/>
          </p:cNvSpPr>
          <p:nvPr/>
        </p:nvSpPr>
        <p:spPr>
          <a:xfrm>
            <a:off x="4267200" y="1600200"/>
            <a:ext cx="3657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altLang="es-ES"/>
              <a:t>Hipertrofia  adaptativa o compensadora</a:t>
            </a:r>
          </a:p>
        </p:txBody>
      </p:sp>
    </p:spTree>
    <p:extLst>
      <p:ext uri="{BB962C8B-B14F-4D97-AF65-F5344CB8AC3E}">
        <p14:creationId xmlns:p14="http://schemas.microsoft.com/office/powerpoint/2010/main" xmlns="" val="257453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1 Imagen" descr="http://www10.uniovi.es/anatopatodon/modulo2/tema01_alteracion/fotos/dipapo6.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623" y="0"/>
            <a:ext cx="8858250" cy="607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6277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3 Título"/>
          <p:cNvSpPr>
            <a:spLocks noGrp="1"/>
          </p:cNvSpPr>
          <p:nvPr>
            <p:ph type="title"/>
          </p:nvPr>
        </p:nvSpPr>
        <p:spPr>
          <a:xfrm>
            <a:off x="1355613" y="3267632"/>
            <a:ext cx="7067550" cy="1066800"/>
          </a:xfrm>
          <a:ln>
            <a:miter lim="800000"/>
            <a:headEnd/>
            <a:tailEnd/>
          </a:ln>
        </p:spPr>
        <p:txBody>
          <a:bodyPr>
            <a:normAutofit fontScale="90000"/>
          </a:bodyPr>
          <a:lstStyle/>
          <a:p>
            <a:pPr eaLnBrk="1" fontAlgn="auto" hangingPunct="1">
              <a:spcAft>
                <a:spcPts val="0"/>
              </a:spcAft>
              <a:defRPr/>
            </a:pPr>
            <a:r>
              <a:rPr lang="es-MX" dirty="0">
                <a:ea typeface="+mj-ea"/>
              </a:rPr>
              <a:t>Aumento en el numero de células y por consecuencia aumenta el volumen del órgano afectado. Ejemplo: cáncer</a:t>
            </a:r>
          </a:p>
        </p:txBody>
      </p:sp>
      <p:sp>
        <p:nvSpPr>
          <p:cNvPr id="6" name="4 Marcador de texto"/>
          <p:cNvSpPr txBox="1">
            <a:spLocks/>
          </p:cNvSpPr>
          <p:nvPr/>
        </p:nvSpPr>
        <p:spPr>
          <a:xfrm>
            <a:off x="1643143" y="5085329"/>
            <a:ext cx="6763789" cy="13105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3" panose="05040102010807070707" pitchFamily="18" charset="2"/>
              <a:buNone/>
            </a:pPr>
            <a:r>
              <a:rPr lang="es-MX" altLang="es-ES" sz="5400" dirty="0">
                <a:solidFill>
                  <a:schemeClr val="accent2">
                    <a:lumMod val="75000"/>
                  </a:schemeClr>
                </a:solidFill>
              </a:rPr>
              <a:t>Hiperplasia </a:t>
            </a:r>
          </a:p>
        </p:txBody>
      </p:sp>
      <p:pic>
        <p:nvPicPr>
          <p:cNvPr id="7" name="Picture 2" descr="C:\Program Files\Microsoft Office\MEDIA\OFFICE12\Lines\j0115875.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7873" y="0"/>
            <a:ext cx="7143750" cy="2881313"/>
          </a:xfrm>
          <a:prstGeom prst="rect">
            <a:avLst/>
          </a:prstGeom>
          <a:noFill/>
          <a:ln w="9525">
            <a:solidFill>
              <a:srgbClr val="8B8B9D"/>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501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13" name="6 Título"/>
          <p:cNvSpPr txBox="1">
            <a:spLocks/>
          </p:cNvSpPr>
          <p:nvPr/>
        </p:nvSpPr>
        <p:spPr bwMode="auto">
          <a:xfrm>
            <a:off x="614281" y="4320570"/>
            <a:ext cx="6480048" cy="2301240"/>
          </a:xfrm>
          <a:prstGeom prst="rect">
            <a:avLst/>
          </a:prstGeom>
          <a:noFill/>
          <a:ln>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normAutofit/>
          </a:bodyPr>
          <a:lstStyle>
            <a:lvl1pPr algn="r" rtl="0" eaLnBrk="0" fontAlgn="base" hangingPunct="0">
              <a:spcBef>
                <a:spcPct val="0"/>
              </a:spcBef>
              <a:spcAft>
                <a:spcPct val="0"/>
              </a:spcAft>
              <a:defRPr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S PGothic" panose="020B0600070205080204" pitchFamily="34" charset="-128"/>
                <a:cs typeface="+mj-cs"/>
              </a:defRPr>
            </a:lvl1pPr>
            <a:lvl2pPr algn="l" rtl="0" eaLnBrk="0" fontAlgn="base" hangingPunct="0">
              <a:spcBef>
                <a:spcPct val="0"/>
              </a:spcBef>
              <a:spcAft>
                <a:spcPct val="0"/>
              </a:spcAft>
              <a:defRPr sz="4600">
                <a:solidFill>
                  <a:schemeClr val="tx1"/>
                </a:solidFill>
                <a:latin typeface="Franklin Gothic Book" pitchFamily="34" charset="0"/>
                <a:ea typeface="MS PGothic" panose="020B0600070205080204" pitchFamily="34" charset="-128"/>
              </a:defRPr>
            </a:lvl2pPr>
            <a:lvl3pPr algn="l" rtl="0" eaLnBrk="0" fontAlgn="base" hangingPunct="0">
              <a:spcBef>
                <a:spcPct val="0"/>
              </a:spcBef>
              <a:spcAft>
                <a:spcPct val="0"/>
              </a:spcAft>
              <a:defRPr sz="4600">
                <a:solidFill>
                  <a:schemeClr val="tx1"/>
                </a:solidFill>
                <a:latin typeface="Franklin Gothic Book" pitchFamily="34" charset="0"/>
                <a:ea typeface="MS PGothic" panose="020B0600070205080204" pitchFamily="34" charset="-128"/>
              </a:defRPr>
            </a:lvl3pPr>
            <a:lvl4pPr algn="l" rtl="0" eaLnBrk="0" fontAlgn="base" hangingPunct="0">
              <a:spcBef>
                <a:spcPct val="0"/>
              </a:spcBef>
              <a:spcAft>
                <a:spcPct val="0"/>
              </a:spcAft>
              <a:defRPr sz="4600">
                <a:solidFill>
                  <a:schemeClr val="tx1"/>
                </a:solidFill>
                <a:latin typeface="Franklin Gothic Book" pitchFamily="34" charset="0"/>
                <a:ea typeface="MS PGothic" panose="020B0600070205080204" pitchFamily="34" charset="-128"/>
              </a:defRPr>
            </a:lvl4pPr>
            <a:lvl5pPr algn="l" rtl="0" eaLnBrk="0" fontAlgn="base" hangingPunct="0">
              <a:spcBef>
                <a:spcPct val="0"/>
              </a:spcBef>
              <a:spcAft>
                <a:spcPct val="0"/>
              </a:spcAft>
              <a:defRPr sz="4600">
                <a:solidFill>
                  <a:schemeClr val="tx1"/>
                </a:solidFill>
                <a:latin typeface="Franklin Gothic Book" pitchFamily="34" charset="0"/>
                <a:ea typeface="MS PGothic" panose="020B0600070205080204" pitchFamily="34" charset="-128"/>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sz="4600" b="1" i="0" u="none" strike="noStrike" kern="1200" cap="all" spc="0" normalizeH="0" baseline="0" noProof="0" dirty="0">
                <a:ln w="5000" cmpd="sng">
                  <a:solidFill>
                    <a:srgbClr val="6EA0B0">
                      <a:tint val="80000"/>
                      <a:shade val="99000"/>
                      <a:satMod val="500000"/>
                    </a:srgbClr>
                  </a:solidFill>
                  <a:prstDash val="solid"/>
                </a:ln>
                <a:solidFill>
                  <a:schemeClr val="accent2"/>
                </a:solidFill>
                <a:effectLst>
                  <a:outerShdw blurRad="50800" dist="38100" dir="5400000" algn="t" rotWithShape="0">
                    <a:prstClr val="black">
                      <a:alpha val="50000"/>
                    </a:prstClr>
                  </a:outerShdw>
                </a:effectLst>
                <a:uLnTx/>
                <a:uFillTx/>
                <a:latin typeface="Franklin Gothic Book"/>
                <a:ea typeface="MS PGothic" panose="020B0600070205080204" pitchFamily="34" charset="-128"/>
                <a:cs typeface="+mj-cs"/>
              </a:rPr>
              <a:t/>
            </a:r>
            <a:br>
              <a:rPr kumimoji="0" lang="es-MX" sz="4600" b="1" i="0" u="none" strike="noStrike" kern="1200" cap="all" spc="0" normalizeH="0" baseline="0" noProof="0" dirty="0">
                <a:ln w="5000" cmpd="sng">
                  <a:solidFill>
                    <a:srgbClr val="6EA0B0">
                      <a:tint val="80000"/>
                      <a:shade val="99000"/>
                      <a:satMod val="500000"/>
                    </a:srgbClr>
                  </a:solidFill>
                  <a:prstDash val="solid"/>
                </a:ln>
                <a:solidFill>
                  <a:schemeClr val="accent2"/>
                </a:solidFill>
                <a:effectLst>
                  <a:outerShdw blurRad="50800" dist="38100" dir="5400000" algn="t" rotWithShape="0">
                    <a:prstClr val="black">
                      <a:alpha val="50000"/>
                    </a:prstClr>
                  </a:outerShdw>
                </a:effectLst>
                <a:uLnTx/>
                <a:uFillTx/>
                <a:latin typeface="Franklin Gothic Book"/>
                <a:ea typeface="MS PGothic" panose="020B0600070205080204" pitchFamily="34" charset="-128"/>
                <a:cs typeface="+mj-cs"/>
              </a:rPr>
            </a:br>
            <a:r>
              <a:rPr kumimoji="0" lang="es-MX" sz="4600" b="1" i="0" u="none" strike="noStrike" kern="1200" cap="all" spc="0" normalizeH="0" baseline="0" noProof="0" dirty="0">
                <a:ln w="5000" cmpd="sng">
                  <a:solidFill>
                    <a:srgbClr val="6EA0B0">
                      <a:tint val="80000"/>
                      <a:shade val="99000"/>
                      <a:satMod val="500000"/>
                    </a:srgbClr>
                  </a:solidFill>
                  <a:prstDash val="solid"/>
                </a:ln>
                <a:solidFill>
                  <a:schemeClr val="accent2"/>
                </a:solidFill>
                <a:effectLst>
                  <a:outerShdw blurRad="50800" dist="38100" dir="5400000" algn="t" rotWithShape="0">
                    <a:prstClr val="black">
                      <a:alpha val="50000"/>
                    </a:prstClr>
                  </a:outerShdw>
                </a:effectLst>
                <a:uLnTx/>
                <a:uFillTx/>
                <a:latin typeface="Franklin Gothic Book"/>
                <a:ea typeface="MS PGothic" panose="020B0600070205080204" pitchFamily="34" charset="-128"/>
                <a:cs typeface="+mj-cs"/>
              </a:rPr>
              <a:t>lesión celular</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268760"/>
            <a:ext cx="7143750"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12 Conector recto de flecha"/>
          <p:cNvCxnSpPr/>
          <p:nvPr/>
        </p:nvCxnSpPr>
        <p:spPr>
          <a:xfrm rot="10800000" flipV="1">
            <a:off x="2471217" y="2483198"/>
            <a:ext cx="1571625" cy="928687"/>
          </a:xfrm>
          <a:prstGeom prst="straightConnector1">
            <a:avLst/>
          </a:prstGeom>
          <a:noFill/>
          <a:ln w="9525" cap="flat" cmpd="sng" algn="ctr">
            <a:solidFill>
              <a:srgbClr val="6EA0B0">
                <a:shade val="60000"/>
                <a:satMod val="300000"/>
              </a:srgbClr>
            </a:solidFill>
            <a:prstDash val="solid"/>
            <a:tailEnd type="arrow"/>
          </a:ln>
          <a:effectLst/>
        </p:spPr>
      </p:cxnSp>
      <p:cxnSp>
        <p:nvCxnSpPr>
          <p:cNvPr id="16" name="14 Conector recto de flecha"/>
          <p:cNvCxnSpPr/>
          <p:nvPr/>
        </p:nvCxnSpPr>
        <p:spPr>
          <a:xfrm>
            <a:off x="3685655" y="4054823"/>
            <a:ext cx="1643062" cy="1587"/>
          </a:xfrm>
          <a:prstGeom prst="straightConnector1">
            <a:avLst/>
          </a:prstGeom>
          <a:noFill/>
          <a:ln w="9525" cap="flat" cmpd="sng" algn="ctr">
            <a:solidFill>
              <a:srgbClr val="6EA0B0">
                <a:shade val="60000"/>
                <a:satMod val="300000"/>
              </a:srgbClr>
            </a:solidFill>
            <a:prstDash val="solid"/>
            <a:tailEnd type="arrow"/>
          </a:ln>
          <a:effectLst/>
        </p:spPr>
      </p:cxnSp>
      <p:cxnSp>
        <p:nvCxnSpPr>
          <p:cNvPr id="17" name="16 Conector recto de flecha"/>
          <p:cNvCxnSpPr/>
          <p:nvPr/>
        </p:nvCxnSpPr>
        <p:spPr>
          <a:xfrm>
            <a:off x="5328717" y="2483198"/>
            <a:ext cx="1143000" cy="857250"/>
          </a:xfrm>
          <a:prstGeom prst="straightConnector1">
            <a:avLst/>
          </a:prstGeom>
          <a:noFill/>
          <a:ln w="9525" cap="flat" cmpd="sng" algn="ctr">
            <a:solidFill>
              <a:srgbClr val="6EA0B0">
                <a:shade val="60000"/>
                <a:satMod val="300000"/>
              </a:srgbClr>
            </a:solidFill>
            <a:prstDash val="solid"/>
            <a:tailEnd type="arrow"/>
          </a:ln>
          <a:effectLst/>
        </p:spPr>
      </p:cxnSp>
      <p:sp>
        <p:nvSpPr>
          <p:cNvPr id="18" name="17 CuadroTexto"/>
          <p:cNvSpPr txBox="1"/>
          <p:nvPr/>
        </p:nvSpPr>
        <p:spPr>
          <a:xfrm>
            <a:off x="1613967" y="2268885"/>
            <a:ext cx="1500188" cy="923925"/>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ES" sz="1800" b="0" i="0" u="none" strike="noStrike" kern="0" cap="none" spc="0" normalizeH="0" baseline="0" noProof="0">
                <a:ln>
                  <a:noFill/>
                </a:ln>
                <a:solidFill>
                  <a:srgbClr val="67627F"/>
                </a:solidFill>
                <a:effectLst/>
                <a:uLnTx/>
                <a:uFillTx/>
                <a:latin typeface="Arial" panose="020B0604020202020204" pitchFamily="34" charset="0"/>
                <a:ea typeface="MS PGothic" panose="020B0600070205080204" pitchFamily="34" charset="-128"/>
              </a:rPr>
              <a:t>Estrés aumento de la demanda</a:t>
            </a:r>
          </a:p>
        </p:txBody>
      </p:sp>
      <p:sp>
        <p:nvSpPr>
          <p:cNvPr id="19" name="19 CuadroTexto"/>
          <p:cNvSpPr txBox="1"/>
          <p:nvPr/>
        </p:nvSpPr>
        <p:spPr>
          <a:xfrm>
            <a:off x="6185967" y="2697510"/>
            <a:ext cx="1428750" cy="646113"/>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ES" sz="1800" b="0" i="0" u="none" strike="noStrike" kern="0" cap="none" spc="0" normalizeH="0" baseline="0" noProof="0">
                <a:ln>
                  <a:noFill/>
                </a:ln>
                <a:solidFill>
                  <a:srgbClr val="576448"/>
                </a:solidFill>
                <a:effectLst/>
                <a:uLnTx/>
                <a:uFillTx/>
                <a:latin typeface="Arial" panose="020B0604020202020204" pitchFamily="34" charset="0"/>
                <a:ea typeface="MS PGothic" panose="020B0600070205080204" pitchFamily="34" charset="-128"/>
              </a:rPr>
              <a:t>Estimulo dañino</a:t>
            </a:r>
          </a:p>
        </p:txBody>
      </p:sp>
      <p:sp>
        <p:nvSpPr>
          <p:cNvPr id="20" name="20 CuadroTexto"/>
          <p:cNvSpPr txBox="1"/>
          <p:nvPr/>
        </p:nvSpPr>
        <p:spPr>
          <a:xfrm>
            <a:off x="3257030" y="4269135"/>
            <a:ext cx="2928937" cy="369888"/>
          </a:xfrm>
          <a:prstGeom prst="rect">
            <a:avLst/>
          </a:prstGeom>
          <a:noFill/>
        </p:spPr>
        <p:txBody>
          <a:bodyPr>
            <a:spAutoFit/>
          </a:bodyPr>
          <a:lstStyle/>
          <a:p>
            <a:pPr fontAlgn="base">
              <a:spcBef>
                <a:spcPct val="0"/>
              </a:spcBef>
              <a:spcAft>
                <a:spcPct val="0"/>
              </a:spcAft>
              <a:defRPr/>
            </a:pPr>
            <a:r>
              <a:rPr lang="es-MX" dirty="0">
                <a:solidFill>
                  <a:srgbClr val="748560">
                    <a:lumMod val="75000"/>
                  </a:srgbClr>
                </a:solidFill>
                <a:latin typeface="Arial" charset="0"/>
                <a:ea typeface="MS PGothic" panose="020B0600070205080204" pitchFamily="34" charset="-128"/>
                <a:cs typeface="Arial" charset="0"/>
              </a:rPr>
              <a:t>Incapacidad de adaptarse</a:t>
            </a:r>
          </a:p>
        </p:txBody>
      </p:sp>
    </p:spTree>
    <p:extLst>
      <p:ext uri="{BB962C8B-B14F-4D97-AF65-F5344CB8AC3E}">
        <p14:creationId xmlns:p14="http://schemas.microsoft.com/office/powerpoint/2010/main" xmlns="" val="2683143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descr="http://www.cancer.gov/PublishedContent/Images/images/documents/82038b52-8cbc-42bd-a9d2-c75117283627/slide1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506" y="0"/>
            <a:ext cx="8366484" cy="627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15295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Imagen 84" descr="http://www10.uniovi.es/anatopatodon/modulo2/tema01_alteracion/fotos/dipapo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76672"/>
            <a:ext cx="5871300" cy="3528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n 85" descr="http://www10.uniovi.es/anatopatodon/modulo2/tema01_alteracion/fotos/dipapo1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7904" y="3302420"/>
            <a:ext cx="4459395" cy="2902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03025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descr="http://t3.gstatic.com/images?q=tbn:ANd9GcSrwCbnndkbriexLZP0AApILS89KRDNywKrKwVIO8wLxDAYa4vLWQ"/>
          <p:cNvPicPr>
            <a:picLocks noChangeAspect="1" noChangeArrowheads="1"/>
          </p:cNvPicPr>
          <p:nvPr/>
        </p:nvPicPr>
        <p:blipFill>
          <a:blip r:embed="rId3" cstate="print"/>
          <a:srcRect l="17563" r="17563"/>
          <a:stretch>
            <a:fillRect/>
          </a:stretch>
        </p:blipFill>
        <p:spPr>
          <a:xfrm>
            <a:off x="1030778" y="985057"/>
            <a:ext cx="4149650" cy="4149650"/>
          </a:xfrm>
          <a:prstGeom prst="rect">
            <a:avLst/>
          </a:prstGeom>
          <a:noFill/>
          <a:ln/>
          <a:extLst>
            <a:ext uri="{909E8E84-426E-40DD-AFC4-6F175D3DCCD1}">
              <a14:hiddenFill xmlns:a14="http://schemas.microsoft.com/office/drawing/2010/main" xmlns="">
                <a:solidFill>
                  <a:srgbClr val="FFFFFF"/>
                </a:solidFill>
              </a14:hiddenFill>
            </a:ext>
          </a:extLst>
        </p:spPr>
      </p:pic>
      <p:sp>
        <p:nvSpPr>
          <p:cNvPr id="6" name="3 Título"/>
          <p:cNvSpPr>
            <a:spLocks noGrp="1"/>
          </p:cNvSpPr>
          <p:nvPr>
            <p:ph type="title"/>
          </p:nvPr>
        </p:nvSpPr>
        <p:spPr>
          <a:xfrm>
            <a:off x="5436096" y="2708920"/>
            <a:ext cx="3090949" cy="1196802"/>
          </a:xfrm>
        </p:spPr>
        <p:txBody>
          <a:bodyPr/>
          <a:lstStyle/>
          <a:p>
            <a:r>
              <a:rPr lang="es-MX" altLang="es-ES" dirty="0">
                <a:solidFill>
                  <a:schemeClr val="accent2">
                    <a:lumMod val="75000"/>
                  </a:schemeClr>
                </a:solidFill>
              </a:rPr>
              <a:t>Hiperplasia </a:t>
            </a:r>
          </a:p>
        </p:txBody>
      </p:sp>
    </p:spTree>
    <p:extLst>
      <p:ext uri="{BB962C8B-B14F-4D97-AF65-F5344CB8AC3E}">
        <p14:creationId xmlns:p14="http://schemas.microsoft.com/office/powerpoint/2010/main" xmlns="" val="1961253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3 Título"/>
          <p:cNvSpPr txBox="1">
            <a:spLocks/>
          </p:cNvSpPr>
          <p:nvPr/>
        </p:nvSpPr>
        <p:spPr>
          <a:xfrm>
            <a:off x="1757433" y="3859641"/>
            <a:ext cx="6480048" cy="2301240"/>
          </a:xfrm>
          <a:prstGeom prst="rect">
            <a:avLst/>
          </a:prstGeom>
          <a:ln>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dirty="0" err="1">
                <a:solidFill>
                  <a:schemeClr val="accent2">
                    <a:lumMod val="75000"/>
                  </a:schemeClr>
                </a:solidFill>
              </a:rPr>
              <a:t>Metaplasia</a:t>
            </a:r>
            <a:endParaRPr lang="es-MX" dirty="0">
              <a:solidFill>
                <a:schemeClr val="accent2">
                  <a:lumMod val="75000"/>
                </a:schemeClr>
              </a:solidFill>
            </a:endParaRPr>
          </a:p>
        </p:txBody>
      </p:sp>
      <p:sp>
        <p:nvSpPr>
          <p:cNvPr id="6" name="4 Subtítulo"/>
          <p:cNvSpPr txBox="1">
            <a:spLocks/>
          </p:cNvSpPr>
          <p:nvPr/>
        </p:nvSpPr>
        <p:spPr>
          <a:xfrm>
            <a:off x="1907704" y="2759112"/>
            <a:ext cx="6480175"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3" panose="05040102010807070707" pitchFamily="18" charset="2"/>
              <a:buNone/>
            </a:pPr>
            <a:r>
              <a:rPr lang="es-MX" altLang="es-ES" dirty="0"/>
              <a:t>	Cambio reversible en el cual una célula de tipo adulto es sustituida por otra de tipo adulto</a:t>
            </a:r>
          </a:p>
        </p:txBody>
      </p:sp>
      <p:pic>
        <p:nvPicPr>
          <p:cNvPr id="7" name="Picture 2" descr="C:\Program Files\Microsoft Office\MEDIA\OFFICE12\Bullets\BD21400_.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5813" y="0"/>
            <a:ext cx="4929187" cy="358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85702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42203"/>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Imagen 93" descr="http://www10.uniovi.es/anatopatodon/modulo2/tema01_alteracion/fotos/dipapo1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9385" y="32158"/>
            <a:ext cx="8302959" cy="6227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01010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5 Título"/>
          <p:cNvSpPr>
            <a:spLocks noGrp="1"/>
          </p:cNvSpPr>
          <p:nvPr>
            <p:ph type="title"/>
          </p:nvPr>
        </p:nvSpPr>
        <p:spPr>
          <a:xfrm>
            <a:off x="611560" y="66675"/>
            <a:ext cx="6570167" cy="1143000"/>
          </a:xfrm>
        </p:spPr>
        <p:txBody>
          <a:bodyPr/>
          <a:lstStyle/>
          <a:p>
            <a:pPr algn="l"/>
            <a:r>
              <a:rPr lang="es-MX" altLang="es-ES" dirty="0"/>
              <a:t>Causas de la </a:t>
            </a:r>
            <a:r>
              <a:rPr lang="es-MX" altLang="es-ES" dirty="0" err="1"/>
              <a:t>Metaplasia</a:t>
            </a:r>
            <a:endParaRPr lang="es-MX" altLang="es-ES" dirty="0"/>
          </a:p>
        </p:txBody>
      </p:sp>
      <p:pic>
        <p:nvPicPr>
          <p:cNvPr id="6" name="Imagen 94" descr="http://www10.uniovi.es/anatopatodon/iconos/item_peq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675" cy="6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n 95" descr="http://www10.uniovi.es/anatopatodon/iconos/item_peq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675" cy="6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n 96" descr="http://www10.uniovi.es/anatopatodon/iconos/item_peq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675" cy="6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n 97" descr="http://www10.uniovi.es/anatopatodon/iconos/item_peq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675" cy="6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agen 98" descr="http://www10.uniovi.es/anatopatodon/iconos/item_peq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675" cy="6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n 99" descr="http://www10.uniovi.es/anatopatodon/iconos/item_peq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675" cy="6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2" name="13 Tabla"/>
          <p:cNvGraphicFramePr>
            <a:graphicFrameLocks noGrp="1"/>
          </p:cNvGraphicFramePr>
          <p:nvPr>
            <p:extLst>
              <p:ext uri="{D42A27DB-BD31-4B8C-83A1-F6EECF244321}">
                <p14:modId xmlns:p14="http://schemas.microsoft.com/office/powerpoint/2010/main" xmlns="" val="1669443659"/>
              </p:ext>
            </p:extLst>
          </p:nvPr>
        </p:nvGraphicFramePr>
        <p:xfrm>
          <a:off x="-252536" y="1134995"/>
          <a:ext cx="9144000" cy="5555375"/>
        </p:xfrm>
        <a:graphic>
          <a:graphicData uri="http://schemas.openxmlformats.org/drawingml/2006/table">
            <a:tbl>
              <a:tblPr/>
              <a:tblGrid>
                <a:gridCol w="365125">
                  <a:extLst>
                    <a:ext uri="{9D8B030D-6E8A-4147-A177-3AD203B41FA5}">
                      <a16:colId xmlns:a16="http://schemas.microsoft.com/office/drawing/2014/main" xmlns="" val="3519994373"/>
                    </a:ext>
                  </a:extLst>
                </a:gridCol>
                <a:gridCol w="604838">
                  <a:extLst>
                    <a:ext uri="{9D8B030D-6E8A-4147-A177-3AD203B41FA5}">
                      <a16:colId xmlns:a16="http://schemas.microsoft.com/office/drawing/2014/main" xmlns="" val="2280366690"/>
                    </a:ext>
                  </a:extLst>
                </a:gridCol>
                <a:gridCol w="8174037">
                  <a:extLst>
                    <a:ext uri="{9D8B030D-6E8A-4147-A177-3AD203B41FA5}">
                      <a16:colId xmlns:a16="http://schemas.microsoft.com/office/drawing/2014/main" xmlns="" val="359209677"/>
                    </a:ext>
                  </a:extLst>
                </a:gridCol>
              </a:tblGrid>
              <a:tr h="361950">
                <a:tc rowSpan="2">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MX"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anchor="ctr" horzOverflow="overflow">
                    <a:lnL>
                      <a:noFill/>
                    </a:lnL>
                    <a:lnR>
                      <a:noFill/>
                    </a:lnR>
                    <a:lnT>
                      <a:noFill/>
                    </a:lnT>
                    <a:lnB>
                      <a:noFill/>
                    </a:lnB>
                    <a:lnTlToBr>
                      <a:noFill/>
                    </a:lnTlToBr>
                    <a:lnBlToTr>
                      <a:noFill/>
                    </a:lnBlToTr>
                    <a:noFill/>
                  </a:tcPr>
                </a:tc>
                <a:tc rowSpan="2">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endParaRPr kumimoji="0" lang="es-ES"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s-MX" altLang="es-ES" sz="12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Agentes físicos:</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3697377928"/>
                  </a:ext>
                </a:extLst>
              </a:tr>
              <a:tr h="723900">
                <a:tc vMerge="1">
                  <a:txBody>
                    <a:bodyPr/>
                    <a:lstStyle/>
                    <a:p>
                      <a:endParaRPr lang="es-ES"/>
                    </a:p>
                  </a:txBody>
                  <a:tcPr/>
                </a:tc>
                <a:tc vMerge="1">
                  <a:txBody>
                    <a:bodyPr/>
                    <a:lstStyle/>
                    <a:p>
                      <a:endParaRPr lang="es-ES"/>
                    </a:p>
                  </a:txBody>
                  <a:tcPr/>
                </a:tc>
                <a:tc>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s-MX"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Por ejemplo, el roce de un DIU sobre la mucosa endometrial o el de los cálculos sobre la mucosa de los conductos biliares condicionan la aparición de una metaplasia escamosa en dichas mucosas.</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4271266410"/>
                  </a:ext>
                </a:extLst>
              </a:tr>
              <a:tr h="488075">
                <a:tc rowSpan="2">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MX"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anchor="ctr" horzOverflow="overflow">
                    <a:lnL>
                      <a:noFill/>
                    </a:lnL>
                    <a:lnR>
                      <a:noFill/>
                    </a:lnR>
                    <a:lnT>
                      <a:noFill/>
                    </a:lnT>
                    <a:lnB>
                      <a:noFill/>
                    </a:lnB>
                    <a:lnTlToBr>
                      <a:noFill/>
                    </a:lnTlToBr>
                    <a:lnBlToTr>
                      <a:noFill/>
                    </a:lnBlToTr>
                    <a:noFill/>
                  </a:tcPr>
                </a:tc>
                <a:tc rowSpan="2">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endParaRPr kumimoji="0" lang="es-ES"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s-MX" altLang="es-ES" sz="12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Agentes químicos:</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893665660"/>
                  </a:ext>
                </a:extLst>
              </a:tr>
              <a:tr h="361950">
                <a:tc vMerge="1">
                  <a:txBody>
                    <a:bodyPr/>
                    <a:lstStyle/>
                    <a:p>
                      <a:endParaRPr lang="es-ES"/>
                    </a:p>
                  </a:txBody>
                  <a:tcPr/>
                </a:tc>
                <a:tc vMerge="1">
                  <a:txBody>
                    <a:bodyPr/>
                    <a:lstStyle/>
                    <a:p>
                      <a:endParaRPr lang="es-ES"/>
                    </a:p>
                  </a:txBody>
                  <a:tcPr/>
                </a:tc>
                <a:tc>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s-MX"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Así, el consumo de tabaco produce una metaplasia en el epitelio bronquial.</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323576197"/>
                  </a:ext>
                </a:extLst>
              </a:tr>
              <a:tr h="361950">
                <a:tc rowSpan="2">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MX"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anchor="ctr" horzOverflow="overflow">
                    <a:lnL>
                      <a:noFill/>
                    </a:lnL>
                    <a:lnR>
                      <a:noFill/>
                    </a:lnR>
                    <a:lnT>
                      <a:noFill/>
                    </a:lnT>
                    <a:lnB>
                      <a:noFill/>
                    </a:lnB>
                    <a:lnTlToBr>
                      <a:noFill/>
                    </a:lnTlToBr>
                    <a:lnBlToTr>
                      <a:noFill/>
                    </a:lnBlToTr>
                    <a:noFill/>
                  </a:tcPr>
                </a:tc>
                <a:tc rowSpan="2">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endParaRPr kumimoji="0" lang="es-ES"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s-MX" altLang="es-ES" sz="12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Agentes inflamatorios:</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471063450"/>
                  </a:ext>
                </a:extLst>
              </a:tr>
              <a:tr h="361950">
                <a:tc vMerge="1">
                  <a:txBody>
                    <a:bodyPr/>
                    <a:lstStyle/>
                    <a:p>
                      <a:endParaRPr lang="es-ES"/>
                    </a:p>
                  </a:txBody>
                  <a:tcPr/>
                </a:tc>
                <a:tc vMerge="1">
                  <a:txBody>
                    <a:bodyPr/>
                    <a:lstStyle/>
                    <a:p>
                      <a:endParaRPr lang="es-ES"/>
                    </a:p>
                  </a:txBody>
                  <a:tcPr/>
                </a:tc>
                <a:tc>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s-MX"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Los pacientes con bronquitis crónica suelen presentar metaplasia escamosa del epitelio bronquial.</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314708290"/>
                  </a:ext>
                </a:extLst>
              </a:tr>
              <a:tr h="361950">
                <a:tc rowSpan="2">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MX"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anchor="ctr" horzOverflow="overflow">
                    <a:lnL>
                      <a:noFill/>
                    </a:lnL>
                    <a:lnR>
                      <a:noFill/>
                    </a:lnR>
                    <a:lnT>
                      <a:noFill/>
                    </a:lnT>
                    <a:lnB>
                      <a:noFill/>
                    </a:lnB>
                    <a:lnTlToBr>
                      <a:noFill/>
                    </a:lnTlToBr>
                    <a:lnBlToTr>
                      <a:noFill/>
                    </a:lnBlToTr>
                    <a:noFill/>
                  </a:tcPr>
                </a:tc>
                <a:tc rowSpan="2">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endParaRPr kumimoji="0" lang="es-ES"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s-MX" altLang="es-ES" sz="12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Envejecimiento de los tejidos:</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59251667"/>
                  </a:ext>
                </a:extLst>
              </a:tr>
              <a:tr h="361950">
                <a:tc vMerge="1">
                  <a:txBody>
                    <a:bodyPr/>
                    <a:lstStyle/>
                    <a:p>
                      <a:endParaRPr lang="es-ES"/>
                    </a:p>
                  </a:txBody>
                  <a:tcPr/>
                </a:tc>
                <a:tc vMerge="1">
                  <a:txBody>
                    <a:bodyPr/>
                    <a:lstStyle/>
                    <a:p>
                      <a:endParaRPr lang="es-ES"/>
                    </a:p>
                  </a:txBody>
                  <a:tcPr/>
                </a:tc>
                <a:tc>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s-MX" altLang="es-E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En los ancianos, los cartílagos sufren, con mucha frecuencia, </a:t>
                      </a:r>
                      <a:r>
                        <a:rPr kumimoji="0" lang="es-MX" altLang="es-ES" sz="1200" b="0" i="0" u="none" strike="noStrike" cap="none" normalizeH="0" baseline="0" dirty="0" err="1">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metaplasia</a:t>
                      </a:r>
                      <a:r>
                        <a:rPr kumimoji="0" lang="es-MX" altLang="es-E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ósea.</a:t>
                      </a:r>
                      <a:endParaRPr kumimoji="0" lang="es-MX"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831984699"/>
                  </a:ext>
                </a:extLst>
              </a:tr>
              <a:tr h="361950">
                <a:tc rowSpan="2">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MX"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anchor="ctr" horzOverflow="overflow">
                    <a:lnL>
                      <a:noFill/>
                    </a:lnL>
                    <a:lnR>
                      <a:noFill/>
                    </a:lnR>
                    <a:lnT>
                      <a:noFill/>
                    </a:lnT>
                    <a:lnB>
                      <a:noFill/>
                    </a:lnB>
                    <a:lnTlToBr>
                      <a:noFill/>
                    </a:lnTlToBr>
                    <a:lnBlToTr>
                      <a:noFill/>
                    </a:lnBlToTr>
                    <a:noFill/>
                  </a:tcPr>
                </a:tc>
                <a:tc rowSpan="2">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endParaRPr kumimoji="0" lang="es-ES"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s-MX" altLang="es-ES" sz="12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Isquemia crónica:</a:t>
                      </a:r>
                      <a:endParaRPr kumimoji="0" lang="es-MX"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3913787585"/>
                  </a:ext>
                </a:extLst>
              </a:tr>
              <a:tr h="723900">
                <a:tc vMerge="1">
                  <a:txBody>
                    <a:bodyPr/>
                    <a:lstStyle/>
                    <a:p>
                      <a:endParaRPr lang="es-ES"/>
                    </a:p>
                  </a:txBody>
                  <a:tcPr/>
                </a:tc>
                <a:tc vMerge="1">
                  <a:txBody>
                    <a:bodyPr/>
                    <a:lstStyle/>
                    <a:p>
                      <a:endParaRPr lang="es-ES"/>
                    </a:p>
                  </a:txBody>
                  <a:tcPr/>
                </a:tc>
                <a:tc>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s-MX"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Ocurre en los infartos (de glándulas exocrinas como páncreas, próstata o glándulas) regenerados, sobre todo, en los conductos.</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3343856572"/>
                  </a:ext>
                </a:extLst>
              </a:tr>
              <a:tr h="361950">
                <a:tc rowSpan="2">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MX"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anchor="ctr" horzOverflow="overflow">
                    <a:lnL>
                      <a:noFill/>
                    </a:lnL>
                    <a:lnR>
                      <a:noFill/>
                    </a:lnR>
                    <a:lnT>
                      <a:noFill/>
                    </a:lnT>
                    <a:lnB>
                      <a:noFill/>
                    </a:lnB>
                    <a:lnTlToBr>
                      <a:noFill/>
                    </a:lnTlToBr>
                    <a:lnBlToTr>
                      <a:noFill/>
                    </a:lnBlToTr>
                    <a:noFill/>
                  </a:tcPr>
                </a:tc>
                <a:tc rowSpan="2">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endParaRPr kumimoji="0" lang="es-ES" altLang="es-ES" sz="12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s-MX" altLang="es-ES" sz="12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Hormonas:</a:t>
                      </a:r>
                      <a:endParaRPr kumimoji="0" lang="es-MX" altLang="es-ES" sz="1100" b="0" i="0" u="none" strike="noStrike" cap="none" normalizeH="0" baseline="0">
                        <a:ln>
                          <a:noFill/>
                        </a:ln>
                        <a:solidFill>
                          <a:schemeClr val="tx1"/>
                        </a:solidFill>
                        <a:effectLst/>
                        <a:latin typeface="Calibri" panose="020F0502020204030204" pitchFamily="34" charset="0"/>
                        <a:ea typeface="Calibri" panose="020F050202020403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469833180"/>
                  </a:ext>
                </a:extLst>
              </a:tr>
              <a:tr h="723900">
                <a:tc vMerge="1">
                  <a:txBody>
                    <a:bodyPr/>
                    <a:lstStyle/>
                    <a:p>
                      <a:endParaRPr lang="es-ES"/>
                    </a:p>
                  </a:txBody>
                  <a:tcPr/>
                </a:tc>
                <a:tc vMerge="1">
                  <a:txBody>
                    <a:bodyPr/>
                    <a:lstStyle/>
                    <a:p>
                      <a:endParaRPr lang="es-ES"/>
                    </a:p>
                  </a:txBody>
                  <a:tcPr/>
                </a:tc>
                <a:tc>
                  <a:txBody>
                    <a:bodyPr/>
                    <a:lstStyle>
                      <a:lvl1pPr eaLnBrk="0" hangingPunct="0">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s-MX" altLang="es-E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Así, el tratamiento del carcinoma de próstata con estrógenos favorece la aparición de </a:t>
                      </a:r>
                      <a:r>
                        <a:rPr kumimoji="0" lang="es-MX" altLang="es-ES" sz="1200" b="0" i="0" u="none" strike="noStrike" cap="none" normalizeH="0" baseline="0" dirty="0" err="1">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metaplasia</a:t>
                      </a:r>
                      <a:r>
                        <a:rPr kumimoji="0" lang="es-MX" altLang="es-E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escamosa en glándulas.</a:t>
                      </a:r>
                      <a:endParaRPr kumimoji="0" lang="es-MX"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99443355"/>
                  </a:ext>
                </a:extLst>
              </a:tr>
            </a:tbl>
          </a:graphicData>
        </a:graphic>
      </p:graphicFrame>
      <p:pic>
        <p:nvPicPr>
          <p:cNvPr id="13" name="Imagen 94" descr="http://www10.uniovi.es/anatopatodon/iconos/item_peq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675" cy="6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Imagen 95" descr="http://www10.uniovi.es/anatopatodon/iconos/item_peq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675" cy="6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Imagen 96" descr="http://www10.uniovi.es/anatopatodon/iconos/item_peq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675" cy="6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Imagen 97" descr="http://www10.uniovi.es/anatopatodon/iconos/item_peq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675" cy="6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Imagen 98" descr="http://www10.uniovi.es/anatopatodon/iconos/item_peq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675" cy="6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Imagen 99" descr="http://www10.uniovi.es/anatopatodon/iconos/item_peq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6675" cy="6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89296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1 Título"/>
          <p:cNvSpPr>
            <a:spLocks noGrp="1"/>
          </p:cNvSpPr>
          <p:nvPr>
            <p:ph type="title"/>
          </p:nvPr>
        </p:nvSpPr>
        <p:spPr>
          <a:xfrm>
            <a:off x="457200" y="274638"/>
            <a:ext cx="7467600" cy="1143000"/>
          </a:xfrm>
        </p:spPr>
        <p:txBody>
          <a:bodyPr/>
          <a:lstStyle/>
          <a:p>
            <a:r>
              <a:rPr lang="es-MX" altLang="es-ES" dirty="0"/>
              <a:t>Clasificación de la </a:t>
            </a:r>
            <a:r>
              <a:rPr lang="es-MX" altLang="es-ES" dirty="0" err="1"/>
              <a:t>Metaplasia</a:t>
            </a:r>
            <a:endParaRPr lang="es-MX" altLang="es-ES" dirty="0"/>
          </a:p>
        </p:txBody>
      </p:sp>
      <p:sp>
        <p:nvSpPr>
          <p:cNvPr id="6" name="2 Marcador de contenido"/>
          <p:cNvSpPr>
            <a:spLocks noGrp="1"/>
          </p:cNvSpPr>
          <p:nvPr>
            <p:ph idx="1"/>
          </p:nvPr>
        </p:nvSpPr>
        <p:spPr>
          <a:xfrm>
            <a:off x="900797" y="1417638"/>
            <a:ext cx="7467600" cy="4525963"/>
          </a:xfrm>
        </p:spPr>
        <p:txBody>
          <a:bodyPr/>
          <a:lstStyle/>
          <a:p>
            <a:pPr>
              <a:buFont typeface="Wingdings 2" panose="05020102010507070707" pitchFamily="18" charset="2"/>
              <a:buNone/>
            </a:pPr>
            <a:r>
              <a:rPr lang="es-MX" altLang="es-ES" dirty="0"/>
              <a:t> </a:t>
            </a:r>
          </a:p>
          <a:p>
            <a:pPr marL="0" indent="0">
              <a:buNone/>
            </a:pPr>
            <a:r>
              <a:rPr lang="es-MX" altLang="es-ES" b="1" dirty="0"/>
              <a:t>A) </a:t>
            </a:r>
            <a:r>
              <a:rPr lang="es-MX" altLang="es-ES" dirty="0" err="1"/>
              <a:t>Metaplasia</a:t>
            </a:r>
            <a:r>
              <a:rPr lang="es-MX" altLang="es-ES" dirty="0"/>
              <a:t> a partir de células 	primigenias </a:t>
            </a:r>
          </a:p>
          <a:p>
            <a:pPr marL="0" indent="0">
              <a:buNone/>
            </a:pPr>
            <a:r>
              <a:rPr lang="es-MX" altLang="es-ES" b="1" dirty="0"/>
              <a:t>B)</a:t>
            </a:r>
            <a:r>
              <a:rPr lang="es-MX" altLang="es-ES" dirty="0"/>
              <a:t> </a:t>
            </a:r>
            <a:r>
              <a:rPr lang="es-MX" altLang="es-ES" dirty="0" err="1"/>
              <a:t>Metaplasia</a:t>
            </a:r>
            <a:r>
              <a:rPr lang="es-MX" altLang="es-ES" dirty="0"/>
              <a:t> directa</a:t>
            </a:r>
          </a:p>
          <a:p>
            <a:pPr marL="0" indent="0">
              <a:buNone/>
            </a:pPr>
            <a:r>
              <a:rPr lang="es-MX" altLang="es-ES" b="1" dirty="0"/>
              <a:t>C) </a:t>
            </a:r>
            <a:r>
              <a:rPr lang="es-MX" altLang="es-ES" dirty="0" err="1"/>
              <a:t>Metaplasia</a:t>
            </a:r>
            <a:r>
              <a:rPr lang="es-MX" altLang="es-ES" dirty="0"/>
              <a:t> indirecta</a:t>
            </a:r>
          </a:p>
        </p:txBody>
      </p:sp>
    </p:spTree>
    <p:extLst>
      <p:ext uri="{BB962C8B-B14F-4D97-AF65-F5344CB8AC3E}">
        <p14:creationId xmlns:p14="http://schemas.microsoft.com/office/powerpoint/2010/main" xmlns="" val="1885180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1 Título"/>
          <p:cNvSpPr>
            <a:spLocks noGrp="1"/>
          </p:cNvSpPr>
          <p:nvPr>
            <p:ph type="title"/>
          </p:nvPr>
        </p:nvSpPr>
        <p:spPr>
          <a:xfrm>
            <a:off x="457200" y="274638"/>
            <a:ext cx="7467600" cy="1143000"/>
          </a:xfrm>
        </p:spPr>
        <p:txBody>
          <a:bodyPr>
            <a:normAutofit fontScale="90000"/>
          </a:bodyPr>
          <a:lstStyle/>
          <a:p>
            <a:r>
              <a:rPr lang="es-MX" altLang="es-ES"/>
              <a:t>Se conocen las siguientes formas</a:t>
            </a:r>
          </a:p>
        </p:txBody>
      </p:sp>
      <p:sp>
        <p:nvSpPr>
          <p:cNvPr id="6" name="2 Marcador de contenido"/>
          <p:cNvSpPr>
            <a:spLocks noGrp="1"/>
          </p:cNvSpPr>
          <p:nvPr>
            <p:ph idx="1"/>
          </p:nvPr>
        </p:nvSpPr>
        <p:spPr>
          <a:xfrm>
            <a:off x="457200" y="1600200"/>
            <a:ext cx="7467600" cy="4525963"/>
          </a:xfrm>
        </p:spPr>
        <p:txBody>
          <a:bodyPr>
            <a:normAutofit lnSpcReduction="10000"/>
          </a:bodyPr>
          <a:lstStyle/>
          <a:p>
            <a:r>
              <a:rPr lang="es-MX" altLang="es-ES"/>
              <a:t>Metaplasia intestinal</a:t>
            </a:r>
          </a:p>
          <a:p>
            <a:r>
              <a:rPr lang="es-MX" altLang="es-ES"/>
              <a:t>Metaplasia escamosa</a:t>
            </a:r>
          </a:p>
          <a:p>
            <a:r>
              <a:rPr lang="es-MX" altLang="es-ES"/>
              <a:t>Metaplasia  apocrina</a:t>
            </a:r>
          </a:p>
          <a:p>
            <a:r>
              <a:rPr lang="es-MX" altLang="es-ES"/>
              <a:t>Metaplasia  intestinal </a:t>
            </a:r>
          </a:p>
          <a:p>
            <a:r>
              <a:rPr lang="es-MX" altLang="es-ES"/>
              <a:t>Metaplasia desidual</a:t>
            </a:r>
          </a:p>
          <a:p>
            <a:r>
              <a:rPr lang="es-MX" altLang="es-ES"/>
              <a:t>Metaplasia mesenquimal</a:t>
            </a:r>
          </a:p>
          <a:p>
            <a:r>
              <a:rPr lang="es-MX" altLang="es-ES"/>
              <a:t>Metaplasia cartilaginosa</a:t>
            </a:r>
          </a:p>
          <a:p>
            <a:r>
              <a:rPr lang="es-MX" altLang="es-ES"/>
              <a:t>Metaplasia osea</a:t>
            </a:r>
          </a:p>
          <a:p>
            <a:endParaRPr lang="es-MX" altLang="es-ES"/>
          </a:p>
          <a:p>
            <a:endParaRPr lang="es-MX" altLang="es-ES"/>
          </a:p>
        </p:txBody>
      </p:sp>
    </p:spTree>
    <p:extLst>
      <p:ext uri="{BB962C8B-B14F-4D97-AF65-F5344CB8AC3E}">
        <p14:creationId xmlns:p14="http://schemas.microsoft.com/office/powerpoint/2010/main" xmlns="" val="2127822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7779" y="1304925"/>
            <a:ext cx="8643938"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5 Marcador de contenido"/>
          <p:cNvSpPr>
            <a:spLocks noGrp="1"/>
          </p:cNvSpPr>
          <p:nvPr>
            <p:ph sz="half" idx="1"/>
          </p:nvPr>
        </p:nvSpPr>
        <p:spPr>
          <a:xfrm>
            <a:off x="455359" y="1988840"/>
            <a:ext cx="8572500" cy="3812771"/>
          </a:xfrm>
        </p:spPr>
        <p:txBody>
          <a:bodyPr>
            <a:normAutofit lnSpcReduction="10000"/>
          </a:bodyPr>
          <a:lstStyle/>
          <a:p>
            <a:r>
              <a:rPr lang="es-MX" altLang="es-ES" dirty="0">
                <a:solidFill>
                  <a:schemeClr val="bg1"/>
                </a:solidFill>
              </a:rPr>
              <a:t>Epitelio cilíndrico              Hiperplasia de</a:t>
            </a:r>
          </a:p>
          <a:p>
            <a:r>
              <a:rPr lang="es-MX" altLang="es-ES" dirty="0">
                <a:solidFill>
                  <a:schemeClr val="bg1"/>
                </a:solidFill>
              </a:rPr>
              <a:t>  normal                     células cilíndricas</a:t>
            </a:r>
          </a:p>
          <a:p>
            <a:pPr>
              <a:buFont typeface="Wingdings 2" panose="05020102010507070707" pitchFamily="18" charset="2"/>
              <a:buNone/>
            </a:pPr>
            <a:r>
              <a:rPr lang="es-MX" altLang="es-ES" dirty="0"/>
              <a:t>Epitelio </a:t>
            </a:r>
            <a:r>
              <a:rPr lang="es-MX" altLang="es-ES" dirty="0" err="1"/>
              <a:t>xilíndrico</a:t>
            </a:r>
            <a:r>
              <a:rPr lang="es-MX" altLang="es-ES" dirty="0"/>
              <a:t> normal	Hiperplasia de células 					cilíndricas</a:t>
            </a:r>
          </a:p>
          <a:p>
            <a:pPr>
              <a:buFont typeface="Wingdings 2" panose="05020102010507070707" pitchFamily="18" charset="2"/>
              <a:buNone/>
            </a:pPr>
            <a:endParaRPr lang="es-MX" altLang="es-ES" dirty="0">
              <a:solidFill>
                <a:srgbClr val="32525D"/>
              </a:solidFill>
            </a:endParaRPr>
          </a:p>
          <a:p>
            <a:pPr>
              <a:buFont typeface="Wingdings 2" panose="05020102010507070707" pitchFamily="18" charset="2"/>
              <a:buNone/>
            </a:pPr>
            <a:r>
              <a:rPr lang="es-MX" altLang="es-ES" dirty="0" err="1">
                <a:solidFill>
                  <a:srgbClr val="161514"/>
                </a:solidFill>
              </a:rPr>
              <a:t>Metaplasia</a:t>
            </a:r>
            <a:r>
              <a:rPr lang="es-MX" altLang="es-ES" dirty="0">
                <a:solidFill>
                  <a:srgbClr val="161514"/>
                </a:solidFill>
              </a:rPr>
              <a:t>   escamosa       </a:t>
            </a:r>
            <a:r>
              <a:rPr lang="es-MX" altLang="es-ES" dirty="0" err="1">
                <a:solidFill>
                  <a:srgbClr val="161514"/>
                </a:solidFill>
              </a:rPr>
              <a:t>Metaplasia</a:t>
            </a:r>
            <a:r>
              <a:rPr lang="es-MX" altLang="es-ES" dirty="0">
                <a:solidFill>
                  <a:srgbClr val="161514"/>
                </a:solidFill>
              </a:rPr>
              <a:t>   escamosa</a:t>
            </a:r>
          </a:p>
          <a:p>
            <a:pPr>
              <a:buFont typeface="Wingdings 2" panose="05020102010507070707" pitchFamily="18" charset="2"/>
              <a:buNone/>
            </a:pPr>
            <a:r>
              <a:rPr lang="es-MX" altLang="es-ES" dirty="0">
                <a:solidFill>
                  <a:srgbClr val="161514"/>
                </a:solidFill>
              </a:rPr>
              <a:t>inmadura                             madura</a:t>
            </a:r>
          </a:p>
        </p:txBody>
      </p:sp>
    </p:spTree>
    <p:extLst>
      <p:ext uri="{BB962C8B-B14F-4D97-AF65-F5344CB8AC3E}">
        <p14:creationId xmlns:p14="http://schemas.microsoft.com/office/powerpoint/2010/main" xmlns="" val="312631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Imagen 103" descr="http://www10.uniovi.es/anatopatodon/modulo2/tema01_alteracion/fotos/bronqui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3786188"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n 106" descr="http://www10.uniovi.es/anatopatodon/modulo2/tema01_alteracion/fotos/dipapo17.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57625" y="0"/>
            <a:ext cx="39528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n 109" descr="http://www10.uniovi.es/anatopatodon/modulo2/tema01_alteracion/fotos/dipapo16.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3071813"/>
            <a:ext cx="4786313" cy="378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n 113" descr="http://www10.uniovi.es/anatopatodon/modulo2/tema01_alteracion/fotos/osea.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00625" y="3143250"/>
            <a:ext cx="4143375" cy="371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9956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356" y="548680"/>
            <a:ext cx="4500562" cy="550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07356" y="548680"/>
            <a:ext cx="4214812" cy="542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6153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6" name="4 Subtítulo"/>
          <p:cNvSpPr txBox="1">
            <a:spLocks/>
          </p:cNvSpPr>
          <p:nvPr/>
        </p:nvSpPr>
        <p:spPr>
          <a:xfrm>
            <a:off x="417497" y="1311859"/>
            <a:ext cx="6480175" cy="1752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3" panose="05040102010807070707" pitchFamily="18" charset="2"/>
              <a:buNone/>
            </a:pPr>
            <a:endParaRPr lang="es-MX" altLang="es-ES" sz="2600" dirty="0"/>
          </a:p>
          <a:p>
            <a:pPr>
              <a:lnSpc>
                <a:spcPct val="80000"/>
              </a:lnSpc>
              <a:buFont typeface="Wingdings 3" panose="05040102010807070707" pitchFamily="18" charset="2"/>
              <a:buNone/>
            </a:pPr>
            <a:r>
              <a:rPr lang="es-MX" altLang="es-ES" sz="2600" dirty="0"/>
              <a:t>	Alteración de las células adultas y se caracteriza por variación de volumen, forma y organización; puede ser reversible si se elimina la causa</a:t>
            </a:r>
            <a:endParaRPr lang="es-MX" altLang="es-ES" sz="700" dirty="0"/>
          </a:p>
        </p:txBody>
      </p:sp>
      <p:pic>
        <p:nvPicPr>
          <p:cNvPr id="7" name="Picture 2" descr="C:\Program Files\Microsoft Office\MEDIA\OFFICE12\Lines\BD14711_.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3670491"/>
            <a:ext cx="8143875" cy="226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3 Título"/>
          <p:cNvSpPr txBox="1">
            <a:spLocks/>
          </p:cNvSpPr>
          <p:nvPr/>
        </p:nvSpPr>
        <p:spPr>
          <a:xfrm>
            <a:off x="2321106" y="2742947"/>
            <a:ext cx="5297372" cy="1201687"/>
          </a:xfrm>
          <a:prstGeom prst="rect">
            <a:avLst/>
          </a:prstGeom>
          <a:ln>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sz="4800" dirty="0">
                <a:solidFill>
                  <a:schemeClr val="accent2"/>
                </a:solidFill>
              </a:rPr>
              <a:t>DISPLASIA</a:t>
            </a:r>
          </a:p>
        </p:txBody>
      </p:sp>
    </p:spTree>
    <p:extLst>
      <p:ext uri="{BB962C8B-B14F-4D97-AF65-F5344CB8AC3E}">
        <p14:creationId xmlns:p14="http://schemas.microsoft.com/office/powerpoint/2010/main" xmlns="" val="477292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descr="http://www.cancer.gov/PublishedContent/Images/images/documents/82038b52-8cbc-42bd-a9d2-c75117283627/slide20.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07504" y="0"/>
            <a:ext cx="8886243" cy="5949279"/>
          </a:xfrm>
        </p:spPr>
      </p:pic>
    </p:spTree>
    <p:extLst>
      <p:ext uri="{BB962C8B-B14F-4D97-AF65-F5344CB8AC3E}">
        <p14:creationId xmlns:p14="http://schemas.microsoft.com/office/powerpoint/2010/main" xmlns="" val="1154087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1"/>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785938" y="1"/>
            <a:ext cx="5429250" cy="4031488"/>
          </a:xfr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50307" y="3645024"/>
            <a:ext cx="4300512" cy="2448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74460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50" y="0"/>
            <a:ext cx="7347930" cy="3429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71838">
            <a:off x="-291762" y="3588514"/>
            <a:ext cx="4462756" cy="2397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38703" y="3305329"/>
            <a:ext cx="4801886" cy="2953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3061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28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37937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Title 1"/>
          <p:cNvSpPr>
            <a:spLocks noGrp="1"/>
          </p:cNvSpPr>
          <p:nvPr>
            <p:ph type="title"/>
          </p:nvPr>
        </p:nvSpPr>
        <p:spPr>
          <a:xfrm>
            <a:off x="457200" y="274638"/>
            <a:ext cx="7467600" cy="1143000"/>
          </a:xfrm>
        </p:spPr>
        <p:txBody>
          <a:bodyPr/>
          <a:lstStyle/>
          <a:p>
            <a:pPr algn="l"/>
            <a:r>
              <a:rPr lang="en-US" altLang="es-ES" dirty="0" err="1"/>
              <a:t>Referencias</a:t>
            </a:r>
            <a:r>
              <a:rPr lang="en-US" altLang="es-ES" dirty="0"/>
              <a:t> </a:t>
            </a:r>
            <a:r>
              <a:rPr lang="en-US" altLang="es-ES" dirty="0" err="1"/>
              <a:t>Bibliograficas</a:t>
            </a:r>
            <a:r>
              <a:rPr lang="en-US" altLang="es-ES" dirty="0"/>
              <a:t> </a:t>
            </a:r>
          </a:p>
        </p:txBody>
      </p:sp>
      <p:sp>
        <p:nvSpPr>
          <p:cNvPr id="6" name="Content Placeholder 2"/>
          <p:cNvSpPr>
            <a:spLocks noGrp="1"/>
          </p:cNvSpPr>
          <p:nvPr>
            <p:ph idx="1"/>
          </p:nvPr>
        </p:nvSpPr>
        <p:spPr>
          <a:xfrm>
            <a:off x="457200" y="1600200"/>
            <a:ext cx="7467600" cy="4525963"/>
          </a:xfrm>
        </p:spPr>
        <p:txBody>
          <a:bodyPr/>
          <a:lstStyle/>
          <a:p>
            <a:r>
              <a:rPr lang="en-US" altLang="es-ES" dirty="0" err="1"/>
              <a:t>Patología</a:t>
            </a:r>
            <a:r>
              <a:rPr lang="en-US" altLang="es-ES" dirty="0"/>
              <a:t> </a:t>
            </a:r>
            <a:r>
              <a:rPr lang="en-US" altLang="es-ES" dirty="0" err="1"/>
              <a:t>Estructural</a:t>
            </a:r>
            <a:r>
              <a:rPr lang="en-US" altLang="es-ES" dirty="0"/>
              <a:t> y </a:t>
            </a:r>
            <a:r>
              <a:rPr lang="en-US" altLang="es-ES" dirty="0" err="1"/>
              <a:t>funcional</a:t>
            </a:r>
            <a:r>
              <a:rPr lang="en-US" altLang="es-ES" dirty="0"/>
              <a:t>. Robbins. Ed. Mc-Graw-Hill </a:t>
            </a:r>
            <a:r>
              <a:rPr lang="en-US" altLang="es-ES" dirty="0" err="1"/>
              <a:t>Interamericana</a:t>
            </a:r>
            <a:r>
              <a:rPr lang="en-US" altLang="es-ES" dirty="0"/>
              <a:t>. 6a </a:t>
            </a:r>
            <a:r>
              <a:rPr lang="en-US" altLang="es-ES" dirty="0" err="1"/>
              <a:t>Edición</a:t>
            </a:r>
            <a:r>
              <a:rPr lang="en-US" altLang="es-ES" dirty="0"/>
              <a:t>.</a:t>
            </a:r>
          </a:p>
          <a:p>
            <a:endParaRPr lang="en-US" altLang="es-ES" dirty="0"/>
          </a:p>
          <a:p>
            <a:r>
              <a:rPr lang="en-US" altLang="es-ES" dirty="0"/>
              <a:t>[2] </a:t>
            </a:r>
            <a:r>
              <a:rPr lang="en-US" altLang="es-ES" dirty="0" err="1"/>
              <a:t>Patología</a:t>
            </a:r>
            <a:r>
              <a:rPr lang="en-US" altLang="es-ES" dirty="0"/>
              <a:t> Humana. Robbins. Ed. </a:t>
            </a:r>
            <a:r>
              <a:rPr lang="en-US" altLang="es-ES" dirty="0" err="1"/>
              <a:t>Elservier</a:t>
            </a:r>
            <a:r>
              <a:rPr lang="en-US" altLang="es-ES" dirty="0"/>
              <a:t>. 7a </a:t>
            </a:r>
            <a:r>
              <a:rPr lang="en-US" altLang="es-ES" dirty="0" err="1"/>
              <a:t>Edición</a:t>
            </a:r>
            <a:r>
              <a:rPr lang="en-US" altLang="es-ES" dirty="0"/>
              <a:t>. 2004</a:t>
            </a:r>
          </a:p>
          <a:p>
            <a:endParaRPr lang="en-US" altLang="es-ES" dirty="0"/>
          </a:p>
        </p:txBody>
      </p:sp>
    </p:spTree>
    <p:extLst>
      <p:ext uri="{BB962C8B-B14F-4D97-AF65-F5344CB8AC3E}">
        <p14:creationId xmlns:p14="http://schemas.microsoft.com/office/powerpoint/2010/main" xmlns="" val="644544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cstate="print"/>
          <a:srcRect l="35198" t="22680" r="18970" b="16001"/>
          <a:stretch>
            <a:fillRect/>
          </a:stretch>
        </p:blipFill>
        <p:spPr bwMode="auto">
          <a:xfrm>
            <a:off x="0" y="-1"/>
            <a:ext cx="9144000" cy="6881567"/>
          </a:xfrm>
          <a:prstGeom prst="rect">
            <a:avLst/>
          </a:prstGeom>
          <a:noFill/>
          <a:ln w="9525">
            <a:noFill/>
            <a:miter lim="800000"/>
            <a:headEnd/>
            <a:tailEnd/>
          </a:ln>
        </p:spPr>
      </p:pic>
      <p:sp>
        <p:nvSpPr>
          <p:cNvPr id="9" name="8 Rectángulo"/>
          <p:cNvSpPr/>
          <p:nvPr/>
        </p:nvSpPr>
        <p:spPr>
          <a:xfrm>
            <a:off x="683568" y="3194392"/>
            <a:ext cx="8208912" cy="738664"/>
          </a:xfrm>
          <a:prstGeom prst="rect">
            <a:avLst/>
          </a:prstGeom>
        </p:spPr>
        <p:txBody>
          <a:bodyPr wrap="square">
            <a:spAutoFit/>
          </a:bodyPr>
          <a:lstStyle/>
          <a:p>
            <a:pPr algn="ctr"/>
            <a:endParaRPr lang="es-MX" sz="1400" b="1" dirty="0">
              <a:latin typeface="Copperplate Gothic Light" panose="020E0507020206020404" pitchFamily="34" charset="0"/>
              <a:cs typeface="Arial" pitchFamily="34" charset="0"/>
            </a:endParaRPr>
          </a:p>
          <a:p>
            <a:pPr algn="ctr"/>
            <a:endParaRPr lang="es-MX" sz="1400" b="1" dirty="0">
              <a:latin typeface="Copperplate Gothic Light" panose="020E0507020206020404" pitchFamily="34" charset="0"/>
              <a:cs typeface="Arial" pitchFamily="34" charset="0"/>
            </a:endParaRPr>
          </a:p>
          <a:p>
            <a:pPr algn="ctr"/>
            <a:r>
              <a:rPr lang="es-MX" sz="1400" b="1" dirty="0">
                <a:latin typeface="Copperplate Gothic Light" panose="020E0507020206020404" pitchFamily="34" charset="0"/>
                <a:cs typeface="Arial" pitchFamily="34" charset="0"/>
              </a:rPr>
              <a:t>Área académica de Odontología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1 Título"/>
          <p:cNvSpPr>
            <a:spLocks noGrp="1"/>
          </p:cNvSpPr>
          <p:nvPr>
            <p:ph type="title"/>
          </p:nvPr>
        </p:nvSpPr>
        <p:spPr>
          <a:xfrm>
            <a:off x="457200" y="273050"/>
            <a:ext cx="8229600" cy="1143000"/>
          </a:xfrm>
        </p:spPr>
        <p:txBody>
          <a:bodyPr>
            <a:normAutofit fontScale="90000"/>
          </a:bodyPr>
          <a:lstStyle/>
          <a:p>
            <a:pPr algn="l" eaLnBrk="1" fontAlgn="auto" hangingPunct="1">
              <a:spcAft>
                <a:spcPts val="0"/>
              </a:spcAft>
              <a:defRPr/>
            </a:pPr>
            <a:r>
              <a:rPr lang="es-MX" dirty="0">
                <a:ea typeface="+mj-ea"/>
              </a:rPr>
              <a:t>Respuesta celular </a:t>
            </a:r>
            <a:br>
              <a:rPr lang="es-MX" dirty="0">
                <a:ea typeface="+mj-ea"/>
              </a:rPr>
            </a:br>
            <a:endParaRPr lang="es-MX" dirty="0">
              <a:ea typeface="+mj-ea"/>
            </a:endParaRPr>
          </a:p>
        </p:txBody>
      </p:sp>
      <p:sp>
        <p:nvSpPr>
          <p:cNvPr id="6" name="3 Marcador de texto"/>
          <p:cNvSpPr txBox="1">
            <a:spLocks/>
          </p:cNvSpPr>
          <p:nvPr/>
        </p:nvSpPr>
        <p:spPr>
          <a:xfrm>
            <a:off x="457200" y="5486400"/>
            <a:ext cx="4040188"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altLang="es-ES" dirty="0">
                <a:solidFill>
                  <a:schemeClr val="accent2"/>
                </a:solidFill>
              </a:rPr>
              <a:t>Lesión celular </a:t>
            </a:r>
          </a:p>
        </p:txBody>
      </p:sp>
      <p:sp>
        <p:nvSpPr>
          <p:cNvPr id="7" name="4 Marcador de texto"/>
          <p:cNvSpPr txBox="1">
            <a:spLocks/>
          </p:cNvSpPr>
          <p:nvPr/>
        </p:nvSpPr>
        <p:spPr>
          <a:xfrm>
            <a:off x="4655127" y="5503024"/>
            <a:ext cx="4031673" cy="8215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altLang="es-ES" dirty="0">
                <a:solidFill>
                  <a:schemeClr val="accent2">
                    <a:lumMod val="75000"/>
                  </a:schemeClr>
                </a:solidFill>
              </a:rPr>
              <a:t>Respuesta celular</a:t>
            </a:r>
          </a:p>
        </p:txBody>
      </p:sp>
      <p:pic>
        <p:nvPicPr>
          <p:cNvPr id="8" name="Picture 3"/>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49175" y="879409"/>
            <a:ext cx="4643438" cy="4572000"/>
          </a:xfrm>
          <a:prstGeom prst="rect">
            <a:avLst/>
          </a:prstGeom>
        </p:spPr>
      </p:pic>
      <p:sp>
        <p:nvSpPr>
          <p:cNvPr id="9" name="5 Marcador de contenido"/>
          <p:cNvSpPr>
            <a:spLocks noGrp="1"/>
          </p:cNvSpPr>
          <p:nvPr>
            <p:ph sz="quarter" idx="4"/>
          </p:nvPr>
        </p:nvSpPr>
        <p:spPr>
          <a:xfrm>
            <a:off x="4645025" y="1517650"/>
            <a:ext cx="4041775" cy="3941763"/>
          </a:xfrm>
          <a:prstGeom prst="rect">
            <a:avLst/>
          </a:prstGeom>
        </p:spPr>
        <p:txBody>
          <a:bodyPr/>
          <a:lstStyle/>
          <a:p>
            <a:pPr marL="0" indent="0" eaLnBrk="1" hangingPunct="1">
              <a:buNone/>
            </a:pPr>
            <a:r>
              <a:rPr lang="es-MX" altLang="es-ES" dirty="0"/>
              <a:t>Al estimulo nocivo depende de:</a:t>
            </a:r>
          </a:p>
          <a:p>
            <a:pPr eaLnBrk="1" hangingPunct="1"/>
            <a:r>
              <a:rPr lang="es-MX" altLang="es-ES" dirty="0"/>
              <a:t>Tipo de lesión </a:t>
            </a:r>
          </a:p>
          <a:p>
            <a:pPr eaLnBrk="1" hangingPunct="1"/>
            <a:r>
              <a:rPr lang="es-MX" altLang="es-ES" dirty="0"/>
              <a:t>Duración </a:t>
            </a:r>
          </a:p>
          <a:p>
            <a:pPr eaLnBrk="1" hangingPunct="1"/>
            <a:r>
              <a:rPr lang="es-MX" altLang="es-ES" dirty="0"/>
              <a:t>Gravedad </a:t>
            </a:r>
          </a:p>
        </p:txBody>
      </p:sp>
    </p:spTree>
    <p:extLst>
      <p:ext uri="{BB962C8B-B14F-4D97-AF65-F5344CB8AC3E}">
        <p14:creationId xmlns:p14="http://schemas.microsoft.com/office/powerpoint/2010/main" xmlns="" val="274505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3 Título"/>
          <p:cNvSpPr>
            <a:spLocks noGrp="1"/>
          </p:cNvSpPr>
          <p:nvPr>
            <p:ph type="title"/>
          </p:nvPr>
        </p:nvSpPr>
        <p:spPr>
          <a:xfrm>
            <a:off x="457200" y="273050"/>
            <a:ext cx="8229600" cy="1143000"/>
          </a:xfrm>
        </p:spPr>
        <p:txBody>
          <a:bodyPr/>
          <a:lstStyle/>
          <a:p>
            <a:pPr algn="l" eaLnBrk="1" hangingPunct="1"/>
            <a:r>
              <a:rPr lang="es-MX" altLang="es-ES" dirty="0"/>
              <a:t>Lesión  celular </a:t>
            </a:r>
          </a:p>
        </p:txBody>
      </p:sp>
      <p:sp>
        <p:nvSpPr>
          <p:cNvPr id="6" name="4 Marcador de texto"/>
          <p:cNvSpPr txBox="1">
            <a:spLocks/>
          </p:cNvSpPr>
          <p:nvPr/>
        </p:nvSpPr>
        <p:spPr>
          <a:xfrm>
            <a:off x="913652" y="5021196"/>
            <a:ext cx="4040188"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altLang="es-ES" dirty="0">
                <a:solidFill>
                  <a:schemeClr val="accent2">
                    <a:lumMod val="75000"/>
                  </a:schemeClr>
                </a:solidFill>
              </a:rPr>
              <a:t>Reversible </a:t>
            </a:r>
          </a:p>
        </p:txBody>
      </p:sp>
      <p:sp>
        <p:nvSpPr>
          <p:cNvPr id="7" name="6 Marcador de texto"/>
          <p:cNvSpPr txBox="1">
            <a:spLocks/>
          </p:cNvSpPr>
          <p:nvPr/>
        </p:nvSpPr>
        <p:spPr>
          <a:xfrm>
            <a:off x="5101477" y="4869160"/>
            <a:ext cx="4041775" cy="83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altLang="es-ES" dirty="0">
                <a:solidFill>
                  <a:schemeClr val="accent2">
                    <a:lumMod val="75000"/>
                  </a:schemeClr>
                </a:solidFill>
              </a:rPr>
              <a:t>Irreversible   o muerte celular </a:t>
            </a:r>
          </a:p>
        </p:txBody>
      </p:sp>
      <p:sp>
        <p:nvSpPr>
          <p:cNvPr id="8" name="5 Marcador de contenido"/>
          <p:cNvSpPr>
            <a:spLocks noGrp="1"/>
          </p:cNvSpPr>
          <p:nvPr>
            <p:ph sz="quarter" idx="4294967295"/>
          </p:nvPr>
        </p:nvSpPr>
        <p:spPr>
          <a:xfrm>
            <a:off x="457200" y="1517650"/>
            <a:ext cx="4040188" cy="3941763"/>
          </a:xfrm>
          <a:prstGeom prst="rect">
            <a:avLst/>
          </a:prstGeom>
        </p:spPr>
        <p:txBody>
          <a:bodyPr/>
          <a:lstStyle/>
          <a:p>
            <a:pPr eaLnBrk="1" hangingPunct="1"/>
            <a:r>
              <a:rPr lang="es-MX" altLang="es-ES" dirty="0"/>
              <a:t>Bajas toxinas o isquemia de duración breve puede producir</a:t>
            </a:r>
          </a:p>
          <a:p>
            <a:pPr eaLnBrk="1" hangingPunct="1">
              <a:buFont typeface="Wingdings 2" panose="05020102010507070707" pitchFamily="18" charset="2"/>
              <a:buNone/>
            </a:pPr>
            <a:r>
              <a:rPr lang="es-MX" altLang="es-ES" dirty="0"/>
              <a:t>   lesión celular  </a:t>
            </a:r>
          </a:p>
        </p:txBody>
      </p:sp>
      <p:sp>
        <p:nvSpPr>
          <p:cNvPr id="9" name="7 Marcador de contenido"/>
          <p:cNvSpPr>
            <a:spLocks noGrp="1"/>
          </p:cNvSpPr>
          <p:nvPr>
            <p:ph sz="quarter" idx="4294967295"/>
          </p:nvPr>
        </p:nvSpPr>
        <p:spPr>
          <a:xfrm>
            <a:off x="4645025" y="1517650"/>
            <a:ext cx="4041775" cy="3941763"/>
          </a:xfrm>
          <a:prstGeom prst="rect">
            <a:avLst/>
          </a:prstGeom>
        </p:spPr>
        <p:txBody>
          <a:bodyPr/>
          <a:lstStyle/>
          <a:p>
            <a:pPr eaLnBrk="1" hangingPunct="1"/>
            <a:r>
              <a:rPr lang="es-MX" altLang="es-ES"/>
              <a:t>Dosis mas altas de esas mismas toxinas o los intervalos isquémicos mas prolongados pueden provocar lesiones  </a:t>
            </a:r>
          </a:p>
        </p:txBody>
      </p:sp>
    </p:spTree>
    <p:extLst>
      <p:ext uri="{BB962C8B-B14F-4D97-AF65-F5344CB8AC3E}">
        <p14:creationId xmlns:p14="http://schemas.microsoft.com/office/powerpoint/2010/main" xmlns="" val="301228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078"/>
            <a:ext cx="8606645" cy="6259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969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l="35330" t="22680" r="18778" b="15528"/>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07504" y="6259378"/>
            <a:ext cx="8964488" cy="553998"/>
          </a:xfrm>
          <a:prstGeom prst="rect">
            <a:avLst/>
          </a:prstGeom>
          <a:noFill/>
        </p:spPr>
        <p:txBody>
          <a:bodyPr wrap="square" lIns="91440" tIns="45720" rIns="91440" bIns="45720">
            <a:spAutoFit/>
          </a:bodyPr>
          <a:lstStyle/>
          <a:p>
            <a:pPr algn="ctr"/>
            <a:r>
              <a:rPr lang="es-ES" sz="14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Copperplate Gothic Light" pitchFamily="34" charset="0"/>
                <a:cs typeface="Vijaya" pitchFamily="34" charset="0"/>
              </a:rPr>
              <a:t>Adaptaciones celulares</a:t>
            </a:r>
          </a:p>
          <a:p>
            <a:pPr algn="ctr"/>
            <a:r>
              <a:rPr lang="es-ES" sz="1600" b="1" cap="none"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Vijaya" pitchFamily="34" charset="0"/>
                <a:cs typeface="Vijaya" pitchFamily="34" charset="0"/>
              </a:rPr>
              <a:t>Silvia Padilla Montaño</a:t>
            </a:r>
          </a:p>
        </p:txBody>
      </p:sp>
      <p:sp>
        <p:nvSpPr>
          <p:cNvPr id="4" name="3 Título"/>
          <p:cNvSpPr>
            <a:spLocks noGrp="1"/>
          </p:cNvSpPr>
          <p:nvPr>
            <p:ph type="title"/>
          </p:nvPr>
        </p:nvSpPr>
        <p:spPr>
          <a:xfrm>
            <a:off x="457200" y="273050"/>
            <a:ext cx="8229600" cy="1143000"/>
          </a:xfrm>
        </p:spPr>
        <p:txBody>
          <a:bodyPr/>
          <a:lstStyle/>
          <a:p>
            <a:pPr eaLnBrk="1" hangingPunct="1"/>
            <a:r>
              <a:rPr lang="es-MX" altLang="es-ES"/>
              <a:t>Estimulo Nocivo Puede Producir </a:t>
            </a:r>
          </a:p>
        </p:txBody>
      </p:sp>
      <p:sp>
        <p:nvSpPr>
          <p:cNvPr id="6" name="4 Marcador de texto"/>
          <p:cNvSpPr txBox="1">
            <a:spLocks/>
          </p:cNvSpPr>
          <p:nvPr/>
        </p:nvSpPr>
        <p:spPr>
          <a:xfrm>
            <a:off x="457200" y="5486400"/>
            <a:ext cx="4040188"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altLang="es-ES" dirty="0">
                <a:solidFill>
                  <a:schemeClr val="accent2">
                    <a:lumMod val="75000"/>
                  </a:schemeClr>
                </a:solidFill>
              </a:rPr>
              <a:t>Célula Lesionada</a:t>
            </a:r>
          </a:p>
        </p:txBody>
      </p:sp>
      <p:sp>
        <p:nvSpPr>
          <p:cNvPr id="7" name="6 Marcador de texto"/>
          <p:cNvSpPr txBox="1">
            <a:spLocks/>
          </p:cNvSpPr>
          <p:nvPr/>
        </p:nvSpPr>
        <p:spPr>
          <a:xfrm>
            <a:off x="4645025" y="5486400"/>
            <a:ext cx="4041775" cy="83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altLang="es-ES" dirty="0">
                <a:solidFill>
                  <a:schemeClr val="accent2">
                    <a:lumMod val="75000"/>
                  </a:schemeClr>
                </a:solidFill>
              </a:rPr>
              <a:t>Su Estado</a:t>
            </a:r>
          </a:p>
        </p:txBody>
      </p:sp>
      <p:sp>
        <p:nvSpPr>
          <p:cNvPr id="8" name="5 Marcador de contenido"/>
          <p:cNvSpPr>
            <a:spLocks noGrp="1"/>
          </p:cNvSpPr>
          <p:nvPr>
            <p:ph sz="quarter" idx="4294967295"/>
          </p:nvPr>
        </p:nvSpPr>
        <p:spPr>
          <a:xfrm>
            <a:off x="457200" y="1517650"/>
            <a:ext cx="4040188" cy="3941763"/>
          </a:xfrm>
          <a:prstGeom prst="rect">
            <a:avLst/>
          </a:prstGeom>
        </p:spPr>
        <p:txBody>
          <a:bodyPr/>
          <a:lstStyle/>
          <a:p>
            <a:pPr eaLnBrk="1" hangingPunct="1"/>
            <a:r>
              <a:rPr lang="es-MX" altLang="es-ES" sz="2800" dirty="0"/>
              <a:t>Una misma lesión puede tener diferentes consecuencias dependiendo del tipo celular.</a:t>
            </a:r>
          </a:p>
        </p:txBody>
      </p:sp>
      <p:sp>
        <p:nvSpPr>
          <p:cNvPr id="9" name="7 Marcador de contenido"/>
          <p:cNvSpPr>
            <a:spLocks noGrp="1"/>
          </p:cNvSpPr>
          <p:nvPr>
            <p:ph sz="quarter" idx="4294967295"/>
          </p:nvPr>
        </p:nvSpPr>
        <p:spPr>
          <a:xfrm>
            <a:off x="4645025" y="1517650"/>
            <a:ext cx="4041775" cy="3941763"/>
          </a:xfrm>
          <a:prstGeom prst="rect">
            <a:avLst/>
          </a:prstGeom>
        </p:spPr>
        <p:txBody>
          <a:bodyPr/>
          <a:lstStyle/>
          <a:p>
            <a:pPr eaLnBrk="1" hangingPunct="1"/>
            <a:r>
              <a:rPr lang="es-MX" altLang="es-ES" sz="2800" dirty="0"/>
              <a:t>De nutrición u hormonal </a:t>
            </a:r>
          </a:p>
          <a:p>
            <a:pPr eaLnBrk="1" hangingPunct="1"/>
            <a:r>
              <a:rPr lang="es-MX" altLang="es-ES" sz="2800" dirty="0"/>
              <a:t>Ejemplo un hepatocito repleto de glucosa tolera mejor la isquemia que otro que ha quemado la glucosa. </a:t>
            </a:r>
          </a:p>
        </p:txBody>
      </p:sp>
    </p:spTree>
    <p:extLst>
      <p:ext uri="{BB962C8B-B14F-4D97-AF65-F5344CB8AC3E}">
        <p14:creationId xmlns:p14="http://schemas.microsoft.com/office/powerpoint/2010/main" xmlns="" val="24862169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894</Words>
  <Application>Microsoft Office PowerPoint</Application>
  <PresentationFormat>Presentación en pantalla (4:3)</PresentationFormat>
  <Paragraphs>280</Paragraphs>
  <Slides>56</Slides>
  <Notes>0</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Tema de Office</vt:lpstr>
      <vt:lpstr>Diapositiva 1</vt:lpstr>
      <vt:lpstr>Diapositiva 2</vt:lpstr>
      <vt:lpstr>Diapositiva 3</vt:lpstr>
      <vt:lpstr>Diapositiva 4</vt:lpstr>
      <vt:lpstr>Diapositiva 5</vt:lpstr>
      <vt:lpstr>Respuesta celular  </vt:lpstr>
      <vt:lpstr>Lesión  celular </vt:lpstr>
      <vt:lpstr>Diapositiva 8</vt:lpstr>
      <vt:lpstr>Estimulo Nocivo Puede Producir </vt:lpstr>
      <vt:lpstr>Diapositiva 10</vt:lpstr>
      <vt:lpstr>MECANISMOS DE LESIÓN CELULAR</vt:lpstr>
      <vt:lpstr>Diapositiva 12</vt:lpstr>
      <vt:lpstr>Mitocondria </vt:lpstr>
      <vt:lpstr>Diapositiva 14</vt:lpstr>
      <vt:lpstr>Diapositiva 15</vt:lpstr>
      <vt:lpstr>Diapositiva 16</vt:lpstr>
      <vt:lpstr>Diapositiva 17</vt:lpstr>
      <vt:lpstr>Lesión celular</vt:lpstr>
      <vt:lpstr>Diapositiva 19</vt:lpstr>
      <vt:lpstr>Causas de la Lesión Celular </vt:lpstr>
      <vt:lpstr>Diapositiva 21</vt:lpstr>
      <vt:lpstr>Diapositiva 22</vt:lpstr>
      <vt:lpstr>Adaptación celular  a la lesión</vt:lpstr>
      <vt:lpstr>Diapositiva 24</vt:lpstr>
      <vt:lpstr>Diapositiva 25</vt:lpstr>
      <vt:lpstr>Diapositiva 26</vt:lpstr>
      <vt:lpstr>Diapositiva 27</vt:lpstr>
      <vt:lpstr>Los mecanismos causantes</vt:lpstr>
      <vt:lpstr>Diapositiva 29</vt:lpstr>
      <vt:lpstr>Diapositiva 30</vt:lpstr>
      <vt:lpstr>Diapositiva 31</vt:lpstr>
      <vt:lpstr>Aumento en el tamaño de las células que da como consecuencia el aumento de volumen de un órgano.</vt:lpstr>
      <vt:lpstr>hipertrofia</vt:lpstr>
      <vt:lpstr>Diapositiva 34</vt:lpstr>
      <vt:lpstr>Diapositiva 35</vt:lpstr>
      <vt:lpstr>Diapositiva 36</vt:lpstr>
      <vt:lpstr>Diapositiva 37</vt:lpstr>
      <vt:lpstr>Diapositiva 38</vt:lpstr>
      <vt:lpstr>Aumento en el numero de células y por consecuencia aumenta el volumen del órgano afectado. Ejemplo: cáncer</vt:lpstr>
      <vt:lpstr>Diapositiva 40</vt:lpstr>
      <vt:lpstr>Diapositiva 41</vt:lpstr>
      <vt:lpstr>Hiperplasia </vt:lpstr>
      <vt:lpstr>Diapositiva 43</vt:lpstr>
      <vt:lpstr>Diapositiva 44</vt:lpstr>
      <vt:lpstr>Causas de la Metaplasia</vt:lpstr>
      <vt:lpstr>Clasificación de la Metaplasia</vt:lpstr>
      <vt:lpstr>Se conocen las siguientes formas</vt:lpstr>
      <vt:lpstr>Diapositiva 48</vt:lpstr>
      <vt:lpstr>Diapositiva 49</vt:lpstr>
      <vt:lpstr>Diapositiva 50</vt:lpstr>
      <vt:lpstr>Diapositiva 51</vt:lpstr>
      <vt:lpstr>Diapositiva 52</vt:lpstr>
      <vt:lpstr>Diapositiva 53</vt:lpstr>
      <vt:lpstr>Diapositiva 54</vt:lpstr>
      <vt:lpstr>Referencias Bibliograficas </vt:lpstr>
      <vt:lpstr>Diapositiva 56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FANNY</dc:creator>
  <cp:lastModifiedBy>FANNY</cp:lastModifiedBy>
  <cp:revision>58</cp:revision>
  <dcterms:created xsi:type="dcterms:W3CDTF">2016-03-11T19:13:38Z</dcterms:created>
  <dcterms:modified xsi:type="dcterms:W3CDTF">2017-03-30T15:16:18Z</dcterms:modified>
</cp:coreProperties>
</file>