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78" r:id="rId5"/>
    <p:sldId id="263" r:id="rId6"/>
    <p:sldId id="296" r:id="rId7"/>
    <p:sldId id="297" r:id="rId8"/>
    <p:sldId id="279" r:id="rId9"/>
    <p:sldId id="281" r:id="rId10"/>
    <p:sldId id="280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61" r:id="rId20"/>
    <p:sldId id="300" r:id="rId21"/>
    <p:sldId id="299" r:id="rId2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apam.gob.mx/work/models/INAPAM/Resource/Documentos_Inicio/Enadis_2010_Inapam-Conapred.pdf" TargetMode="External"/><Relationship Id="rId2" Type="http://schemas.openxmlformats.org/officeDocument/2006/relationships/hyperlink" Target="http://www.unfpa.org.mx/publicaciones/Envejecimiento_F_14oct11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bjetivosdedesarrollodelmilenio.org.mx/ODM/Doctos/Inf9409.pdf" TargetMode="External"/><Relationship Id="rId2" Type="http://schemas.openxmlformats.org/officeDocument/2006/relationships/hyperlink" Target="http://seplader.hidalgo.gob.mx/PED/hom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nd.gob.mx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lud.gob.mx/unidades/cdi/documentos/envejecimiento.pdf" TargetMode="External"/><Relationship Id="rId2" Type="http://schemas.openxmlformats.org/officeDocument/2006/relationships/hyperlink" Target="http://www.monitoringris.org/documents/norm_glob/mipaa_spanish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Título"/>
          <p:cNvSpPr>
            <a:spLocks noGrp="1"/>
          </p:cNvSpPr>
          <p:nvPr>
            <p:ph type="title"/>
          </p:nvPr>
        </p:nvSpPr>
        <p:spPr>
          <a:xfrm>
            <a:off x="1857356" y="571480"/>
            <a:ext cx="6758006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es-MX" sz="2800" dirty="0" smtClean="0"/>
              <a:t>¿Que debe buscar el Municipio al atender a este Nicho de Mercado ?</a:t>
            </a:r>
            <a:endParaRPr lang="es-MX" sz="2800" dirty="0"/>
          </a:p>
        </p:txBody>
      </p:sp>
      <p:sp>
        <p:nvSpPr>
          <p:cNvPr id="5" name="4 Rectángulo redondeado"/>
          <p:cNvSpPr/>
          <p:nvPr/>
        </p:nvSpPr>
        <p:spPr>
          <a:xfrm>
            <a:off x="2857488" y="1785926"/>
            <a:ext cx="4429156" cy="2857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>
            <a:off x="3214678" y="1928802"/>
            <a:ext cx="36433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rgbClr val="FFFF00"/>
                </a:solidFill>
              </a:rPr>
              <a:t>Garantizar que los destinos turísticos, productos y servicios sean accesibles para todas las personas, independientemente de sus limitaciones físicas, discapacidad o edad. 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000496" y="5429264"/>
            <a:ext cx="24288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Esto incluye </a:t>
            </a:r>
            <a:r>
              <a:rPr lang="es-ES" dirty="0" smtClean="0"/>
              <a:t>lugares de interés turístico de propiedad </a:t>
            </a:r>
            <a:endParaRPr lang="es-MX" dirty="0"/>
          </a:p>
        </p:txBody>
      </p:sp>
      <p:sp>
        <p:nvSpPr>
          <p:cNvPr id="11" name="10 CuadroTexto"/>
          <p:cNvSpPr txBox="1"/>
          <p:nvPr/>
        </p:nvSpPr>
        <p:spPr>
          <a:xfrm rot="2163953">
            <a:off x="7453462" y="5207158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/>
              <a:t>Privada</a:t>
            </a:r>
            <a:endParaRPr lang="es-MX" sz="2800" dirty="0"/>
          </a:p>
        </p:txBody>
      </p:sp>
      <p:sp>
        <p:nvSpPr>
          <p:cNvPr id="12" name="11 CuadroTexto"/>
          <p:cNvSpPr txBox="1"/>
          <p:nvPr/>
        </p:nvSpPr>
        <p:spPr>
          <a:xfrm rot="18987708">
            <a:off x="1299245" y="5155118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/>
              <a:t>Pública</a:t>
            </a:r>
            <a:r>
              <a:rPr lang="es-MX" dirty="0" smtClean="0"/>
              <a:t> </a:t>
            </a:r>
            <a:endParaRPr lang="es-MX" dirty="0"/>
          </a:p>
        </p:txBody>
      </p:sp>
      <p:cxnSp>
        <p:nvCxnSpPr>
          <p:cNvPr id="20" name="19 Conector angular"/>
          <p:cNvCxnSpPr/>
          <p:nvPr/>
        </p:nvCxnSpPr>
        <p:spPr>
          <a:xfrm rot="10800000">
            <a:off x="2214546" y="5500702"/>
            <a:ext cx="1928826" cy="642942"/>
          </a:xfrm>
          <a:prstGeom prst="bentConnector3">
            <a:avLst>
              <a:gd name="adj1" fmla="val 50000"/>
            </a:avLst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angular"/>
          <p:cNvCxnSpPr/>
          <p:nvPr/>
        </p:nvCxnSpPr>
        <p:spPr>
          <a:xfrm flipV="1">
            <a:off x="6357950" y="5643578"/>
            <a:ext cx="1428760" cy="428628"/>
          </a:xfrm>
          <a:prstGeom prst="bentConnector3">
            <a:avLst>
              <a:gd name="adj1" fmla="val 50000"/>
            </a:avLst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>
            <a:stCxn id="5" idx="2"/>
          </p:cNvCxnSpPr>
          <p:nvPr/>
        </p:nvCxnSpPr>
        <p:spPr>
          <a:xfrm rot="5400000">
            <a:off x="4642644" y="5072074"/>
            <a:ext cx="858050" cy="794"/>
          </a:xfrm>
          <a:prstGeom prst="straightConnector1">
            <a:avLst/>
          </a:prstGeom>
          <a:ln w="571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857356" y="785794"/>
            <a:ext cx="307183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onsolidar al turismo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como el motor del Desarrollo Regional Sustentable, a través de la modernización, profesionalización y cultura de la calidad.</a:t>
            </a: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214810" y="5000636"/>
            <a:ext cx="38576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600" dirty="0" smtClean="0"/>
              <a:t>Mejora del transporte público en la ciudad y para ello se establece el proyecto conocido como Sistema de Autobús de Transito Rápido </a:t>
            </a:r>
            <a:r>
              <a:rPr lang="es-ES" sz="1600" dirty="0" err="1" smtClean="0"/>
              <a:t>Tuzobus</a:t>
            </a:r>
            <a:r>
              <a:rPr lang="es-ES" sz="1600" dirty="0" smtClean="0"/>
              <a:t>, donde sí se habla de manera particular de la accesibilidad.</a:t>
            </a:r>
            <a:endParaRPr lang="es-MX" sz="1600" dirty="0"/>
          </a:p>
        </p:txBody>
      </p:sp>
      <p:sp>
        <p:nvSpPr>
          <p:cNvPr id="5" name="2 Título"/>
          <p:cNvSpPr>
            <a:spLocks noGrp="1"/>
          </p:cNvSpPr>
          <p:nvPr>
            <p:ph type="title"/>
          </p:nvPr>
        </p:nvSpPr>
        <p:spPr>
          <a:xfrm>
            <a:off x="5143504" y="1500174"/>
            <a:ext cx="3800444" cy="3143272"/>
          </a:xfrm>
        </p:spPr>
        <p:txBody>
          <a:bodyPr/>
          <a:lstStyle/>
          <a:p>
            <a:r>
              <a:rPr lang="es-ES" sz="2800" dirty="0" smtClean="0"/>
              <a:t>¿El Gobierno de la Ciudad de Pachuca de Soto,  contempla dentro de su planeación el </a:t>
            </a:r>
            <a:r>
              <a:rPr lang="es-MX" sz="2800" dirty="0" smtClean="0"/>
              <a:t>atender este nicho de mercado?</a:t>
            </a:r>
            <a:endParaRPr lang="es-MX" sz="2800" dirty="0"/>
          </a:p>
        </p:txBody>
      </p:sp>
      <p:sp>
        <p:nvSpPr>
          <p:cNvPr id="8" name="7 CuadroTexto"/>
          <p:cNvSpPr txBox="1"/>
          <p:nvPr/>
        </p:nvSpPr>
        <p:spPr>
          <a:xfrm>
            <a:off x="1857356" y="4357694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Plan Estatal de Desarrollo 2011-2016</a:t>
            </a:r>
            <a:endParaRPr lang="es-MX" dirty="0"/>
          </a:p>
        </p:txBody>
      </p:sp>
      <p:pic>
        <p:nvPicPr>
          <p:cNvPr id="10" name="9 Imagen" descr="Business - Businesspeople working with tablet Computer Royalty Free Stock Photo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714620"/>
            <a:ext cx="2714644" cy="1741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429124" y="5643578"/>
            <a:ext cx="30963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Estrategias mercadológicas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3707904" y="764704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>
                <a:solidFill>
                  <a:prstClr val="black"/>
                </a:solidFill>
              </a:rPr>
              <a:t>I</a:t>
            </a:r>
            <a:r>
              <a:rPr lang="es-ES" dirty="0" smtClean="0">
                <a:solidFill>
                  <a:prstClr val="black"/>
                </a:solidFill>
              </a:rPr>
              <a:t>nfraestructura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4139952" y="1484784"/>
            <a:ext cx="21419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prstClr val="black"/>
                </a:solidFill>
              </a:rPr>
              <a:t>Servicios </a:t>
            </a:r>
            <a:r>
              <a:rPr lang="es-ES" dirty="0">
                <a:solidFill>
                  <a:prstClr val="black"/>
                </a:solidFill>
              </a:rPr>
              <a:t>públicos 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6372200" y="1988840"/>
            <a:ext cx="228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 smtClean="0">
                <a:solidFill>
                  <a:prstClr val="black"/>
                </a:solidFill>
              </a:rPr>
              <a:t>Profesionalización </a:t>
            </a:r>
            <a:r>
              <a:rPr lang="es-ES" dirty="0">
                <a:solidFill>
                  <a:prstClr val="black"/>
                </a:solidFill>
              </a:rPr>
              <a:t>de los prestadores de </a:t>
            </a:r>
            <a:r>
              <a:rPr lang="es-ES" dirty="0" smtClean="0">
                <a:solidFill>
                  <a:prstClr val="black"/>
                </a:solidFill>
              </a:rPr>
              <a:t>servicios</a:t>
            </a:r>
            <a:endParaRPr lang="es-ES" dirty="0"/>
          </a:p>
        </p:txBody>
      </p:sp>
      <p:sp>
        <p:nvSpPr>
          <p:cNvPr id="8" name="7 Llamada ovalada"/>
          <p:cNvSpPr/>
          <p:nvPr/>
        </p:nvSpPr>
        <p:spPr>
          <a:xfrm>
            <a:off x="6372200" y="548680"/>
            <a:ext cx="1728192" cy="1152128"/>
          </a:xfrm>
          <a:prstGeom prst="wedgeEllipse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Llamada de nube"/>
          <p:cNvSpPr/>
          <p:nvPr/>
        </p:nvSpPr>
        <p:spPr>
          <a:xfrm>
            <a:off x="2428860" y="3571876"/>
            <a:ext cx="2160240" cy="1296144"/>
          </a:xfrm>
          <a:prstGeom prst="cloud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6588224" y="90872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SI </a:t>
            </a:r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071802" y="407194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NO</a:t>
            </a:r>
            <a:endParaRPr lang="es-ES" dirty="0"/>
          </a:p>
        </p:txBody>
      </p:sp>
      <p:sp>
        <p:nvSpPr>
          <p:cNvPr id="11" name="10 Rectángulo"/>
          <p:cNvSpPr/>
          <p:nvPr/>
        </p:nvSpPr>
        <p:spPr>
          <a:xfrm>
            <a:off x="1571604" y="5357826"/>
            <a:ext cx="17542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prstClr val="black"/>
                </a:solidFill>
              </a:rPr>
              <a:t>A</a:t>
            </a:r>
            <a:r>
              <a:rPr lang="es-ES" dirty="0" smtClean="0">
                <a:solidFill>
                  <a:prstClr val="black"/>
                </a:solidFill>
              </a:rPr>
              <a:t>ccesibilidad</a:t>
            </a:r>
            <a:endParaRPr lang="es-ES" dirty="0"/>
          </a:p>
        </p:txBody>
      </p:sp>
      <p:sp>
        <p:nvSpPr>
          <p:cNvPr id="12" name="11 Rectángulo"/>
          <p:cNvSpPr/>
          <p:nvPr/>
        </p:nvSpPr>
        <p:spPr>
          <a:xfrm>
            <a:off x="4929190" y="3786190"/>
            <a:ext cx="33843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prstClr val="black"/>
                </a:solidFill>
              </a:rPr>
              <a:t>Alianzas </a:t>
            </a:r>
            <a:r>
              <a:rPr lang="es-ES" dirty="0">
                <a:solidFill>
                  <a:prstClr val="black"/>
                </a:solidFill>
              </a:rPr>
              <a:t>con </a:t>
            </a:r>
            <a:r>
              <a:rPr lang="es-ES" dirty="0" smtClean="0">
                <a:solidFill>
                  <a:prstClr val="black"/>
                </a:solidFill>
              </a:rPr>
              <a:t>empresarios, </a:t>
            </a:r>
            <a:r>
              <a:rPr lang="es-ES" dirty="0" smtClean="0"/>
              <a:t>inversionistas y organizaciones no lucrativas </a:t>
            </a:r>
            <a:endParaRPr lang="es-ES" dirty="0"/>
          </a:p>
        </p:txBody>
      </p:sp>
      <p:pic>
        <p:nvPicPr>
          <p:cNvPr id="14" name="13 Imagen" descr="Pachuca II Stock Imag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357298"/>
            <a:ext cx="257176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785918" y="857232"/>
            <a:ext cx="26432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/>
              <a:t>Diagnostico situacional de competitividad Turística</a:t>
            </a: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5214942" y="1000108"/>
            <a:ext cx="30168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/>
              <a:t>Mercados actuales y potenciales</a:t>
            </a:r>
            <a:endParaRPr lang="es-MX" dirty="0"/>
          </a:p>
        </p:txBody>
      </p:sp>
      <p:sp>
        <p:nvSpPr>
          <p:cNvPr id="9" name="8 Rectángulo"/>
          <p:cNvSpPr/>
          <p:nvPr/>
        </p:nvSpPr>
        <p:spPr>
          <a:xfrm>
            <a:off x="1043608" y="3143248"/>
            <a:ext cx="18573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/>
              <a:t>Estrategias de promoción y comunicación</a:t>
            </a:r>
            <a:endParaRPr lang="es-MX" dirty="0"/>
          </a:p>
        </p:txBody>
      </p:sp>
      <p:sp>
        <p:nvSpPr>
          <p:cNvPr id="10" name="9 Rectángulo"/>
          <p:cNvSpPr/>
          <p:nvPr/>
        </p:nvSpPr>
        <p:spPr>
          <a:xfrm>
            <a:off x="6715140" y="3357562"/>
            <a:ext cx="21431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/>
              <a:t>Esquemas y canales de comercialización existentes</a:t>
            </a:r>
            <a:endParaRPr lang="es-MX" dirty="0"/>
          </a:p>
        </p:txBody>
      </p:sp>
      <p:sp>
        <p:nvSpPr>
          <p:cNvPr id="12" name="11 Rectángulo"/>
          <p:cNvSpPr/>
          <p:nvPr/>
        </p:nvSpPr>
        <p:spPr>
          <a:xfrm>
            <a:off x="1785918" y="5143512"/>
            <a:ext cx="30718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/>
              <a:t>Tecnologías de la información y comunicación disponibles</a:t>
            </a:r>
            <a:endParaRPr lang="es-MX" dirty="0"/>
          </a:p>
        </p:txBody>
      </p:sp>
      <p:sp>
        <p:nvSpPr>
          <p:cNvPr id="13" name="12 Rectángulo"/>
          <p:cNvSpPr/>
          <p:nvPr/>
        </p:nvSpPr>
        <p:spPr>
          <a:xfrm>
            <a:off x="5143504" y="4929198"/>
            <a:ext cx="3429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/>
              <a:t>Lo que permite dar paso a una serie de proyectos y propuestas</a:t>
            </a:r>
            <a:endParaRPr lang="es-MX" dirty="0"/>
          </a:p>
        </p:txBody>
      </p:sp>
      <p:sp>
        <p:nvSpPr>
          <p:cNvPr id="14" name="13 CuadroTexto"/>
          <p:cNvSpPr txBox="1"/>
          <p:nvPr/>
        </p:nvSpPr>
        <p:spPr>
          <a:xfrm>
            <a:off x="3357554" y="2786058"/>
            <a:ext cx="3071834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Agenda de Competitividad del Destino Turístico de Pachuca</a:t>
            </a:r>
            <a:endParaRPr lang="es-MX" dirty="0"/>
          </a:p>
        </p:txBody>
      </p:sp>
      <p:cxnSp>
        <p:nvCxnSpPr>
          <p:cNvPr id="16" name="15 Conector recto de flecha"/>
          <p:cNvCxnSpPr/>
          <p:nvPr/>
        </p:nvCxnSpPr>
        <p:spPr>
          <a:xfrm rot="16200000" flipV="1">
            <a:off x="3714744" y="1714488"/>
            <a:ext cx="1285884" cy="7143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 rot="16200000" flipH="1">
            <a:off x="4822033" y="3893347"/>
            <a:ext cx="1643074" cy="7143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>
            <a:stCxn id="14" idx="3"/>
          </p:cNvCxnSpPr>
          <p:nvPr/>
        </p:nvCxnSpPr>
        <p:spPr>
          <a:xfrm>
            <a:off x="6429388" y="3109224"/>
            <a:ext cx="1285884" cy="31977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>
            <a:endCxn id="12" idx="0"/>
          </p:cNvCxnSpPr>
          <p:nvPr/>
        </p:nvCxnSpPr>
        <p:spPr>
          <a:xfrm rot="5400000">
            <a:off x="2982506" y="3768332"/>
            <a:ext cx="1714510" cy="103585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>
            <a:endCxn id="8" idx="2"/>
          </p:cNvCxnSpPr>
          <p:nvPr/>
        </p:nvCxnSpPr>
        <p:spPr>
          <a:xfrm rot="5400000" flipH="1" flipV="1">
            <a:off x="5756529" y="1819233"/>
            <a:ext cx="1139619" cy="79403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/>
          <p:nvPr/>
        </p:nvCxnSpPr>
        <p:spPr>
          <a:xfrm rot="10800000" flipV="1">
            <a:off x="2643174" y="3429000"/>
            <a:ext cx="928694" cy="14287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3286116" y="1285860"/>
            <a:ext cx="5572164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Centro Cultural el Reloj.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Centro de Convenciones en la Ciudad del Conocimiento y la Cultura.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Hotel Gran Turismo en la Ciudad del Conocimiento y la Cultura.</a:t>
            </a:r>
            <a:endParaRPr lang="es-ES" u="sng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Teleférico de Pachuca.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Campaña Nacional de Promoción Turística para Pachuca.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Programa de capacitación y actualización para la competitividad turística.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ES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Mejoramiento de la imagen urbana de las calles del Centro Histórico de Pachuca.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429124" y="428604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u="sng" dirty="0" smtClean="0"/>
              <a:t>Algunos proyectos</a:t>
            </a:r>
            <a:endParaRPr lang="es-MX" sz="2800" b="1" u="sng" dirty="0"/>
          </a:p>
        </p:txBody>
      </p:sp>
      <p:pic>
        <p:nvPicPr>
          <p:cNvPr id="5" name="4 Imagen" descr="Monumental clock I Royalty Free Stock Imag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143116"/>
            <a:ext cx="1714512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14480" y="1142984"/>
            <a:ext cx="542928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7063" lvl="1" indent="-169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s-E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Sensibilización de prestadores de servicios turísticos para atender a personas con discapacidad.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marL="627063" lvl="1" indent="-169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627063" algn="l"/>
              </a:tabLst>
            </a:pPr>
            <a:r>
              <a:rPr lang="es-E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Formación profesional en el ámbito turístico a personas con discapacidad.</a:t>
            </a:r>
            <a:endParaRPr lang="es-MX" sz="2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627063" lvl="1" indent="-169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s-ES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Promover el diseño universal en instalaciones de establecimientos y atractivos turísticos.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marL="627063" lvl="1" indent="-169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s-ES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Transporte público para personas con discapacidad</a:t>
            </a:r>
            <a:r>
              <a:rPr lang="es-ES" i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7358082" y="571480"/>
            <a:ext cx="1000132" cy="5632311"/>
          </a:xfrm>
          <a:prstGeom prst="rect">
            <a:avLst/>
          </a:prstGeom>
          <a:ln w="571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rgbClr val="FFFF00"/>
                </a:solidFill>
              </a:rPr>
              <a:t>P</a:t>
            </a:r>
          </a:p>
          <a:p>
            <a:pPr algn="ctr"/>
            <a:r>
              <a:rPr lang="es-MX" sz="2000" b="1" dirty="0" smtClean="0">
                <a:solidFill>
                  <a:srgbClr val="FFFF00"/>
                </a:solidFill>
              </a:rPr>
              <a:t>A</a:t>
            </a:r>
          </a:p>
          <a:p>
            <a:pPr algn="ctr"/>
            <a:r>
              <a:rPr lang="es-MX" sz="2000" b="1" dirty="0" smtClean="0">
                <a:solidFill>
                  <a:srgbClr val="FFFF00"/>
                </a:solidFill>
              </a:rPr>
              <a:t>C</a:t>
            </a:r>
          </a:p>
          <a:p>
            <a:pPr algn="ctr"/>
            <a:r>
              <a:rPr lang="es-MX" sz="2000" b="1" dirty="0" smtClean="0">
                <a:solidFill>
                  <a:srgbClr val="FFFF00"/>
                </a:solidFill>
              </a:rPr>
              <a:t>H</a:t>
            </a:r>
          </a:p>
          <a:p>
            <a:pPr algn="ctr"/>
            <a:r>
              <a:rPr lang="es-MX" sz="2000" b="1" dirty="0" smtClean="0">
                <a:solidFill>
                  <a:srgbClr val="FFFF00"/>
                </a:solidFill>
              </a:rPr>
              <a:t>U</a:t>
            </a:r>
          </a:p>
          <a:p>
            <a:pPr algn="ctr"/>
            <a:r>
              <a:rPr lang="es-MX" sz="2000" b="1" dirty="0" smtClean="0">
                <a:solidFill>
                  <a:srgbClr val="FFFF00"/>
                </a:solidFill>
              </a:rPr>
              <a:t>C</a:t>
            </a:r>
          </a:p>
          <a:p>
            <a:pPr algn="ctr"/>
            <a:r>
              <a:rPr lang="es-MX" sz="2000" b="1" dirty="0" smtClean="0">
                <a:solidFill>
                  <a:srgbClr val="FFFF00"/>
                </a:solidFill>
              </a:rPr>
              <a:t>A</a:t>
            </a:r>
          </a:p>
          <a:p>
            <a:pPr algn="ctr"/>
            <a:endParaRPr lang="es-MX" sz="2000" b="1" dirty="0" smtClean="0">
              <a:solidFill>
                <a:srgbClr val="FFFF00"/>
              </a:solidFill>
            </a:endParaRPr>
          </a:p>
          <a:p>
            <a:pPr algn="ctr"/>
            <a:r>
              <a:rPr lang="es-MX" sz="2000" b="1" dirty="0" smtClean="0">
                <a:solidFill>
                  <a:srgbClr val="FFFF00"/>
                </a:solidFill>
              </a:rPr>
              <a:t>P</a:t>
            </a:r>
          </a:p>
          <a:p>
            <a:pPr algn="ctr"/>
            <a:r>
              <a:rPr lang="es-MX" sz="2000" b="1" dirty="0" smtClean="0">
                <a:solidFill>
                  <a:srgbClr val="FFFF00"/>
                </a:solidFill>
              </a:rPr>
              <a:t>A</a:t>
            </a:r>
          </a:p>
          <a:p>
            <a:pPr algn="ctr"/>
            <a:r>
              <a:rPr lang="es-MX" sz="2000" b="1" dirty="0" smtClean="0">
                <a:solidFill>
                  <a:srgbClr val="FFFF00"/>
                </a:solidFill>
              </a:rPr>
              <a:t>R</a:t>
            </a:r>
          </a:p>
          <a:p>
            <a:pPr algn="ctr"/>
            <a:r>
              <a:rPr lang="es-MX" sz="2000" b="1" dirty="0" smtClean="0">
                <a:solidFill>
                  <a:srgbClr val="FFFF00"/>
                </a:solidFill>
              </a:rPr>
              <a:t>A</a:t>
            </a:r>
          </a:p>
          <a:p>
            <a:pPr algn="ctr"/>
            <a:endParaRPr lang="es-MX" sz="2000" b="1" dirty="0" smtClean="0">
              <a:solidFill>
                <a:srgbClr val="FFFF00"/>
              </a:solidFill>
            </a:endParaRPr>
          </a:p>
          <a:p>
            <a:pPr algn="ctr"/>
            <a:r>
              <a:rPr lang="es-MX" sz="2000" b="1" dirty="0" smtClean="0">
                <a:solidFill>
                  <a:srgbClr val="FFFF00"/>
                </a:solidFill>
              </a:rPr>
              <a:t>T</a:t>
            </a:r>
          </a:p>
          <a:p>
            <a:pPr algn="ctr"/>
            <a:r>
              <a:rPr lang="es-MX" sz="2000" b="1" dirty="0" smtClean="0">
                <a:solidFill>
                  <a:srgbClr val="FFFF00"/>
                </a:solidFill>
              </a:rPr>
              <a:t>O</a:t>
            </a:r>
          </a:p>
          <a:p>
            <a:pPr algn="ctr"/>
            <a:r>
              <a:rPr lang="es-MX" sz="2000" b="1" dirty="0" smtClean="0">
                <a:solidFill>
                  <a:srgbClr val="FFFF00"/>
                </a:solidFill>
              </a:rPr>
              <a:t>D</a:t>
            </a:r>
          </a:p>
          <a:p>
            <a:pPr algn="ctr"/>
            <a:r>
              <a:rPr lang="es-MX" sz="2000" b="1" dirty="0" smtClean="0">
                <a:solidFill>
                  <a:srgbClr val="FFFF00"/>
                </a:solidFill>
              </a:rPr>
              <a:t>O</a:t>
            </a:r>
          </a:p>
          <a:p>
            <a:pPr algn="ctr"/>
            <a:r>
              <a:rPr lang="es-MX" sz="2000" b="1" dirty="0" smtClean="0">
                <a:solidFill>
                  <a:srgbClr val="FFFF00"/>
                </a:solidFill>
              </a:rPr>
              <a:t>S</a:t>
            </a:r>
            <a:endParaRPr lang="es-MX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714612" y="785794"/>
            <a:ext cx="435771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Catálogo electrónico de Atractivos y Servicios Turísticos de la Ciudad de Pachuca.</a:t>
            </a: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5 Imagen" descr="Empanada, meat pie Royalty Free Stock Image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2857496"/>
            <a:ext cx="1977834" cy="1669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Tamales from Oaxaca Royalty Free Stock Photo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3214686"/>
            <a:ext cx="2282933" cy="1526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Mexican food Tacos Stock Images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1785926"/>
            <a:ext cx="2282933" cy="1526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5786446" y="2571744"/>
            <a:ext cx="314327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Impulso a la Gastronomía: Infraestructura Turística de Mercados del Centro Histórico.</a:t>
            </a: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714480" y="5143512"/>
            <a:ext cx="635798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Barómetro Turístico de Hidalgo.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Campaña de concientización Turística para la Población de la Ciudad de Pachuca.</a:t>
            </a: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3857620" y="2571744"/>
            <a:ext cx="2500330" cy="135732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CuadroTexto"/>
          <p:cNvSpPr txBox="1"/>
          <p:nvPr/>
        </p:nvSpPr>
        <p:spPr>
          <a:xfrm>
            <a:off x="4071934" y="3071810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Si pero …..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857356" y="785794"/>
            <a:ext cx="23574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dirty="0" smtClean="0"/>
              <a:t>Ley de Planeación para el Desarrollo del Estado de Hidalgo, año 2003</a:t>
            </a:r>
            <a:endParaRPr lang="es-MX" sz="1600" dirty="0"/>
          </a:p>
        </p:txBody>
      </p:sp>
      <p:sp>
        <p:nvSpPr>
          <p:cNvPr id="5" name="4 Rectángulo"/>
          <p:cNvSpPr/>
          <p:nvPr/>
        </p:nvSpPr>
        <p:spPr>
          <a:xfrm>
            <a:off x="5214942" y="642918"/>
            <a:ext cx="32147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dirty="0" smtClean="0"/>
              <a:t>Reglamento Interior de la Administración Pública Municipal de Pachuca, de 2002</a:t>
            </a:r>
            <a:endParaRPr lang="es-MX" sz="1600" dirty="0"/>
          </a:p>
        </p:txBody>
      </p:sp>
      <p:sp>
        <p:nvSpPr>
          <p:cNvPr id="6" name="5 Rectángulo"/>
          <p:cNvSpPr/>
          <p:nvPr/>
        </p:nvSpPr>
        <p:spPr>
          <a:xfrm>
            <a:off x="6500826" y="1857364"/>
            <a:ext cx="20717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dirty="0" smtClean="0"/>
              <a:t>Reglamento de Construcciones, de 1996</a:t>
            </a:r>
            <a:endParaRPr lang="es-MX" sz="1600" dirty="0"/>
          </a:p>
        </p:txBody>
      </p:sp>
      <p:sp>
        <p:nvSpPr>
          <p:cNvPr id="7" name="6 Rectángulo"/>
          <p:cNvSpPr/>
          <p:nvPr/>
        </p:nvSpPr>
        <p:spPr>
          <a:xfrm>
            <a:off x="1000100" y="2214554"/>
            <a:ext cx="27860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dirty="0" smtClean="0"/>
              <a:t>Reglamento de Obras por Colaboración, de 1988</a:t>
            </a:r>
            <a:endParaRPr lang="es-MX" sz="1600" dirty="0"/>
          </a:p>
        </p:txBody>
      </p:sp>
      <p:sp>
        <p:nvSpPr>
          <p:cNvPr id="8" name="7 Rectángulo"/>
          <p:cNvSpPr/>
          <p:nvPr/>
        </p:nvSpPr>
        <p:spPr>
          <a:xfrm>
            <a:off x="2428860" y="4786322"/>
            <a:ext cx="24288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dirty="0" smtClean="0"/>
              <a:t>Reglamento del Patrimonio Municipal, de 2000</a:t>
            </a:r>
            <a:endParaRPr lang="es-MX" sz="1600" dirty="0"/>
          </a:p>
        </p:txBody>
      </p:sp>
      <p:sp>
        <p:nvSpPr>
          <p:cNvPr id="9" name="8 Rectángulo"/>
          <p:cNvSpPr/>
          <p:nvPr/>
        </p:nvSpPr>
        <p:spPr>
          <a:xfrm>
            <a:off x="1071538" y="3429000"/>
            <a:ext cx="24288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dirty="0" smtClean="0"/>
              <a:t>Reglamento de Manejo de Desechos Sólidos, de 1991</a:t>
            </a:r>
            <a:endParaRPr lang="es-MX" sz="1600" dirty="0"/>
          </a:p>
        </p:txBody>
      </p:sp>
      <p:sp>
        <p:nvSpPr>
          <p:cNvPr id="10" name="9 Rectángulo"/>
          <p:cNvSpPr/>
          <p:nvPr/>
        </p:nvSpPr>
        <p:spPr>
          <a:xfrm>
            <a:off x="6357950" y="3214686"/>
            <a:ext cx="24288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dirty="0" smtClean="0"/>
              <a:t>Reglamento para el funcionamiento de Establecimientos Mercantiles y Espectáculos Públicos, de 2007</a:t>
            </a:r>
            <a:endParaRPr lang="es-MX" sz="1600" dirty="0"/>
          </a:p>
        </p:txBody>
      </p:sp>
      <p:sp>
        <p:nvSpPr>
          <p:cNvPr id="11" name="10 Rectángulo"/>
          <p:cNvSpPr/>
          <p:nvPr/>
        </p:nvSpPr>
        <p:spPr>
          <a:xfrm>
            <a:off x="5357818" y="5214950"/>
            <a:ext cx="31432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dirty="0" smtClean="0"/>
              <a:t>Reglamento del Patronato para la Conservación y Preservación del Centro Histórico, de 2007</a:t>
            </a:r>
            <a:endParaRPr lang="es-MX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 rot="20711710">
            <a:off x="1714480" y="785794"/>
            <a:ext cx="2857520" cy="1500198"/>
          </a:xfrm>
          <a:prstGeom prst="roundRect">
            <a:avLst/>
          </a:prstGeom>
          <a:solidFill>
            <a:srgbClr val="FFFF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 rot="20670487">
            <a:off x="1802153" y="1254205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/>
              <a:t>Trabajo Final</a:t>
            </a:r>
            <a:endParaRPr lang="es-MX" sz="2400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4857752" y="2214554"/>
            <a:ext cx="364333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dirty="0" smtClean="0"/>
              <a:t>Con todo lo analizado hasta el momento elabore las conclusiones del tema, acotando por una parte si el turismo para todos es viable para ser considerado como nicho de mercado y después si la Ciudad de Pachuca de Soto, está preparada para atenderlo y de no ser así que aspectos serán necesarios considerar. </a:t>
            </a:r>
            <a:endParaRPr lang="es-MX" sz="2000" dirty="0"/>
          </a:p>
        </p:txBody>
      </p:sp>
      <p:pic>
        <p:nvPicPr>
          <p:cNvPr id="14" name="13 Imagen" descr="Homework Stock Photography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3071810"/>
            <a:ext cx="278608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sz="3200" dirty="0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357298"/>
            <a:ext cx="7043758" cy="476886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buNone/>
            </a:pPr>
            <a:endParaRPr lang="es-MX" sz="2000" dirty="0" smtClean="0"/>
          </a:p>
          <a:p>
            <a:pPr>
              <a:lnSpc>
                <a:spcPct val="110000"/>
              </a:lnSpc>
            </a:pPr>
            <a:r>
              <a:rPr lang="es-MX" sz="2300" dirty="0" smtClean="0">
                <a:latin typeface="+mn-lt"/>
              </a:rPr>
              <a:t>Consejo Nacional de Población. (2011). Diagnostico Socio-demográfico del envejecimiento en México. Serie documentos Técnicos. México. Disponible en: </a:t>
            </a:r>
            <a:r>
              <a:rPr lang="es-ES" sz="2300" u="sng" dirty="0" smtClean="0">
                <a:latin typeface="+mn-lt"/>
                <a:hlinkClick r:id="rId2"/>
              </a:rPr>
              <a:t>http://www.unfpa.org.mx/publicaciones/Envejecimiento_F_14oct11.pdf</a:t>
            </a:r>
            <a:r>
              <a:rPr lang="es-ES" sz="2300" dirty="0" smtClean="0">
                <a:latin typeface="+mn-lt"/>
              </a:rPr>
              <a:t>, consultado en agosto del 2015.</a:t>
            </a:r>
            <a:endParaRPr lang="es-MX" sz="2300" dirty="0" smtClean="0">
              <a:latin typeface="+mn-lt"/>
            </a:endParaRPr>
          </a:p>
          <a:p>
            <a:pPr>
              <a:lnSpc>
                <a:spcPct val="110000"/>
              </a:lnSpc>
            </a:pPr>
            <a:endParaRPr lang="es-ES" sz="2300" dirty="0" smtClean="0">
              <a:latin typeface="+mn-lt"/>
            </a:endParaRPr>
          </a:p>
          <a:p>
            <a:pPr>
              <a:lnSpc>
                <a:spcPct val="110000"/>
              </a:lnSpc>
            </a:pPr>
            <a:r>
              <a:rPr lang="es-ES" sz="2300" dirty="0" smtClean="0">
                <a:latin typeface="+mn-lt"/>
              </a:rPr>
              <a:t>Estadísticas Sanitarias Mundiales. (2014). Una mina de información sobre salud pública mundial. Organización Mundial de la Salud. Suiza.</a:t>
            </a:r>
          </a:p>
          <a:p>
            <a:pPr>
              <a:lnSpc>
                <a:spcPct val="110000"/>
              </a:lnSpc>
            </a:pPr>
            <a:endParaRPr lang="es-MX" sz="2300" dirty="0" smtClean="0">
              <a:latin typeface="+mn-lt"/>
            </a:endParaRPr>
          </a:p>
          <a:p>
            <a:pPr>
              <a:lnSpc>
                <a:spcPct val="110000"/>
              </a:lnSpc>
            </a:pPr>
            <a:r>
              <a:rPr lang="es-MX" sz="2300" dirty="0" smtClean="0">
                <a:latin typeface="+mn-lt"/>
              </a:rPr>
              <a:t>Encuesta Nacional sobre Discriminación en México. (2011). </a:t>
            </a:r>
            <a:r>
              <a:rPr lang="es-MX" sz="2300" i="1" dirty="0" smtClean="0">
                <a:latin typeface="+mn-lt"/>
              </a:rPr>
              <a:t>Resultados sobre personas adultas mayores editada por el Consejo Nacional para Prevenir la Discriminación y el Instituto Nacional de las Personas Adultas Mayores. </a:t>
            </a:r>
            <a:r>
              <a:rPr lang="es-MX" sz="2300" dirty="0" smtClean="0">
                <a:latin typeface="+mn-lt"/>
              </a:rPr>
              <a:t>México. Disponible en: </a:t>
            </a:r>
            <a:r>
              <a:rPr lang="es-MX" sz="2300" u="sng" dirty="0" smtClean="0">
                <a:latin typeface="+mn-lt"/>
                <a:hlinkClick r:id="rId3"/>
              </a:rPr>
              <a:t>http://www.inapam.gob.mx/work/models/INAPAM/Resource/Documentos_Inicio/Enadis_2010_Inapam-Conapred.pdf</a:t>
            </a:r>
            <a:r>
              <a:rPr lang="es-MX" sz="2300" dirty="0" smtClean="0">
                <a:latin typeface="+mn-lt"/>
              </a:rPr>
              <a:t>, consultado en agosto del 2015.</a:t>
            </a:r>
          </a:p>
          <a:p>
            <a:pPr>
              <a:lnSpc>
                <a:spcPct val="110000"/>
              </a:lnSpc>
            </a:pPr>
            <a:endParaRPr lang="es-MX" sz="23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>
          <a:xfrm>
            <a:off x="1500166" y="857232"/>
            <a:ext cx="7355160" cy="5286412"/>
          </a:xfrm>
        </p:spPr>
        <p:txBody>
          <a:bodyPr>
            <a:normAutofit lnSpcReduction="10000"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Turismo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 Nuevo Nicho de Mercado. </a:t>
            </a:r>
            <a:endParaRPr lang="es-MX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Profesores: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Noemi Vega Lugo, Jorge Hurtado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Piña, Carolina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González Espinoza.</a:t>
            </a:r>
          </a:p>
          <a:p>
            <a:pPr lvl="1">
              <a:buNone/>
            </a:pP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Colaboradores: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Denisse Santos Vargas,         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Sedrick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Byeron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Rose Islas.</a:t>
            </a:r>
          </a:p>
          <a:p>
            <a:pPr lvl="1"/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enero – junio 2016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sz="3200" dirty="0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357298"/>
            <a:ext cx="7000924" cy="500065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s-MX" sz="2100" dirty="0" smtClean="0">
                <a:latin typeface="+mn-lt"/>
              </a:rPr>
              <a:t>Gobierno del Estado de Hidalgo. (2011). </a:t>
            </a:r>
            <a:r>
              <a:rPr lang="es-MX" sz="2100" i="1" dirty="0" smtClean="0">
                <a:latin typeface="+mn-lt"/>
              </a:rPr>
              <a:t>Plan Estatal de Desarrollo 2011 – 2016</a:t>
            </a:r>
            <a:r>
              <a:rPr lang="es-MX" sz="2100" dirty="0" smtClean="0">
                <a:latin typeface="+mn-lt"/>
              </a:rPr>
              <a:t>. México. Disponible en:  </a:t>
            </a:r>
            <a:r>
              <a:rPr lang="es-MX" sz="2100" u="sng" dirty="0" err="1" smtClean="0">
                <a:latin typeface="+mn-lt"/>
                <a:hlinkClick r:id="rId2"/>
              </a:rPr>
              <a:t>http://seplader.hidalgo.gob.mx/PED/home.html</a:t>
            </a:r>
            <a:r>
              <a:rPr lang="es-MX" sz="2100" dirty="0" smtClean="0">
                <a:latin typeface="+mn-lt"/>
              </a:rPr>
              <a:t>, consultado en agosto del 2015.</a:t>
            </a:r>
          </a:p>
          <a:p>
            <a:pPr>
              <a:lnSpc>
                <a:spcPct val="110000"/>
              </a:lnSpc>
              <a:buNone/>
            </a:pPr>
            <a:endParaRPr lang="es-MX" sz="2100" dirty="0" smtClean="0">
              <a:latin typeface="+mn-lt"/>
            </a:endParaRPr>
          </a:p>
          <a:p>
            <a:pPr>
              <a:lnSpc>
                <a:spcPct val="110000"/>
              </a:lnSpc>
            </a:pPr>
            <a:r>
              <a:rPr lang="es-MX" sz="2100" dirty="0" smtClean="0">
                <a:latin typeface="+mn-lt"/>
              </a:rPr>
              <a:t>Gobierno Federal. (2009). </a:t>
            </a:r>
            <a:r>
              <a:rPr lang="es-MX" sz="2100" i="1" dirty="0" smtClean="0">
                <a:latin typeface="+mn-lt"/>
              </a:rPr>
              <a:t>Informe de ejecución del Programa de Acción de la Conferencia Internacional sobre la población y desarrollo 1994-2009</a:t>
            </a:r>
            <a:r>
              <a:rPr lang="es-MX" sz="2100" dirty="0" smtClean="0">
                <a:latin typeface="+mn-lt"/>
              </a:rPr>
              <a:t>. México. Disponible en: </a:t>
            </a:r>
            <a:r>
              <a:rPr lang="es-ES" sz="2100" u="sng" dirty="0" smtClean="0">
                <a:latin typeface="+mn-lt"/>
                <a:hlinkClick r:id="rId3"/>
              </a:rPr>
              <a:t>http://www.objetivosdedesarrollodelmilenio.org.mx/ODM/Doctos/Inf9409.pdf</a:t>
            </a:r>
            <a:r>
              <a:rPr lang="es-ES" sz="2100" dirty="0" smtClean="0">
                <a:latin typeface="+mn-lt"/>
              </a:rPr>
              <a:t>, consultado en agosto del 2015.</a:t>
            </a:r>
            <a:endParaRPr lang="es-MX" sz="2100" dirty="0" smtClean="0">
              <a:latin typeface="+mn-lt"/>
            </a:endParaRPr>
          </a:p>
          <a:p>
            <a:pPr lvl="0" algn="just">
              <a:buNone/>
            </a:pPr>
            <a:endParaRPr lang="es-ES" sz="2100" dirty="0" smtClean="0">
              <a:latin typeface="+mn-lt"/>
            </a:endParaRPr>
          </a:p>
          <a:p>
            <a:pPr lvl="0" algn="just">
              <a:lnSpc>
                <a:spcPct val="110000"/>
              </a:lnSpc>
            </a:pPr>
            <a:r>
              <a:rPr lang="es-MX" sz="2100" dirty="0" smtClean="0">
                <a:latin typeface="+mn-lt"/>
              </a:rPr>
              <a:t>Gobierno Federal. (2013). </a:t>
            </a:r>
            <a:r>
              <a:rPr lang="es-MX" sz="2100" i="1" dirty="0" smtClean="0">
                <a:latin typeface="+mn-lt"/>
              </a:rPr>
              <a:t>Plan Nacional de Desarrollo 2013 – 2018</a:t>
            </a:r>
            <a:r>
              <a:rPr lang="es-MX" sz="2100" dirty="0" smtClean="0">
                <a:latin typeface="+mn-lt"/>
              </a:rPr>
              <a:t>. México. Disponible en: </a:t>
            </a:r>
            <a:r>
              <a:rPr lang="es-MX" sz="2100" u="sng" dirty="0" err="1" smtClean="0">
                <a:latin typeface="+mn-lt"/>
                <a:hlinkClick r:id="rId4"/>
              </a:rPr>
              <a:t>http://pnd.gob.mx/</a:t>
            </a:r>
            <a:r>
              <a:rPr lang="es-MX" sz="2100" dirty="0" smtClean="0">
                <a:latin typeface="+mn-lt"/>
              </a:rPr>
              <a:t>, consultado en agosto del 2015.</a:t>
            </a:r>
          </a:p>
          <a:p>
            <a:pPr lvl="0" algn="just">
              <a:lnSpc>
                <a:spcPct val="110000"/>
              </a:lnSpc>
              <a:buNone/>
            </a:pPr>
            <a:endParaRPr lang="es-MX" sz="2100" dirty="0" smtClean="0">
              <a:latin typeface="+mn-lt"/>
            </a:endParaRPr>
          </a:p>
          <a:p>
            <a:pPr algn="just">
              <a:lnSpc>
                <a:spcPct val="110000"/>
              </a:lnSpc>
            </a:pPr>
            <a:r>
              <a:rPr lang="es-ES" sz="1900" dirty="0" smtClean="0">
                <a:latin typeface="+mn-lt"/>
              </a:rPr>
              <a:t>Informe Mundial sobre la Discapacidad. (2011). Organización Mundial de la Salud. Suiza.</a:t>
            </a:r>
          </a:p>
          <a:p>
            <a:pPr lvl="0" algn="just">
              <a:lnSpc>
                <a:spcPct val="110000"/>
              </a:lnSpc>
            </a:pPr>
            <a:endParaRPr lang="es-MX" sz="2100" dirty="0" smtClean="0">
              <a:latin typeface="+mn-lt"/>
            </a:endParaRPr>
          </a:p>
          <a:p>
            <a:pPr algn="just">
              <a:buNone/>
            </a:pPr>
            <a:endParaRPr lang="es-ES" sz="2000" dirty="0" smtClean="0"/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sz="3200" dirty="0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643042" y="785794"/>
            <a:ext cx="7000924" cy="693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endParaRPr lang="es-MX" dirty="0" smtClean="0"/>
          </a:p>
          <a:p>
            <a:pPr lvl="0" algn="just"/>
            <a:endParaRPr lang="es-ES" dirty="0" smtClean="0"/>
          </a:p>
          <a:p>
            <a:pPr marL="95250" lvl="0" indent="-95250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s-MX" dirty="0" smtClean="0">
                <a:solidFill>
                  <a:srgbClr val="6A221D"/>
                </a:solidFill>
              </a:rPr>
              <a:t>Organización Mundial del Turismo (2014), Manual sobre Turismo Accesible para Todos: Principios, herramientas y buenas prácticas – Módulo I: Turismo Accesible – definición y contexto, </a:t>
            </a:r>
            <a:r>
              <a:rPr lang="es-MX" dirty="0" err="1" smtClean="0">
                <a:solidFill>
                  <a:srgbClr val="6A221D"/>
                </a:solidFill>
              </a:rPr>
              <a:t>OMT</a:t>
            </a:r>
            <a:r>
              <a:rPr lang="es-MX" dirty="0" smtClean="0">
                <a:solidFill>
                  <a:srgbClr val="6A221D"/>
                </a:solidFill>
              </a:rPr>
              <a:t>, Madrid.</a:t>
            </a:r>
          </a:p>
          <a:p>
            <a:pPr marL="95250" algn="just"/>
            <a:r>
              <a:rPr lang="es-MX" dirty="0" smtClean="0">
                <a:solidFill>
                  <a:srgbClr val="6A221D"/>
                </a:solidFill>
              </a:rPr>
              <a:t>Naciones Unidas. (2002). Informe de la Segunda Asamblea Mundial sobre el envejecimiento. Madrid, España: Disponible en: </a:t>
            </a:r>
            <a:r>
              <a:rPr lang="es-MX" u="sng" dirty="0" smtClean="0">
                <a:hlinkClick r:id="rId2"/>
              </a:rPr>
              <a:t>http://</a:t>
            </a:r>
            <a:r>
              <a:rPr lang="es-MX" dirty="0" smtClean="0">
                <a:hlinkClick r:id="rId2"/>
              </a:rPr>
              <a:t>www.monitoringris.org/documents/norm_glob/mipaa_spanish.pdf</a:t>
            </a:r>
            <a:r>
              <a:rPr lang="es-MX" dirty="0" smtClean="0"/>
              <a:t>    </a:t>
            </a:r>
            <a:r>
              <a:rPr lang="es-MX" dirty="0" smtClean="0">
                <a:solidFill>
                  <a:srgbClr val="6A221D"/>
                </a:solidFill>
              </a:rPr>
              <a:t>consultado en agosto del 2015.</a:t>
            </a:r>
          </a:p>
          <a:p>
            <a:pPr lvl="0" algn="just">
              <a:buNone/>
            </a:pPr>
            <a:endParaRPr lang="es-ES" dirty="0" smtClean="0">
              <a:solidFill>
                <a:srgbClr val="FFC000"/>
              </a:solidFill>
            </a:endParaRPr>
          </a:p>
          <a:p>
            <a:pPr marL="95250" indent="-95250" algn="just">
              <a:buFont typeface="Arial" pitchFamily="34" charset="0"/>
              <a:buChar char="•"/>
            </a:pPr>
            <a:r>
              <a:rPr lang="es-MX" dirty="0" smtClean="0">
                <a:solidFill>
                  <a:srgbClr val="6A221D"/>
                </a:solidFill>
              </a:rPr>
              <a:t>Organización Mundial del Turismo (2014), Manual sobre Turismo Accesible para Todos: Principios, herramientas y buenas prácticas – Módulo I: Turismo Accesible – definición y contexto, </a:t>
            </a:r>
            <a:r>
              <a:rPr lang="es-MX" dirty="0" err="1" smtClean="0">
                <a:solidFill>
                  <a:srgbClr val="6A221D"/>
                </a:solidFill>
              </a:rPr>
              <a:t>OMT</a:t>
            </a:r>
            <a:r>
              <a:rPr lang="es-MX" dirty="0" smtClean="0">
                <a:solidFill>
                  <a:srgbClr val="6A221D"/>
                </a:solidFill>
              </a:rPr>
              <a:t>, Madrid.</a:t>
            </a:r>
          </a:p>
          <a:p>
            <a:pPr marL="95250" indent="-95250" algn="just"/>
            <a:endParaRPr lang="es-MX" dirty="0" smtClean="0"/>
          </a:p>
          <a:p>
            <a:pPr marL="95250" indent="-95250" algn="just">
              <a:buFont typeface="Arial" pitchFamily="34" charset="0"/>
              <a:buChar char="•"/>
            </a:pPr>
            <a:r>
              <a:rPr lang="es-MX" dirty="0" smtClean="0">
                <a:solidFill>
                  <a:srgbClr val="6A221D"/>
                </a:solidFill>
              </a:rPr>
              <a:t>Secretaria de Salud. (2001). Programa de acción: Atención al envejecimiento. México. Disponible en: </a:t>
            </a:r>
            <a:r>
              <a:rPr lang="es-MX" u="sng" dirty="0" smtClean="0">
                <a:hlinkClick r:id="rId3"/>
              </a:rPr>
              <a:t>http://www.salud.gob.mx/unidades/cdi/documentos/envejecimiento.pdf</a:t>
            </a:r>
            <a:r>
              <a:rPr lang="es-MX" dirty="0" smtClean="0"/>
              <a:t>,  </a:t>
            </a:r>
            <a:r>
              <a:rPr lang="es-MX" dirty="0" smtClean="0">
                <a:solidFill>
                  <a:srgbClr val="6A221D"/>
                </a:solidFill>
              </a:rPr>
              <a:t>consultado en agosto del 2015.</a:t>
            </a:r>
          </a:p>
          <a:p>
            <a:pPr marL="95250" indent="-95250" algn="just">
              <a:buFont typeface="Arial" pitchFamily="34" charset="0"/>
              <a:buChar char="•"/>
            </a:pPr>
            <a:endParaRPr lang="es-MX" dirty="0" smtClean="0"/>
          </a:p>
          <a:p>
            <a:pPr marL="95250" indent="-95250" algn="just">
              <a:buFont typeface="Arial" pitchFamily="34" charset="0"/>
              <a:buChar char="•"/>
            </a:pPr>
            <a:endParaRPr lang="es-MX" dirty="0" smtClean="0"/>
          </a:p>
          <a:p>
            <a:pPr marL="95250" indent="-95250" algn="just">
              <a:buFont typeface="Arial" pitchFamily="34" charset="0"/>
              <a:buChar char="•"/>
            </a:pPr>
            <a:endParaRPr lang="es-MX" dirty="0" smtClean="0"/>
          </a:p>
          <a:p>
            <a:pPr marL="95250" lvl="0" indent="-95250" algn="just">
              <a:lnSpc>
                <a:spcPct val="110000"/>
              </a:lnSpc>
              <a:buFont typeface="Arial" pitchFamily="34" charset="0"/>
              <a:buChar char="•"/>
            </a:pPr>
            <a:endParaRPr lang="es-MX" dirty="0" smtClean="0"/>
          </a:p>
          <a:p>
            <a:pPr marL="95250" lvl="0" indent="-95250" algn="just">
              <a:lnSpc>
                <a:spcPct val="110000"/>
              </a:lnSpc>
              <a:buFont typeface="Arial" pitchFamily="34" charset="0"/>
              <a:buChar char="•"/>
            </a:pP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marL="95250" lvl="0" indent="-95250" algn="just">
              <a:lnSpc>
                <a:spcPct val="110000"/>
              </a:lnSpc>
              <a:buFont typeface="Arial" pitchFamily="34" charset="0"/>
              <a:buChar char="•"/>
            </a:pP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85918" y="642918"/>
            <a:ext cx="6995120" cy="714380"/>
          </a:xfrm>
        </p:spPr>
        <p:txBody>
          <a:bodyPr/>
          <a:lstStyle/>
          <a:p>
            <a:r>
              <a:rPr lang="fr-FR" sz="2200" b="1" u="sng" dirty="0">
                <a:latin typeface="Arial" pitchFamily="34" charset="0"/>
                <a:cs typeface="Arial" pitchFamily="34" charset="0"/>
              </a:rPr>
              <a:t>Tema</a:t>
            </a:r>
            <a:r>
              <a:rPr lang="fr-FR" sz="2200" b="1" u="sng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2200" b="1" u="sng" dirty="0" smtClean="0">
                <a:latin typeface="Arial" pitchFamily="34" charset="0"/>
                <a:cs typeface="Arial" pitchFamily="34" charset="0"/>
              </a:rPr>
              <a:t>Un Nuevo Nicho de Mercado</a:t>
            </a:r>
            <a:br>
              <a:rPr lang="es-MX" sz="2200" b="1" u="sng" dirty="0" smtClean="0">
                <a:latin typeface="Arial" pitchFamily="34" charset="0"/>
                <a:cs typeface="Arial" pitchFamily="34" charset="0"/>
              </a:rPr>
            </a:br>
            <a:endParaRPr lang="es-MX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71604" y="1714464"/>
            <a:ext cx="7215238" cy="4714932"/>
          </a:xfrm>
        </p:spPr>
        <p:txBody>
          <a:bodyPr>
            <a:normAutofit fontScale="47500" lnSpcReduction="2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indent="12700" algn="just">
              <a:lnSpc>
                <a:spcPct val="170000"/>
              </a:lnSpc>
              <a:buNone/>
            </a:pPr>
            <a:r>
              <a:rPr lang="en-US" sz="3800" dirty="0" smtClean="0"/>
              <a:t>Tourism remains one of the most profitable activities worldwide making it a priority to strengthen strategies to make this activity remains an important part of the economy. One of these strategies focuses on finding new market niches that allow a tour company make their way to a competition increasingly aggressive day and better than that represented by people who require special attention because of a disability due to illness or derived from the same age which according to national and international projections are increasing.</a:t>
            </a:r>
          </a:p>
          <a:p>
            <a:pPr indent="12700" algn="just">
              <a:lnSpc>
                <a:spcPct val="170000"/>
              </a:lnSpc>
              <a:buNone/>
            </a:pPr>
            <a:endParaRPr lang="en-US" sz="3300" dirty="0" smtClean="0"/>
          </a:p>
          <a:p>
            <a:pPr algn="just">
              <a:lnSpc>
                <a:spcPct val="90000"/>
              </a:lnSpc>
              <a:buNone/>
            </a:pPr>
            <a:r>
              <a:rPr lang="fr-FR" sz="33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fr-FR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3400" dirty="0" err="1" smtClean="0"/>
              <a:t>Niche</a:t>
            </a:r>
            <a:r>
              <a:rPr lang="es-MX" sz="3400" dirty="0" smtClean="0"/>
              <a:t> </a:t>
            </a:r>
            <a:r>
              <a:rPr lang="es-MX" sz="3400" dirty="0" err="1" smtClean="0"/>
              <a:t>market</a:t>
            </a:r>
            <a:r>
              <a:rPr lang="es-MX" sz="3400" dirty="0" smtClean="0"/>
              <a:t>, </a:t>
            </a:r>
            <a:r>
              <a:rPr lang="es-MX" sz="3400" dirty="0" err="1" smtClean="0"/>
              <a:t>disabled</a:t>
            </a:r>
            <a:r>
              <a:rPr lang="es-MX" sz="3400" dirty="0" smtClean="0"/>
              <a:t>, </a:t>
            </a:r>
            <a:r>
              <a:rPr lang="es-MX" sz="3400" dirty="0" err="1" smtClean="0"/>
              <a:t>elderly</a:t>
            </a:r>
            <a:r>
              <a:rPr lang="en-US" sz="3300" dirty="0" smtClean="0"/>
              <a:t>.</a:t>
            </a:r>
            <a:endParaRPr lang="es-MX" sz="33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 txBox="1">
            <a:spLocks noChangeArrowheads="1"/>
          </p:cNvSpPr>
          <p:nvPr/>
        </p:nvSpPr>
        <p:spPr>
          <a:xfrm rot="20642627">
            <a:off x="1132312" y="665330"/>
            <a:ext cx="50006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" panose="020E0602020502020306" pitchFamily="34" charset="0"/>
                <a:ea typeface="+mj-ea"/>
                <a:cs typeface="+mj-cs"/>
              </a:rPr>
              <a:t>Segmento de Mercado</a:t>
            </a:r>
          </a:p>
        </p:txBody>
      </p:sp>
      <p:pic>
        <p:nvPicPr>
          <p:cNvPr id="5" name="4 Imagen" descr="Festival of sand. Belgium Stock Imag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4071942"/>
            <a:ext cx="2786082" cy="1669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Beach Royalty Free Stock Images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3857628"/>
            <a:ext cx="264320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Estatua Viviente Royalty Free Stock Images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22" y="1500174"/>
            <a:ext cx="270838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8 Conector recto de flecha"/>
          <p:cNvCxnSpPr>
            <a:endCxn id="5" idx="0"/>
          </p:cNvCxnSpPr>
          <p:nvPr/>
        </p:nvCxnSpPr>
        <p:spPr>
          <a:xfrm rot="5400000">
            <a:off x="1839498" y="2482448"/>
            <a:ext cx="2571766" cy="607223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 rot="16200000" flipH="1">
            <a:off x="3393273" y="1750207"/>
            <a:ext cx="2428892" cy="178595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>
            <a:endCxn id="7" idx="1"/>
          </p:cNvCxnSpPr>
          <p:nvPr/>
        </p:nvCxnSpPr>
        <p:spPr>
          <a:xfrm>
            <a:off x="4143372" y="1357298"/>
            <a:ext cx="1785950" cy="1107289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17 Imagen" descr="Young Athlete - Disability Royalty Free Stock Imag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3071810"/>
            <a:ext cx="1357322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20 Imagen" descr="Woman listening Royalty Free Stock Images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1357298"/>
            <a:ext cx="1792497" cy="1526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21 Imagen" descr="Braille reading Stock Photography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5000636"/>
            <a:ext cx="2025410" cy="1526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22 Imagen" descr="Three happy senior people holding Royalty Free Stock Photo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00826" y="4572008"/>
            <a:ext cx="2282933" cy="152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23 Imagen" descr="Pregnant Woman Holding Belly Royalty Free Stock Images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86314" y="714356"/>
            <a:ext cx="2282933" cy="152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24 Imagen" descr="Back pain Stock Images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643042" y="714356"/>
            <a:ext cx="2282933" cy="152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25 Elipse"/>
          <p:cNvSpPr/>
          <p:nvPr/>
        </p:nvSpPr>
        <p:spPr>
          <a:xfrm>
            <a:off x="3857620" y="2857496"/>
            <a:ext cx="2500330" cy="1500198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26 CuadroTexto"/>
          <p:cNvSpPr txBox="1"/>
          <p:nvPr/>
        </p:nvSpPr>
        <p:spPr>
          <a:xfrm>
            <a:off x="4000496" y="3071810"/>
            <a:ext cx="23574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/>
              <a:t>NICHO DE MERCADO</a:t>
            </a:r>
            <a:endParaRPr lang="es-MX" sz="2800" dirty="0"/>
          </a:p>
        </p:txBody>
      </p:sp>
      <p:cxnSp>
        <p:nvCxnSpPr>
          <p:cNvPr id="30" name="29 Conector recto de flecha"/>
          <p:cNvCxnSpPr/>
          <p:nvPr/>
        </p:nvCxnSpPr>
        <p:spPr>
          <a:xfrm rot="10800000">
            <a:off x="3214678" y="2214554"/>
            <a:ext cx="1000132" cy="857256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 flipV="1">
            <a:off x="6357950" y="2928934"/>
            <a:ext cx="1143008" cy="428628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 rot="5400000" flipH="1" flipV="1">
            <a:off x="5036347" y="2536025"/>
            <a:ext cx="642942" cy="1588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/>
          <p:nvPr/>
        </p:nvCxnSpPr>
        <p:spPr>
          <a:xfrm rot="10800000" flipV="1">
            <a:off x="4000496" y="4357694"/>
            <a:ext cx="785818" cy="642942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>
            <a:stCxn id="26" idx="2"/>
          </p:cNvCxnSpPr>
          <p:nvPr/>
        </p:nvCxnSpPr>
        <p:spPr>
          <a:xfrm rot="10800000" flipV="1">
            <a:off x="2643174" y="3607594"/>
            <a:ext cx="1214446" cy="107157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 de flecha"/>
          <p:cNvCxnSpPr/>
          <p:nvPr/>
        </p:nvCxnSpPr>
        <p:spPr>
          <a:xfrm>
            <a:off x="6143636" y="4000504"/>
            <a:ext cx="1285884" cy="642942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714744" y="2786058"/>
            <a:ext cx="3000396" cy="200026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CuadroTexto"/>
          <p:cNvSpPr txBox="1"/>
          <p:nvPr/>
        </p:nvSpPr>
        <p:spPr>
          <a:xfrm>
            <a:off x="3786182" y="3071810"/>
            <a:ext cx="285752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/>
              <a:t>Características de un Nicho de Mercado</a:t>
            </a:r>
          </a:p>
          <a:p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1857356" y="785794"/>
            <a:ext cx="20002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/>
              <a:t>Fracción de un segmento de mercado</a:t>
            </a: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4214810" y="928670"/>
            <a:ext cx="16690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dirty="0" smtClean="0"/>
              <a:t>Grupo pequeño</a:t>
            </a: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6215074" y="1428736"/>
            <a:ext cx="24301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Necesidades específicas</a:t>
            </a:r>
            <a:endParaRPr lang="es-MX" dirty="0"/>
          </a:p>
        </p:txBody>
      </p:sp>
      <p:sp>
        <p:nvSpPr>
          <p:cNvPr id="9" name="8 Rectángulo"/>
          <p:cNvSpPr/>
          <p:nvPr/>
        </p:nvSpPr>
        <p:spPr>
          <a:xfrm>
            <a:off x="6858016" y="2928934"/>
            <a:ext cx="20717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/>
              <a:t>Voluntad de compra o pago para satisfacer sus necesidades</a:t>
            </a:r>
            <a:endParaRPr lang="es-MX" dirty="0"/>
          </a:p>
        </p:txBody>
      </p:sp>
      <p:sp>
        <p:nvSpPr>
          <p:cNvPr id="10" name="9 Rectángulo"/>
          <p:cNvSpPr/>
          <p:nvPr/>
        </p:nvSpPr>
        <p:spPr>
          <a:xfrm>
            <a:off x="6914544" y="5000636"/>
            <a:ext cx="18722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/>
              <a:t>Capacidad económica</a:t>
            </a: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3929058" y="5643578"/>
            <a:ext cx="2804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Operaciones especializadas</a:t>
            </a:r>
            <a:endParaRPr lang="es-MX" dirty="0"/>
          </a:p>
        </p:txBody>
      </p:sp>
      <p:sp>
        <p:nvSpPr>
          <p:cNvPr id="12" name="11 Rectángulo"/>
          <p:cNvSpPr/>
          <p:nvPr/>
        </p:nvSpPr>
        <p:spPr>
          <a:xfrm>
            <a:off x="1285852" y="4643446"/>
            <a:ext cx="27146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/>
              <a:t>Existen muy pocas o ninguna empresa proveedora</a:t>
            </a:r>
            <a:endParaRPr lang="es-MX" dirty="0"/>
          </a:p>
        </p:txBody>
      </p:sp>
      <p:sp>
        <p:nvSpPr>
          <p:cNvPr id="13" name="12 Rectángulo"/>
          <p:cNvSpPr/>
          <p:nvPr/>
        </p:nvSpPr>
        <p:spPr>
          <a:xfrm>
            <a:off x="928662" y="2786058"/>
            <a:ext cx="25717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/>
              <a:t>Tiene tamaño suficiente como para generar utilidades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 rot="19406860">
            <a:off x="1757923" y="849976"/>
            <a:ext cx="2536629" cy="1943242"/>
          </a:xfrm>
          <a:prstGeom prst="ellipse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CuadroTexto"/>
          <p:cNvSpPr txBox="1"/>
          <p:nvPr/>
        </p:nvSpPr>
        <p:spPr>
          <a:xfrm rot="21125245">
            <a:off x="2054264" y="1076216"/>
            <a:ext cx="2000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/>
              <a:t>Tips para identificar un Nicho de Mercado</a:t>
            </a:r>
            <a:endParaRPr lang="es-MX" sz="2000" b="1" dirty="0"/>
          </a:p>
        </p:txBody>
      </p:sp>
      <p:sp>
        <p:nvSpPr>
          <p:cNvPr id="6" name="5 Rectángulo"/>
          <p:cNvSpPr/>
          <p:nvPr/>
        </p:nvSpPr>
        <p:spPr>
          <a:xfrm>
            <a:off x="1000100" y="3143248"/>
            <a:ext cx="20717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/>
              <a:t>Identificar un nicho dentro de un segmento de mercado.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3500430" y="2857496"/>
            <a:ext cx="27860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/>
              <a:t>Investigar  si el nicho identificado tiene demanda actual y/o potencial.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786314" y="1357298"/>
            <a:ext cx="39290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/>
              <a:t>Analizar la demanda del nicho identificado para saber si es posible satisfacerla.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5715008" y="4000504"/>
            <a:ext cx="30718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/>
              <a:t>Estudiar si tanto el nicho como la empresa están dispuestos a invertir.</a:t>
            </a:r>
          </a:p>
          <a:p>
            <a:endParaRPr lang="es-MX" dirty="0"/>
          </a:p>
        </p:txBody>
      </p:sp>
      <p:sp>
        <p:nvSpPr>
          <p:cNvPr id="10" name="9 Rectángulo"/>
          <p:cNvSpPr/>
          <p:nvPr/>
        </p:nvSpPr>
        <p:spPr>
          <a:xfrm>
            <a:off x="2428860" y="4714884"/>
            <a:ext cx="29289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/>
              <a:t>Los productos o servicios que se ofrezcan deberán brindar soluciones reales, por lo que debemos asegurarnos de ello antes de invertir.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928794" y="4214818"/>
            <a:ext cx="6686568" cy="17145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400" dirty="0" smtClean="0"/>
              <a:t>¿El municipio de Pachuca de Soto Hidalgo, está implementando las bases para diversificar los servicios turísticos mediante la atención de un nuevo nicho de mercado? .</a:t>
            </a:r>
            <a:endParaRPr lang="es-MX" sz="2400" dirty="0"/>
          </a:p>
        </p:txBody>
      </p:sp>
      <p:pic>
        <p:nvPicPr>
          <p:cNvPr id="7" name="6 Imagen" descr="Monumental clock I Royalty Free Stock Imag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928670"/>
            <a:ext cx="2571768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Driver Helping Senior Couple Board Bus Via Wheelchair Ramp Stock Image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1643050"/>
            <a:ext cx="3211627" cy="2384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000496" y="2214554"/>
            <a:ext cx="4357718" cy="1357322"/>
          </a:xfrm>
        </p:spPr>
        <p:txBody>
          <a:bodyPr>
            <a:normAutofit/>
          </a:bodyPr>
          <a:lstStyle/>
          <a:p>
            <a:pPr marL="95250" indent="14288" algn="ctr">
              <a:buNone/>
            </a:pPr>
            <a:r>
              <a:rPr lang="es-ES" sz="2000" dirty="0" smtClean="0"/>
              <a:t>Para el año 2050 habrá más de 32 millones de habitantes en el país que tendrán 60 años y más. 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214546" y="500042"/>
            <a:ext cx="6586526" cy="1143000"/>
          </a:xfrm>
        </p:spPr>
        <p:txBody>
          <a:bodyPr>
            <a:normAutofit/>
          </a:bodyPr>
          <a:lstStyle/>
          <a:p>
            <a:pPr algn="ctr"/>
            <a:r>
              <a:rPr lang="es-MX" sz="2800" dirty="0" smtClean="0">
                <a:solidFill>
                  <a:schemeClr val="accent2">
                    <a:lumMod val="50000"/>
                  </a:schemeClr>
                </a:solidFill>
              </a:rPr>
              <a:t>Cifras que permiten pensar en un nuevo nicho de mercado</a:t>
            </a:r>
            <a:endParaRPr lang="es-MX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1 Marcador de contenido"/>
          <p:cNvSpPr txBox="1">
            <a:spLocks/>
          </p:cNvSpPr>
          <p:nvPr/>
        </p:nvSpPr>
        <p:spPr>
          <a:xfrm>
            <a:off x="1071538" y="4143380"/>
            <a:ext cx="4572032" cy="200026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95250" marR="0" lvl="0" indent="14288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es-ES" sz="2000" dirty="0" smtClean="0">
                <a:solidFill>
                  <a:srgbClr val="6A221D"/>
                </a:solidFill>
                <a:latin typeface="Berlin Sans FB" panose="020E0602020502020306" pitchFamily="34" charset="0"/>
              </a:rPr>
              <a:t>En el año 2006, existían 500 millones de personas con discapacidad, en 2007, 650 y para el 2011 la cifra alcanzó los mil millones, representando aproximadamente el 15% de la población mundial. </a:t>
            </a:r>
            <a:endParaRPr lang="es-MX" sz="2000" dirty="0">
              <a:solidFill>
                <a:srgbClr val="6A221D"/>
              </a:solidFill>
              <a:latin typeface="Berlin Sans FB" panose="020E0602020502020306" pitchFamily="34" charset="0"/>
            </a:endParaRPr>
          </a:p>
        </p:txBody>
      </p:sp>
      <p:pic>
        <p:nvPicPr>
          <p:cNvPr id="7" name="6 Imagen" descr="Group portrait of happy people with disabilities Stock Photo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3929066"/>
            <a:ext cx="292895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Senior Couple - Disability Royalty Free Stock Photo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1785926"/>
            <a:ext cx="2571768" cy="1884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1179</TotalTime>
  <Words>1266</Words>
  <Application>Microsoft Office PowerPoint</Application>
  <PresentationFormat>Presentación en pantalla (4:3)</PresentationFormat>
  <Paragraphs>141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7" baseType="lpstr">
      <vt:lpstr>Arial</vt:lpstr>
      <vt:lpstr>Berlin Sans FB</vt:lpstr>
      <vt:lpstr>Calibri</vt:lpstr>
      <vt:lpstr>Times New Roman</vt:lpstr>
      <vt:lpstr>Wingdings 3</vt:lpstr>
      <vt:lpstr>Tema de Office</vt:lpstr>
      <vt:lpstr>UNIVERSIDAD AUTÓNOMA DEL ESTADO DE HIDALGO</vt:lpstr>
      <vt:lpstr>Presentación de PowerPoint</vt:lpstr>
      <vt:lpstr>Tema: Un Nuevo Nicho de Mercado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Cifras que permiten pensar en un nuevo nicho de mercado</vt:lpstr>
      <vt:lpstr>¿Que debe buscar el Municipio al atender a este Nicho de Mercado ?</vt:lpstr>
      <vt:lpstr>¿El Gobierno de la Ciudad de Pachuca de Soto,  contempla dentro de su planeación el atender este nicho de mercado?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Referencias Bibliográficas</vt:lpstr>
      <vt:lpstr>Referencias Bibliográficas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Full name</cp:lastModifiedBy>
  <cp:revision>113</cp:revision>
  <dcterms:created xsi:type="dcterms:W3CDTF">2014-12-12T16:57:31Z</dcterms:created>
  <dcterms:modified xsi:type="dcterms:W3CDTF">2016-05-24T00:02:50Z</dcterms:modified>
</cp:coreProperties>
</file>