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256" r:id="rId3"/>
    <p:sldId id="257" r:id="rId4"/>
    <p:sldId id="260" r:id="rId5"/>
    <p:sldId id="258" r:id="rId6"/>
    <p:sldId id="262" r:id="rId7"/>
    <p:sldId id="263" r:id="rId8"/>
    <p:sldId id="264" r:id="rId9"/>
    <p:sldId id="265" r:id="rId10"/>
    <p:sldId id="266" r:id="rId11"/>
    <p:sldId id="267" r:id="rId12"/>
    <p:sldId id="269" r:id="rId13"/>
    <p:sldId id="271" r:id="rId14"/>
    <p:sldId id="270" r:id="rId15"/>
    <p:sldId id="261"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7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CA5F72-B43B-42FA-806C-3C8515473BB9}" type="datetimeFigureOut">
              <a:rPr lang="es-MX" smtClean="0"/>
              <a:t>17/10/2016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78CFED-1F72-4293-98D6-24AC5AFB3538}" type="slidenum">
              <a:rPr lang="es-MX" smtClean="0"/>
              <a:t>‹Nº›</a:t>
            </a:fld>
            <a:endParaRPr lang="es-MX"/>
          </a:p>
        </p:txBody>
      </p:sp>
    </p:spTree>
    <p:extLst>
      <p:ext uri="{BB962C8B-B14F-4D97-AF65-F5344CB8AC3E}">
        <p14:creationId xmlns:p14="http://schemas.microsoft.com/office/powerpoint/2010/main" val="719777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17/10/2016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17/10/2016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17/10/2016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17/10/2016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17/10/2016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17/10/2016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17/10/2016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17/10/2016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17/10/2016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17/10/2016</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travelbymexico.com/blog/7507-en-que-consiste-el-acuerdo-nacional-por-el-turismo/" TargetMode="External"/><Relationship Id="rId2" Type="http://schemas.openxmlformats.org/officeDocument/2006/relationships/hyperlink" Target="http://www.travelbymexico.com/blog/5218-tres-tradiciones-mexicanas-mas-en-la-lista-de-la-unesc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travelbymexico.com/blog/9194-el-cacao-un-tesoro-del-nuevo-mundo/" TargetMode="External"/><Relationship Id="rId2" Type="http://schemas.openxmlformats.org/officeDocument/2006/relationships/hyperlink" Target="http://www.travelbymexico.com/blog/9442-baja-california-y-sus-vinos/" TargetMode="External"/><Relationship Id="rId1" Type="http://schemas.openxmlformats.org/officeDocument/2006/relationships/slideLayout" Target="../slideLayouts/slideLayout2.xml"/><Relationship Id="rId6" Type="http://schemas.openxmlformats.org/officeDocument/2006/relationships/hyperlink" Target="http://www.travelbymexico.com/blog/9793-la-vainilla-aromatico-regalo-de-las-tierras-veracruzanas/" TargetMode="External"/><Relationship Id="rId5" Type="http://schemas.openxmlformats.org/officeDocument/2006/relationships/hyperlink" Target="http://www.travelbymexico.com/blog/9579-el-cafe-fragante-aroma-del-sureste-mexicano/" TargetMode="External"/><Relationship Id="rId4" Type="http://schemas.openxmlformats.org/officeDocument/2006/relationships/hyperlink" Target="http://www.travelbymexico.com/blog/4940-dia-de-muertos-en-mexico/"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www.travelbymexico.com/blog/10511-el-mariachi-ya-es-patrimonio-cultural-de-la-humanida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357166"/>
            <a:ext cx="7355160" cy="5768997"/>
          </a:xfrm>
        </p:spPr>
        <p:txBody>
          <a:bodyPr>
            <a:normAutofit fontScale="85000" lnSpcReduction="10000"/>
          </a:bodyPr>
          <a:lstStyle/>
          <a:p>
            <a:pPr algn="just"/>
            <a:r>
              <a:rPr lang="es-MX" dirty="0" smtClean="0"/>
              <a:t>La propuesta culinaria de estas Rutas Gastronómicas se sustenta también en la participación de más de 500 chefs de todo el país quienes crearon igual número de platillos, que combinan tanto la tradición como la modernidad.</a:t>
            </a:r>
          </a:p>
          <a:p>
            <a:pPr algn="just"/>
            <a:r>
              <a:rPr lang="es-MX" dirty="0" smtClean="0"/>
              <a:t>Con el fin de conocer el tipo de producto que debemos ofrecer a nuestros clientes es necesario identificar la demanda de </a:t>
            </a:r>
            <a:r>
              <a:rPr lang="es-MX" dirty="0" smtClean="0"/>
              <a:t>productos </a:t>
            </a:r>
            <a:r>
              <a:rPr lang="es-MX" dirty="0" smtClean="0"/>
              <a:t>que requieren los visitantes, es fundamental saber cuál es la motivación del turista con respecto a las cuestiones gastronómicas, al identificar esta información nos permitirá saber cuál </a:t>
            </a:r>
            <a:r>
              <a:rPr lang="es-MX" dirty="0" smtClean="0"/>
              <a:t>es el  </a:t>
            </a:r>
            <a:r>
              <a:rPr lang="es-MX" dirty="0" smtClean="0"/>
              <a:t>producto ideal que debemos desarrollar y la forma en que se comercializara.</a:t>
            </a:r>
          </a:p>
          <a:p>
            <a:endParaRPr lang="es-MX" dirty="0"/>
          </a:p>
        </p:txBody>
      </p:sp>
    </p:spTree>
    <p:extLst>
      <p:ext uri="{BB962C8B-B14F-4D97-AF65-F5344CB8AC3E}">
        <p14:creationId xmlns:p14="http://schemas.microsoft.com/office/powerpoint/2010/main" val="2327283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Entre los principales segmentos es posible identificar los siguientes:</a:t>
            </a:r>
          </a:p>
        </p:txBody>
      </p:sp>
      <p:sp>
        <p:nvSpPr>
          <p:cNvPr id="3" name="2 Marcador de contenido"/>
          <p:cNvSpPr>
            <a:spLocks noGrp="1"/>
          </p:cNvSpPr>
          <p:nvPr>
            <p:ph idx="1"/>
          </p:nvPr>
        </p:nvSpPr>
        <p:spPr>
          <a:xfrm>
            <a:off x="1331640" y="1844824"/>
            <a:ext cx="7355160" cy="4281339"/>
          </a:xfrm>
        </p:spPr>
        <p:txBody>
          <a:bodyPr>
            <a:normAutofit/>
          </a:bodyPr>
          <a:lstStyle/>
          <a:p>
            <a:pPr lvl="0" algn="just"/>
            <a:r>
              <a:rPr lang="es-MX" b="1" u="sng" dirty="0" smtClean="0"/>
              <a:t>Turismo de </a:t>
            </a:r>
            <a:r>
              <a:rPr lang="es-MX" b="1" u="sng" dirty="0" smtClean="0"/>
              <a:t>Negocios</a:t>
            </a:r>
            <a:r>
              <a:rPr lang="es-MX" dirty="0" smtClean="0"/>
              <a:t>: en </a:t>
            </a:r>
            <a:r>
              <a:rPr lang="es-MX" dirty="0" smtClean="0"/>
              <a:t>este tipo de </a:t>
            </a:r>
            <a:r>
              <a:rPr lang="es-MX" dirty="0" smtClean="0"/>
              <a:t>viajes </a:t>
            </a:r>
            <a:r>
              <a:rPr lang="es-MX" dirty="0" smtClean="0"/>
              <a:t>la alimentación del visitante se centra en restaurantes de alta </a:t>
            </a:r>
            <a:r>
              <a:rPr lang="es-MX" dirty="0" smtClean="0"/>
              <a:t>calidad </a:t>
            </a:r>
            <a:r>
              <a:rPr lang="es-MX" dirty="0" smtClean="0"/>
              <a:t>y renombre, comidas vastas acompañadas con vinos de mesa en donde los comensales </a:t>
            </a:r>
            <a:r>
              <a:rPr lang="es-MX" dirty="0" smtClean="0"/>
              <a:t>pueden </a:t>
            </a:r>
            <a:r>
              <a:rPr lang="es-MX" dirty="0" smtClean="0"/>
              <a:t>convivir en un entorno menos hostil que el de una oficina.</a:t>
            </a:r>
          </a:p>
          <a:p>
            <a:endParaRPr lang="es-MX" dirty="0"/>
          </a:p>
        </p:txBody>
      </p:sp>
    </p:spTree>
    <p:extLst>
      <p:ext uri="{BB962C8B-B14F-4D97-AF65-F5344CB8AC3E}">
        <p14:creationId xmlns:p14="http://schemas.microsoft.com/office/powerpoint/2010/main" val="780621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619672" y="611761"/>
            <a:ext cx="7200800" cy="5697559"/>
          </a:xfrm>
        </p:spPr>
        <p:txBody>
          <a:bodyPr>
            <a:noAutofit/>
          </a:bodyPr>
          <a:lstStyle/>
          <a:p>
            <a:pPr lvl="0" algn="just">
              <a:lnSpc>
                <a:spcPct val="150000"/>
              </a:lnSpc>
            </a:pPr>
            <a:r>
              <a:rPr lang="es-MX" sz="2300" b="1" u="sng" dirty="0" smtClean="0"/>
              <a:t>Turismo rural y de </a:t>
            </a:r>
            <a:r>
              <a:rPr lang="es-MX" sz="2300" b="1" u="sng" dirty="0" smtClean="0"/>
              <a:t>naturaleza</a:t>
            </a:r>
            <a:r>
              <a:rPr lang="es-MX" sz="2300" b="1" dirty="0" smtClean="0"/>
              <a:t>: </a:t>
            </a:r>
            <a:r>
              <a:rPr lang="es-MX" sz="2300" dirty="0" smtClean="0"/>
              <a:t>se </a:t>
            </a:r>
            <a:r>
              <a:rPr lang="es-MX" sz="2300" dirty="0" smtClean="0"/>
              <a:t>trata de personas que quieren salir de su entorno normal de las grandes ciudades y sumergirse en uno más </a:t>
            </a:r>
            <a:r>
              <a:rPr lang="es-MX" sz="2300" dirty="0" smtClean="0"/>
              <a:t>natural; en </a:t>
            </a:r>
            <a:r>
              <a:rPr lang="es-MX" sz="2300" dirty="0" smtClean="0"/>
              <a:t>cuestiones gastronómicas este tipo de turistas </a:t>
            </a:r>
            <a:r>
              <a:rPr lang="es-MX" sz="2300" dirty="0" smtClean="0"/>
              <a:t>buscan </a:t>
            </a:r>
            <a:r>
              <a:rPr lang="es-MX" sz="2300" dirty="0" smtClean="0"/>
              <a:t>también el ser </a:t>
            </a:r>
            <a:r>
              <a:rPr lang="es-MX" sz="2300" dirty="0" smtClean="0"/>
              <a:t>partícipes en la </a:t>
            </a:r>
            <a:r>
              <a:rPr lang="es-MX" sz="2300" dirty="0" smtClean="0"/>
              <a:t>preparación de sus alimentos, existen en México granjas especiales en donde el visitante se sumerge en la vida cotidiana  de este lugar, desde el hecho de levantarse temprano a ordeñar una vaca y recolectar huevo para desayunar hasta el preparar la tierra con el fin de sembrar y que </a:t>
            </a:r>
            <a:r>
              <a:rPr lang="es-MX" sz="2300" dirty="0" smtClean="0"/>
              <a:t>ésta </a:t>
            </a:r>
            <a:r>
              <a:rPr lang="es-MX" sz="2300" dirty="0" smtClean="0"/>
              <a:t>produzca más alimento</a:t>
            </a:r>
            <a:r>
              <a:rPr lang="es-MX" sz="2300" dirty="0" smtClean="0"/>
              <a:t>.</a:t>
            </a:r>
            <a:endParaRPr lang="es-MX" sz="23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619672" y="980728"/>
            <a:ext cx="7067128" cy="5040560"/>
          </a:xfrm>
        </p:spPr>
        <p:txBody>
          <a:bodyPr>
            <a:noAutofit/>
          </a:bodyPr>
          <a:lstStyle/>
          <a:p>
            <a:pPr lvl="0" algn="just">
              <a:lnSpc>
                <a:spcPct val="200000"/>
              </a:lnSpc>
            </a:pPr>
            <a:r>
              <a:rPr lang="es-MX" sz="2400" b="1" u="sng" dirty="0" smtClean="0"/>
              <a:t>Turismo Cultural</a:t>
            </a:r>
            <a:r>
              <a:rPr lang="es-MX" sz="2400" dirty="0"/>
              <a:t>:</a:t>
            </a:r>
            <a:r>
              <a:rPr lang="es-MX" sz="2400" dirty="0" smtClean="0"/>
              <a:t> </a:t>
            </a:r>
            <a:r>
              <a:rPr lang="es-MX" sz="2400" dirty="0" smtClean="0"/>
              <a:t>practicado por personas que gustan de visitar ciudades con tradición e historia, en donde la mejor opción para comer son las pequeñas fondas o mercados en donde se ofrecen los platillos tradicionales de la región, con ese sabor que los caracteriza y que aún no están tan comercializados</a:t>
            </a:r>
            <a:r>
              <a:rPr lang="es-MX" sz="2400" dirty="0" smtClean="0"/>
              <a:t>.</a:t>
            </a:r>
            <a:endParaRPr lang="es-MX" sz="2400" dirty="0"/>
          </a:p>
        </p:txBody>
      </p:sp>
    </p:spTree>
    <p:extLst>
      <p:ext uri="{BB962C8B-B14F-4D97-AF65-F5344CB8AC3E}">
        <p14:creationId xmlns:p14="http://schemas.microsoft.com/office/powerpoint/2010/main" val="3028845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500042"/>
            <a:ext cx="7355160" cy="6169318"/>
          </a:xfrm>
        </p:spPr>
        <p:txBody>
          <a:bodyPr>
            <a:normAutofit fontScale="77500" lnSpcReduction="20000"/>
          </a:bodyPr>
          <a:lstStyle/>
          <a:p>
            <a:pPr lvl="0" algn="just"/>
            <a:r>
              <a:rPr lang="es-MX" dirty="0" smtClean="0"/>
              <a:t>Actualmente existe también un turismo gastronómico al cual podríamos denominar como puro en donde la principal motivación del visitante es la de degustar los diferentes platillos de los lugares visitados, de este tipo de turismo a su vez se encuentran otras ramas,</a:t>
            </a:r>
            <a:endParaRPr lang="es-MX" sz="2800" dirty="0" smtClean="0"/>
          </a:p>
          <a:p>
            <a:pPr lvl="1" algn="just"/>
            <a:r>
              <a:rPr lang="es-MX" dirty="0" smtClean="0"/>
              <a:t>El Turismo del Vino o </a:t>
            </a:r>
            <a:r>
              <a:rPr lang="es-MX" dirty="0" err="1" smtClean="0"/>
              <a:t>Etnoturismo</a:t>
            </a:r>
            <a:r>
              <a:rPr lang="es-MX" dirty="0" smtClean="0"/>
              <a:t>, caracterizado por la visita de catadores o personas que gustan de los diferentes sabores de los vinos, quienes se dedican a recorrer los viñedos de las casas productoras de vino con el fin de degustar y clasificar los mismos.</a:t>
            </a:r>
            <a:endParaRPr lang="es-MX" sz="2400" dirty="0" smtClean="0"/>
          </a:p>
          <a:p>
            <a:pPr lvl="1" algn="just"/>
            <a:r>
              <a:rPr lang="es-MX" dirty="0" smtClean="0"/>
              <a:t>La contraparte seria aquellos quienes gustan de visitar los distintos restaurantes a nivel mundial, la mayoría de las veces por una marca consolidada o simplemente con el fin de probar algo novedoso, es evidente que en ambos tipos se trata de turistas con un nivel económico alto y con recursos suficientes para recorrer el mundo disfrutando de estas delicias</a:t>
            </a:r>
            <a:r>
              <a:rPr lang="es-MX" dirty="0" smtClean="0"/>
              <a:t>.</a:t>
            </a:r>
            <a:endParaRPr lang="es-MX" sz="2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285860"/>
            <a:ext cx="7043758" cy="4840303"/>
          </a:xfrm>
        </p:spPr>
        <p:txBody>
          <a:bodyPr>
            <a:noAutofit/>
          </a:bodyPr>
          <a:lstStyle/>
          <a:p>
            <a:pPr algn="just">
              <a:lnSpc>
                <a:spcPct val="150000"/>
              </a:lnSpc>
            </a:pPr>
            <a:r>
              <a:rPr lang="es-MX" sz="1500" dirty="0" smtClean="0"/>
              <a:t>ARMESTO, X. A., Y GÓMEZ, B. (2004), “Productos agroalimentarios de calidad, turismo y desarrollo local: el caso del </a:t>
            </a:r>
            <a:r>
              <a:rPr lang="es-MX" sz="1500" dirty="0" err="1" smtClean="0"/>
              <a:t>Priorat</a:t>
            </a:r>
            <a:r>
              <a:rPr lang="es-MX" sz="1500" dirty="0" smtClean="0"/>
              <a:t>”, Cuadernos Geográficos, 34, 83-94. BARRERA, E. (2006), Rutas Alimentarias. Estrategias culturales de desarrollo territorial. Patrimonio Cultural y Turismo. Núm. 15. Itinerarios culturales y rutas del patrimonio, Editora CONACULTA, México. </a:t>
            </a:r>
          </a:p>
          <a:p>
            <a:pPr algn="just">
              <a:lnSpc>
                <a:spcPct val="150000"/>
              </a:lnSpc>
            </a:pPr>
            <a:r>
              <a:rPr lang="es-MX" sz="1500" dirty="0" smtClean="0"/>
              <a:t>BARRERA, E., Y BRINGAS, O. (2008), “Las rutas alimentarias: una arquitectura turística basada en la identidad de los alimentos”, </a:t>
            </a:r>
            <a:r>
              <a:rPr lang="es-MX" sz="1500" dirty="0" err="1" smtClean="0"/>
              <a:t>Gastronomic</a:t>
            </a:r>
            <a:r>
              <a:rPr lang="es-MX" sz="1500" dirty="0" smtClean="0"/>
              <a:t> </a:t>
            </a:r>
            <a:r>
              <a:rPr lang="es-MX" sz="1500" dirty="0" err="1" smtClean="0"/>
              <a:t>Sciencies</a:t>
            </a:r>
            <a:r>
              <a:rPr lang="es-MX" sz="1500" dirty="0" smtClean="0"/>
              <a:t>: </a:t>
            </a:r>
            <a:r>
              <a:rPr lang="es-MX" sz="1500" dirty="0" err="1" smtClean="0"/>
              <a:t>Food</a:t>
            </a:r>
            <a:r>
              <a:rPr lang="es-MX" sz="1500" dirty="0" smtClean="0"/>
              <a:t> </a:t>
            </a:r>
            <a:r>
              <a:rPr lang="es-MX" sz="1500" dirty="0" err="1" smtClean="0"/>
              <a:t>for</a:t>
            </a:r>
            <a:r>
              <a:rPr lang="es-MX" sz="1500" dirty="0" smtClean="0"/>
              <a:t> </a:t>
            </a:r>
            <a:r>
              <a:rPr lang="es-MX" sz="1500" dirty="0" err="1" smtClean="0"/>
              <a:t>Thought</a:t>
            </a:r>
            <a:r>
              <a:rPr lang="es-MX" sz="1500" dirty="0" smtClean="0"/>
              <a:t>, 3, 2-11. BLANCO, F. J. (1996), “Fundamentos de la política comunitaria y española en materia de turismo rural”, Estudios Turísticos, 131, 25-49. </a:t>
            </a:r>
          </a:p>
          <a:p>
            <a:pPr algn="just">
              <a:lnSpc>
                <a:spcPct val="150000"/>
              </a:lnSpc>
            </a:pPr>
            <a:r>
              <a:rPr lang="es-MX" sz="1500" dirty="0" smtClean="0"/>
              <a:t>BLANCO, R., Y BENEYAS, J. (1994), “El turismo como motor del desarrollo rural. Análisis de los proyectos de turismo subvencionados por el Leader I”, Revista de Estudios </a:t>
            </a:r>
            <a:r>
              <a:rPr lang="es-MX" sz="1500" dirty="0" err="1" smtClean="0"/>
              <a:t>Agrosociales</a:t>
            </a:r>
            <a:r>
              <a:rPr lang="es-MX" sz="1500" dirty="0" smtClean="0"/>
              <a:t>, 49 (169), 119-147. DE LA CALLE, L. (2002), “Denominaciones de origen y protección económica”, Revista de Estudios </a:t>
            </a:r>
            <a:r>
              <a:rPr lang="es-MX" sz="1500" dirty="0" err="1" smtClean="0"/>
              <a:t>Agrosociales</a:t>
            </a:r>
            <a:r>
              <a:rPr lang="es-MX" sz="1500" dirty="0" smtClean="0"/>
              <a:t> y Pesqueros, 194, 27-48.</a:t>
            </a: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a:t>
            </a:r>
            <a:r>
              <a:rPr lang="es-MX" dirty="0" smtClean="0">
                <a:latin typeface="Arial" pitchFamily="34" charset="0"/>
                <a:cs typeface="Arial" pitchFamily="34" charset="0"/>
              </a:rPr>
              <a:t> Turismo</a:t>
            </a: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 </a:t>
            </a:r>
            <a:r>
              <a:rPr lang="es-MX" dirty="0" smtClean="0">
                <a:effectLst>
                  <a:outerShdw blurRad="38100" dist="38100" dir="2700000" algn="tl">
                    <a:srgbClr val="000000">
                      <a:alpha val="43137"/>
                    </a:srgbClr>
                  </a:outerShdw>
                </a:effectLst>
                <a:latin typeface="Arial" pitchFamily="34" charset="0"/>
                <a:cs typeface="Arial" pitchFamily="34" charset="0"/>
              </a:rPr>
              <a:t>Las Rutas Gastronómicas </a:t>
            </a:r>
            <a:endParaRPr lang="es-MX" dirty="0" smtClean="0">
              <a:effectLst>
                <a:outerShdw blurRad="38100" dist="38100" dir="2700000" algn="tl">
                  <a:srgbClr val="000000">
                    <a:alpha val="43137"/>
                  </a:srgbClr>
                </a:outerShdw>
              </a:effectLst>
              <a:latin typeface="Arial" pitchFamily="34" charset="0"/>
              <a:cs typeface="Arial" pitchFamily="34" charset="0"/>
            </a:endParaRP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Profesores: Sergio Rodríguez Martínez, Liza Velasco Álvarez, Rodrigo Ortega García</a:t>
            </a: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 julio – diciembre 2016</a:t>
            </a:r>
            <a:r>
              <a:rPr lang="es-MX" dirty="0" smtClean="0">
                <a:latin typeface="Arial" pitchFamily="34" charset="0"/>
                <a:cs typeface="Arial" pitchFamily="34" charset="0"/>
              </a:rPr>
              <a:t> </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a:t>
            </a:r>
            <a:r>
              <a:rPr lang="es-MX" sz="2800" dirty="0" smtClean="0">
                <a:latin typeface="Arial" pitchFamily="34" charset="0"/>
                <a:cs typeface="Arial" pitchFamily="34" charset="0"/>
              </a:rPr>
              <a:t>LAS RUTAS </a:t>
            </a:r>
            <a:r>
              <a:rPr lang="es-MX" sz="2800" dirty="0" smtClean="0">
                <a:latin typeface="Arial" pitchFamily="34" charset="0"/>
                <a:cs typeface="Arial" pitchFamily="34" charset="0"/>
              </a:rPr>
              <a:t>GASTRONÓMICAS.</a:t>
            </a:r>
            <a:endParaRPr lang="es-MX" sz="2800" dirty="0">
              <a:latin typeface="Arial" pitchFamily="34" charset="0"/>
              <a:cs typeface="Arial" pitchFamily="34" charset="0"/>
            </a:endParaRPr>
          </a:p>
        </p:txBody>
      </p:sp>
      <p:sp>
        <p:nvSpPr>
          <p:cNvPr id="3" name="2 Marcador de contenido"/>
          <p:cNvSpPr>
            <a:spLocks noGrp="1"/>
          </p:cNvSpPr>
          <p:nvPr>
            <p:ph idx="1"/>
          </p:nvPr>
        </p:nvSpPr>
        <p:spPr/>
        <p:txBody>
          <a:bodyPr>
            <a:normAutofit fontScale="62500" lnSpcReduction="20000"/>
          </a:bodyPr>
          <a:lstStyle/>
          <a:p>
            <a:pPr algn="ctr">
              <a:lnSpc>
                <a:spcPct val="90000"/>
              </a:lnSpc>
              <a:buNone/>
            </a:pPr>
            <a:endParaRPr lang="fr-FR" sz="4400" b="1" u="sng" dirty="0" smtClean="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r>
              <a:rPr lang="fr-FR" sz="4400" b="1" u="sng" dirty="0" smtClean="0">
                <a:effectLst>
                  <a:outerShdw blurRad="38100" dist="38100" dir="2700000" algn="tl">
                    <a:srgbClr val="000000">
                      <a:alpha val="43137"/>
                    </a:srgbClr>
                  </a:outerShdw>
                </a:effectLst>
                <a:latin typeface="Arial" pitchFamily="34" charset="0"/>
                <a:cs typeface="Arial" pitchFamily="34" charset="0"/>
              </a:rPr>
              <a:t> </a:t>
            </a:r>
            <a:r>
              <a:rPr lang="fr-FR" sz="4400" b="1" u="sng" dirty="0">
                <a:effectLst>
                  <a:outerShdw blurRad="38100" dist="38100" dir="2700000" algn="tl">
                    <a:srgbClr val="000000">
                      <a:alpha val="43137"/>
                    </a:srgbClr>
                  </a:outerShdw>
                </a:effectLst>
                <a:latin typeface="Arial" pitchFamily="34" charset="0"/>
                <a:cs typeface="Arial" pitchFamily="34" charset="0"/>
              </a:rPr>
              <a:t>Abstract:</a:t>
            </a:r>
          </a:p>
          <a:p>
            <a:pPr algn="just"/>
            <a:r>
              <a:rPr lang="en-US" dirty="0" smtClean="0"/>
              <a:t>The objective in this essay is mainly to know the meaning, origin and history of gastronomic tourism, but on the other hand emphasizes how important it is in Mexico, this is may be one of the main economic sources in our country, however, with the new technologies some processes have left behind our culinary traditions, putting at risk the techniques that were used by our ancestors for the preparation of food,  in the large majority of food products for the preparation thereof.</a:t>
            </a:r>
            <a:endParaRPr lang="es-MX" dirty="0" smtClean="0"/>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120000"/>
              </a:lnSpc>
              <a:buNone/>
            </a:pPr>
            <a:r>
              <a:rPr lang="fr-FR" b="1" u="sng" dirty="0" smtClean="0">
                <a:effectLst>
                  <a:outerShdw blurRad="38100" dist="38100" dir="2700000" algn="tl">
                    <a:srgbClr val="000000">
                      <a:alpha val="43137"/>
                    </a:srgbClr>
                  </a:outerShdw>
                </a:effectLst>
                <a:latin typeface="Arial" pitchFamily="34" charset="0"/>
                <a:cs typeface="Arial" pitchFamily="34" charset="0"/>
              </a:rPr>
              <a:t>Keywords</a:t>
            </a:r>
            <a:r>
              <a:rPr lang="fr-FR" b="1" dirty="0" smtClean="0">
                <a:effectLst>
                  <a:outerShdw blurRad="38100" dist="38100" dir="2700000" algn="tl">
                    <a:srgbClr val="000000">
                      <a:alpha val="43137"/>
                    </a:srgbClr>
                  </a:outerShdw>
                </a:effectLst>
                <a:latin typeface="Arial" pitchFamily="34" charset="0"/>
                <a:cs typeface="Arial" pitchFamily="34" charset="0"/>
              </a:rPr>
              <a:t>:</a:t>
            </a:r>
            <a:r>
              <a:rPr lang="fr-FR" dirty="0" smtClean="0">
                <a:latin typeface="Arial" pitchFamily="34" charset="0"/>
                <a:cs typeface="Arial" pitchFamily="34" charset="0"/>
              </a:rPr>
              <a:t>  </a:t>
            </a:r>
            <a:r>
              <a:rPr lang="en-US" dirty="0" smtClean="0"/>
              <a:t>Gastronomy, sustainability, tourism, development, </a:t>
            </a:r>
            <a:r>
              <a:rPr lang="en-US" dirty="0" smtClean="0"/>
              <a:t>tradition. </a:t>
            </a:r>
            <a:endParaRPr lang="es-MX" dirty="0">
              <a:latin typeface="Arial" pitchFamily="34" charset="0"/>
              <a:cs typeface="Arial" pitchFamily="34" charset="0"/>
            </a:endParaRPr>
          </a:p>
        </p:txBody>
      </p:sp>
    </p:spTree>
    <p:extLst>
      <p:ext uri="{BB962C8B-B14F-4D97-AF65-F5344CB8AC3E}">
        <p14:creationId xmlns:p14="http://schemas.microsoft.com/office/powerpoint/2010/main" val="18393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r>
              <a:rPr lang="es-ES" dirty="0" smtClean="0">
                <a:latin typeface="Arial" pitchFamily="34" charset="0"/>
                <a:cs typeface="Arial" pitchFamily="34" charset="0"/>
              </a:rPr>
              <a:t>Introducción </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600200"/>
            <a:ext cx="7043758" cy="4525963"/>
          </a:xfrm>
        </p:spPr>
        <p:txBody>
          <a:bodyPr/>
          <a:lstStyle/>
          <a:p>
            <a:pPr marL="0" indent="0" algn="just">
              <a:lnSpc>
                <a:spcPct val="150000"/>
              </a:lnSpc>
              <a:buNone/>
            </a:pPr>
            <a:r>
              <a:rPr lang="es-MX" dirty="0" smtClean="0"/>
              <a:t>Para poder hacer un estudio más detallado de los contenidos de este curso, es importante iniciar por entender de manera histórica el origen y definición de la Gastronomía y todas las ramas que de ella dependen.</a:t>
            </a:r>
            <a:endParaRPr lang="es-MX"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Orígenes</a:t>
            </a:r>
            <a:endParaRPr lang="es-MX" dirty="0"/>
          </a:p>
        </p:txBody>
      </p:sp>
      <p:sp>
        <p:nvSpPr>
          <p:cNvPr id="3" name="2 Marcador de contenido"/>
          <p:cNvSpPr>
            <a:spLocks noGrp="1"/>
          </p:cNvSpPr>
          <p:nvPr>
            <p:ph idx="1"/>
          </p:nvPr>
        </p:nvSpPr>
        <p:spPr/>
        <p:txBody>
          <a:bodyPr>
            <a:normAutofit fontScale="92500" lnSpcReduction="10000"/>
          </a:bodyPr>
          <a:lstStyle/>
          <a:p>
            <a:pPr algn="just">
              <a:lnSpc>
                <a:spcPct val="200000"/>
              </a:lnSpc>
            </a:pPr>
            <a:r>
              <a:rPr lang="es-MX" dirty="0"/>
              <a:t>Como sabemos a lo largo de la historia de la humanidad, el hombre vive en una lucha constante por conseguir una mejoría en su forma de </a:t>
            </a:r>
            <a:r>
              <a:rPr lang="es-MX" dirty="0" smtClean="0"/>
              <a:t>alimentarse, </a:t>
            </a:r>
            <a:r>
              <a:rPr lang="es-MX" dirty="0"/>
              <a:t>es así como inicia la </a:t>
            </a:r>
            <a:r>
              <a:rPr lang="es-MX" dirty="0" smtClean="0"/>
              <a:t>Gastronomía.</a:t>
            </a:r>
          </a:p>
          <a:p>
            <a:pPr algn="just">
              <a:lnSpc>
                <a:spcPct val="200000"/>
              </a:lnSpc>
            </a:pPr>
            <a:endParaRPr lang="es-MX" dirty="0"/>
          </a:p>
          <a:p>
            <a:pPr>
              <a:lnSpc>
                <a:spcPct val="200000"/>
              </a:lnSpc>
            </a:pPr>
            <a:endParaRPr lang="es-MX" dirty="0"/>
          </a:p>
        </p:txBody>
      </p:sp>
    </p:spTree>
    <p:extLst>
      <p:ext uri="{BB962C8B-B14F-4D97-AF65-F5344CB8AC3E}">
        <p14:creationId xmlns:p14="http://schemas.microsoft.com/office/powerpoint/2010/main" val="71503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arte culinario </a:t>
            </a:r>
            <a:endParaRPr lang="es-MX" dirty="0"/>
          </a:p>
        </p:txBody>
      </p:sp>
      <p:sp>
        <p:nvSpPr>
          <p:cNvPr id="3" name="2 Marcador de contenido"/>
          <p:cNvSpPr>
            <a:spLocks noGrp="1"/>
          </p:cNvSpPr>
          <p:nvPr>
            <p:ph idx="1"/>
          </p:nvPr>
        </p:nvSpPr>
        <p:spPr/>
        <p:txBody>
          <a:bodyPr/>
          <a:lstStyle/>
          <a:p>
            <a:pPr algn="just"/>
            <a:r>
              <a:rPr lang="es-MX" dirty="0"/>
              <a:t>La primera manera que el hombre encontró para mejorar el sabor de la comida se da con el descubrimiento del fuego, el cual les permitió cocinar de manera muy rudimentaria sus alimentos y aderezarlo con lo que contaba alrededor, es desde este momento cuando se da la invención del arte </a:t>
            </a:r>
            <a:r>
              <a:rPr lang="es-MX" dirty="0" smtClean="0"/>
              <a:t>culinario.</a:t>
            </a:r>
            <a:endParaRPr lang="es-MX" dirty="0"/>
          </a:p>
        </p:txBody>
      </p:sp>
    </p:spTree>
    <p:extLst>
      <p:ext uri="{BB962C8B-B14F-4D97-AF65-F5344CB8AC3E}">
        <p14:creationId xmlns:p14="http://schemas.microsoft.com/office/powerpoint/2010/main" val="2888036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Segmentos del turismo gastronómico </a:t>
            </a:r>
            <a:br>
              <a:rPr lang="es-MX" dirty="0" smtClean="0"/>
            </a:br>
            <a:endParaRPr lang="es-MX" dirty="0"/>
          </a:p>
        </p:txBody>
      </p:sp>
      <p:sp>
        <p:nvSpPr>
          <p:cNvPr id="3" name="2 Marcador de contenido"/>
          <p:cNvSpPr>
            <a:spLocks noGrp="1"/>
          </p:cNvSpPr>
          <p:nvPr>
            <p:ph idx="1"/>
          </p:nvPr>
        </p:nvSpPr>
        <p:spPr/>
        <p:txBody>
          <a:bodyPr>
            <a:normAutofit fontScale="77500" lnSpcReduction="20000"/>
          </a:bodyPr>
          <a:lstStyle/>
          <a:p>
            <a:pPr algn="just"/>
            <a:r>
              <a:rPr lang="es-MX" dirty="0" smtClean="0"/>
              <a:t>El 16 de noviembre de 2010, el Comité Intergubernamental para la Salvaguardia del Patrimonio Cultural Inmaterial de la UNESCO integraba “</a:t>
            </a:r>
            <a:r>
              <a:rPr lang="es-MX" dirty="0" smtClean="0">
                <a:hlinkClick r:id="rId2" tooltip="La Cocina Tradicional Mexicana: Patrimonio Cultural Inmaterial de la Humanidad, UNESCO"/>
              </a:rPr>
              <a:t>La Cocina Tradicional de México, cultura comunitaria, ancestral, popular y viva</a:t>
            </a:r>
            <a:r>
              <a:rPr lang="es-MX" dirty="0" smtClean="0"/>
              <a:t>”, a </a:t>
            </a:r>
            <a:r>
              <a:rPr lang="es-MX" dirty="0" smtClean="0"/>
              <a:t>su Lista Representativa del Patrimonio Cultural Inmaterial. Era la primera vez que el sistema alimentario de un país accedía al rango de Patrimonio Cultural de la Humanidad.</a:t>
            </a:r>
            <a:endParaRPr lang="es-MX" b="1" dirty="0" smtClean="0"/>
          </a:p>
          <a:p>
            <a:pPr algn="just"/>
            <a:r>
              <a:rPr lang="es-MX" dirty="0" smtClean="0"/>
              <a:t>Durante la Conmemoración del 1º aniversario del </a:t>
            </a:r>
            <a:r>
              <a:rPr lang="es-MX" dirty="0" smtClean="0">
                <a:hlinkClick r:id="rId3" tooltip="¿En qué consiste el Acuerdo Nacional por el Turismo?"/>
              </a:rPr>
              <a:t>Acuerdo Nacional por el Turismo</a:t>
            </a:r>
            <a:r>
              <a:rPr lang="es-MX" dirty="0" smtClean="0"/>
              <a:t>, en la entonces </a:t>
            </a:r>
            <a:r>
              <a:rPr lang="es-MX" dirty="0"/>
              <a:t>S</a:t>
            </a:r>
            <a:r>
              <a:rPr lang="es-MX" dirty="0" smtClean="0"/>
              <a:t>ecretaria </a:t>
            </a:r>
            <a:r>
              <a:rPr lang="es-MX" dirty="0" smtClean="0"/>
              <a:t>de Turismo (SECTUR)  Gloria Guevara Manzo, presentó en el </a:t>
            </a:r>
            <a:r>
              <a:rPr lang="es-MX" i="1" dirty="0" smtClean="0"/>
              <a:t>Museo de Historia Natural</a:t>
            </a:r>
            <a:r>
              <a:rPr lang="es-MX" dirty="0" smtClean="0"/>
              <a:t> </a:t>
            </a:r>
            <a:r>
              <a:rPr lang="es-MX" dirty="0" smtClean="0"/>
              <a:t> las </a:t>
            </a:r>
            <a:r>
              <a:rPr lang="es-MX" dirty="0" smtClean="0"/>
              <a:t>“</a:t>
            </a:r>
            <a:r>
              <a:rPr lang="es-MX" b="1" dirty="0" smtClean="0"/>
              <a:t>Rutas Gastronómicas de </a:t>
            </a:r>
            <a:r>
              <a:rPr lang="es-MX" b="1" dirty="0" smtClean="0"/>
              <a:t>México</a:t>
            </a:r>
            <a:r>
              <a:rPr lang="es-MX" dirty="0" smtClean="0"/>
              <a:t>”.</a:t>
            </a:r>
            <a:endParaRPr lang="es-MX" dirty="0" smtClean="0"/>
          </a:p>
        </p:txBody>
      </p:sp>
    </p:spTree>
    <p:extLst>
      <p:ext uri="{BB962C8B-B14F-4D97-AF65-F5344CB8AC3E}">
        <p14:creationId xmlns:p14="http://schemas.microsoft.com/office/powerpoint/2010/main" val="3821318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619672" y="428604"/>
            <a:ext cx="7067128" cy="6168748"/>
          </a:xfrm>
        </p:spPr>
        <p:txBody>
          <a:bodyPr>
            <a:normAutofit fontScale="92500" lnSpcReduction="20000"/>
          </a:bodyPr>
          <a:lstStyle/>
          <a:p>
            <a:pPr marL="0" indent="0" algn="just">
              <a:buNone/>
            </a:pPr>
            <a:r>
              <a:rPr lang="es-MX" dirty="0" smtClean="0"/>
              <a:t>Según datos de la </a:t>
            </a:r>
            <a:r>
              <a:rPr lang="es-ES" b="1" dirty="0" smtClean="0"/>
              <a:t>(SECTUR, 2010)</a:t>
            </a:r>
            <a:r>
              <a:rPr lang="es-MX" dirty="0" smtClean="0"/>
              <a:t> Las 18 Rutas Gastronómicas de México son las siguientes:</a:t>
            </a:r>
            <a:endParaRPr lang="es-MX" b="1" dirty="0" smtClean="0"/>
          </a:p>
          <a:p>
            <a:pPr lvl="0"/>
            <a:r>
              <a:rPr lang="es-MX" dirty="0" smtClean="0"/>
              <a:t>Los fogones entre </a:t>
            </a:r>
            <a:r>
              <a:rPr lang="es-MX" dirty="0" smtClean="0">
                <a:hlinkClick r:id="rId2" tooltip="Baja California y sus vinos"/>
              </a:rPr>
              <a:t>Viñas</a:t>
            </a:r>
            <a:r>
              <a:rPr lang="es-MX" dirty="0" smtClean="0"/>
              <a:t> y aromas del mar (Baja California y Baja California Sur);</a:t>
            </a:r>
          </a:p>
          <a:p>
            <a:pPr lvl="0"/>
            <a:r>
              <a:rPr lang="es-MX" i="1" dirty="0" smtClean="0"/>
              <a:t>El sabor de hoy</a:t>
            </a:r>
            <a:r>
              <a:rPr lang="es-MX" dirty="0" smtClean="0"/>
              <a:t> (Ciudad de México);</a:t>
            </a:r>
          </a:p>
          <a:p>
            <a:pPr lvl="0"/>
            <a:r>
              <a:rPr lang="es-MX" dirty="0" smtClean="0"/>
              <a:t>Cocina de dos mundos (Chihuahua);</a:t>
            </a:r>
          </a:p>
          <a:p>
            <a:pPr lvl="0"/>
            <a:r>
              <a:rPr lang="es-MX" dirty="0" smtClean="0"/>
              <a:t>La </a:t>
            </a:r>
            <a:r>
              <a:rPr lang="es-MX" dirty="0" smtClean="0">
                <a:hlinkClick r:id="rId3" tooltip="Reseña sobre el Cacao y la Ruta del Cacao"/>
              </a:rPr>
              <a:t>ruta del cacao</a:t>
            </a:r>
            <a:r>
              <a:rPr lang="es-MX" dirty="0" smtClean="0"/>
              <a:t> (Chiapas y Tabasco);</a:t>
            </a:r>
          </a:p>
          <a:p>
            <a:pPr lvl="0"/>
            <a:r>
              <a:rPr lang="es-MX" dirty="0" smtClean="0"/>
              <a:t>Los mil sabores del mole (Oaxaca);</a:t>
            </a:r>
          </a:p>
          <a:p>
            <a:pPr lvl="0"/>
            <a:r>
              <a:rPr lang="es-MX" dirty="0" smtClean="0"/>
              <a:t>La mesa de la huerta y el mar (Sinaloa);</a:t>
            </a:r>
          </a:p>
          <a:p>
            <a:pPr lvl="0"/>
            <a:r>
              <a:rPr lang="es-MX" dirty="0" smtClean="0"/>
              <a:t>El altar del </a:t>
            </a:r>
            <a:r>
              <a:rPr lang="es-MX" dirty="0" smtClean="0">
                <a:hlinkClick r:id="rId4" tooltip="Tradición del Día de Muertos en México"/>
              </a:rPr>
              <a:t>día de muertos</a:t>
            </a:r>
            <a:r>
              <a:rPr lang="es-MX" dirty="0" smtClean="0"/>
              <a:t> (Michoacán);</a:t>
            </a:r>
          </a:p>
          <a:p>
            <a:pPr lvl="0"/>
            <a:r>
              <a:rPr lang="es-MX" dirty="0" smtClean="0"/>
              <a:t>La ruta de los mercados (Morelos y Guerrero);</a:t>
            </a:r>
          </a:p>
          <a:p>
            <a:pPr lvl="0"/>
            <a:r>
              <a:rPr lang="es-MX" i="1" dirty="0" smtClean="0"/>
              <a:t>Del </a:t>
            </a:r>
            <a:r>
              <a:rPr lang="es-MX" dirty="0" smtClean="0">
                <a:hlinkClick r:id="rId5" tooltip="El Café: fragante aroma del sureste mexicano"/>
              </a:rPr>
              <a:t>café</a:t>
            </a:r>
            <a:r>
              <a:rPr lang="es-MX" i="1" dirty="0" smtClean="0"/>
              <a:t> a la </a:t>
            </a:r>
            <a:r>
              <a:rPr lang="es-MX" dirty="0" smtClean="0">
                <a:hlinkClick r:id="rId6" tooltip="La vainilla: aromático regalo de las tierras veracruzanas"/>
              </a:rPr>
              <a:t>vainilla</a:t>
            </a:r>
            <a:r>
              <a:rPr lang="es-MX" dirty="0" smtClean="0"/>
              <a:t> (Veracruz);</a:t>
            </a:r>
          </a:p>
          <a:p>
            <a:endParaRPr lang="es-MX" dirty="0"/>
          </a:p>
        </p:txBody>
      </p:sp>
    </p:spTree>
    <p:extLst>
      <p:ext uri="{BB962C8B-B14F-4D97-AF65-F5344CB8AC3E}">
        <p14:creationId xmlns:p14="http://schemas.microsoft.com/office/powerpoint/2010/main" val="2046680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47664" y="571480"/>
            <a:ext cx="7139136" cy="6025872"/>
          </a:xfrm>
        </p:spPr>
        <p:txBody>
          <a:bodyPr>
            <a:normAutofit fontScale="92500" lnSpcReduction="20000"/>
          </a:bodyPr>
          <a:lstStyle/>
          <a:p>
            <a:pPr lvl="0"/>
            <a:r>
              <a:rPr lang="es-MX" dirty="0" smtClean="0"/>
              <a:t>Platillos con historia (Querétaro y Guanajuato);</a:t>
            </a:r>
          </a:p>
          <a:p>
            <a:pPr lvl="0"/>
            <a:r>
              <a:rPr lang="es-MX" dirty="0" smtClean="0"/>
              <a:t>Cocina al son del </a:t>
            </a:r>
            <a:r>
              <a:rPr lang="es-MX" dirty="0" smtClean="0">
                <a:hlinkClick r:id="rId2" tooltip="El Mariachi ya es Patrimonio Cultural de la Humanidad"/>
              </a:rPr>
              <a:t>mariachi</a:t>
            </a:r>
            <a:r>
              <a:rPr lang="es-MX" dirty="0" smtClean="0"/>
              <a:t> (Jalisco);</a:t>
            </a:r>
          </a:p>
          <a:p>
            <a:pPr lvl="0"/>
            <a:r>
              <a:rPr lang="es-MX" dirty="0" smtClean="0"/>
              <a:t>Los sabores del mar (Nayarit y Colima);</a:t>
            </a:r>
          </a:p>
          <a:p>
            <a:pPr lvl="0"/>
            <a:r>
              <a:rPr lang="es-MX" dirty="0" smtClean="0"/>
              <a:t>La cultura del maguey (Hidalgo);</a:t>
            </a:r>
          </a:p>
          <a:p>
            <a:pPr lvl="0"/>
            <a:r>
              <a:rPr lang="es-MX" dirty="0" smtClean="0"/>
              <a:t>Del mar a la laguna (Tamaulipas);</a:t>
            </a:r>
          </a:p>
          <a:p>
            <a:pPr lvl="0"/>
            <a:r>
              <a:rPr lang="es-MX" dirty="0" smtClean="0"/>
              <a:t>Los dulces sabores de antaño (Tlaxcala y Puebla);</a:t>
            </a:r>
          </a:p>
          <a:p>
            <a:pPr lvl="0"/>
            <a:r>
              <a:rPr lang="es-MX" dirty="0" smtClean="0"/>
              <a:t>El sazón del minero (Aguascalientes, San Luis Potosí y Zacatecas);</a:t>
            </a:r>
          </a:p>
          <a:p>
            <a:pPr lvl="0"/>
            <a:r>
              <a:rPr lang="es-MX" dirty="0" smtClean="0"/>
              <a:t>Entre cortes y viñedos (Nuevo León, Coahuila, Durango y Sonora);</a:t>
            </a:r>
          </a:p>
          <a:p>
            <a:pPr lvl="0"/>
            <a:r>
              <a:rPr lang="es-MX" dirty="0" smtClean="0"/>
              <a:t>Los ingredientes mestizos del </a:t>
            </a:r>
            <a:r>
              <a:rPr lang="es-MX" dirty="0" err="1" smtClean="0"/>
              <a:t>Mayab</a:t>
            </a:r>
            <a:r>
              <a:rPr lang="es-MX" dirty="0" smtClean="0"/>
              <a:t> (Yucatán y Quintana Roo).</a:t>
            </a:r>
            <a:endParaRPr lang="es-MX" dirty="0"/>
          </a:p>
        </p:txBody>
      </p:sp>
    </p:spTree>
    <p:extLst>
      <p:ext uri="{BB962C8B-B14F-4D97-AF65-F5344CB8AC3E}">
        <p14:creationId xmlns:p14="http://schemas.microsoft.com/office/powerpoint/2010/main" val="8492604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1272</Words>
  <Application>Microsoft Office PowerPoint</Application>
  <PresentationFormat>Presentación en pantalla (4:3)</PresentationFormat>
  <Paragraphs>56</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Berlin Sans FB</vt:lpstr>
      <vt:lpstr>Calibri</vt:lpstr>
      <vt:lpstr>Tema de Office</vt:lpstr>
      <vt:lpstr>UNIVERSIDAD AUTÓNOMA DEL ESTADO DE HIDALGO</vt:lpstr>
      <vt:lpstr>Presentación de PowerPoint</vt:lpstr>
      <vt:lpstr>Tema: LAS RUTAS GASTRONÓMICAS.</vt:lpstr>
      <vt:lpstr>Introducción </vt:lpstr>
      <vt:lpstr>Orígenes</vt:lpstr>
      <vt:lpstr>El arte culinario </vt:lpstr>
      <vt:lpstr>Segmentos del turismo gastronómico  </vt:lpstr>
      <vt:lpstr>Presentación de PowerPoint</vt:lpstr>
      <vt:lpstr>Presentación de PowerPoint</vt:lpstr>
      <vt:lpstr>Presentación de PowerPoint</vt:lpstr>
      <vt:lpstr>Entre los principales segmentos es posible identificar los siguientes:</vt:lpstr>
      <vt:lpstr>Presentación de PowerPoint</vt:lpstr>
      <vt:lpstr>Presentación de PowerPoint</vt:lpstr>
      <vt:lpstr>Presentación de PowerPoint</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JHP</cp:lastModifiedBy>
  <cp:revision>28</cp:revision>
  <dcterms:created xsi:type="dcterms:W3CDTF">2014-12-12T16:57:31Z</dcterms:created>
  <dcterms:modified xsi:type="dcterms:W3CDTF">2016-10-17T12:05:20Z</dcterms:modified>
</cp:coreProperties>
</file>