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7" r:id="rId4"/>
    <p:sldId id="263" r:id="rId5"/>
    <p:sldId id="264" r:id="rId6"/>
    <p:sldId id="265" r:id="rId7"/>
    <p:sldId id="266" r:id="rId8"/>
    <p:sldId id="275" r:id="rId9"/>
    <p:sldId id="267" r:id="rId10"/>
    <p:sldId id="268" r:id="rId11"/>
    <p:sldId id="269" r:id="rId12"/>
    <p:sldId id="270" r:id="rId13"/>
    <p:sldId id="271" r:id="rId14"/>
    <p:sldId id="272" r:id="rId15"/>
    <p:sldId id="273" r:id="rId16"/>
    <p:sldId id="261" r:id="rId17"/>
    <p:sldId id="277" r:id="rId1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22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403648" y="2130425"/>
            <a:ext cx="7054552"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7088832" cy="1752600"/>
          </a:xfrm>
        </p:spPr>
        <p:txBody>
          <a:bodyPr/>
          <a:lstStyle>
            <a:lvl1pPr marL="0" indent="0" algn="ctr">
              <a:buNone/>
              <a:defRPr>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757F3E5-681C-4C9D-BD31-99541B831678}" type="datetimeFigureOut">
              <a:rPr lang="es-MX" smtClean="0"/>
              <a:pPr/>
              <a:t>16/05/2016</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35635770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757F3E5-681C-4C9D-BD31-99541B831678}" type="datetimeFigureOut">
              <a:rPr lang="es-MX" smtClean="0"/>
              <a:pPr/>
              <a:t>16/05/2016</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683105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43608" y="4077072"/>
            <a:ext cx="7772400" cy="2016224"/>
          </a:xfrm>
        </p:spPr>
        <p:txBody>
          <a:bodyPr anchor="t"/>
          <a:lstStyle>
            <a:lvl1pPr algn="ctr">
              <a:defRPr sz="36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115616" y="220486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757F3E5-681C-4C9D-BD31-99541B831678}" type="datetimeFigureOut">
              <a:rPr lang="es-MX" smtClean="0"/>
              <a:pPr/>
              <a:t>16/05/2016</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7480850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1475656" y="1600200"/>
            <a:ext cx="34563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5220072" y="1600200"/>
            <a:ext cx="346672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757F3E5-681C-4C9D-BD31-99541B831678}" type="datetimeFigureOut">
              <a:rPr lang="es-MX" smtClean="0"/>
              <a:pPr/>
              <a:t>16/05/2016</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458498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331640" y="1535113"/>
            <a:ext cx="3528392" cy="639762"/>
          </a:xfrm>
        </p:spPr>
        <p:txBody>
          <a:bodyPr anchor="b">
            <a:noAutofit/>
          </a:bodyPr>
          <a:lstStyle>
            <a:lvl1pPr marL="0" indent="0" algn="ctr">
              <a:buNone/>
              <a:defRPr sz="1800" b="0">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1331640" y="2174875"/>
            <a:ext cx="35283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5004048" y="1535113"/>
            <a:ext cx="3682752" cy="639762"/>
          </a:xfrm>
        </p:spPr>
        <p:txBody>
          <a:bodyPr anchor="b">
            <a:noAutofit/>
          </a:bodyPr>
          <a:lstStyle>
            <a:lvl1pPr marL="0" indent="0">
              <a:buNone/>
              <a:defRPr sz="1800" b="0">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5004048" y="2174875"/>
            <a:ext cx="36827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757F3E5-681C-4C9D-BD31-99541B831678}" type="datetimeFigureOut">
              <a:rPr lang="es-MX" smtClean="0"/>
              <a:pPr/>
              <a:t>16/05/2016</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29342942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757F3E5-681C-4C9D-BD31-99541B831678}" type="datetimeFigureOut">
              <a:rPr lang="es-MX" smtClean="0"/>
              <a:pPr/>
              <a:t>16/05/2016</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4409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757F3E5-681C-4C9D-BD31-99541B831678}" type="datetimeFigureOut">
              <a:rPr lang="es-MX" smtClean="0"/>
              <a:pPr/>
              <a:t>16/05/2016</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575729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757F3E5-681C-4C9D-BD31-99541B831678}" type="datetimeFigureOut">
              <a:rPr lang="es-MX" smtClean="0"/>
              <a:pPr/>
              <a:t>16/05/2016</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653403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09936" y="4800600"/>
            <a:ext cx="5486400" cy="566738"/>
          </a:xfrm>
        </p:spPr>
        <p:txBody>
          <a:bodyPr anchor="b"/>
          <a:lstStyle>
            <a:lvl1pPr algn="ctr">
              <a:defRPr sz="2000" b="0"/>
            </a:lvl1pPr>
          </a:lstStyle>
          <a:p>
            <a:r>
              <a:rPr lang="es-ES" dirty="0" smtClean="0"/>
              <a:t>Haga clic para modificar el estilo de título del patrón</a:t>
            </a:r>
            <a:endParaRPr lang="es-MX" dirty="0"/>
          </a:p>
        </p:txBody>
      </p:sp>
      <p:sp>
        <p:nvSpPr>
          <p:cNvPr id="3" name="2 Marcador de posición de imagen"/>
          <p:cNvSpPr>
            <a:spLocks noGrp="1"/>
          </p:cNvSpPr>
          <p:nvPr>
            <p:ph type="pic" idx="1"/>
          </p:nvPr>
        </p:nvSpPr>
        <p:spPr>
          <a:xfrm>
            <a:off x="210993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210993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4 Marcador de fecha"/>
          <p:cNvSpPr>
            <a:spLocks noGrp="1"/>
          </p:cNvSpPr>
          <p:nvPr>
            <p:ph type="dt" sz="half" idx="10"/>
          </p:nvPr>
        </p:nvSpPr>
        <p:spPr/>
        <p:txBody>
          <a:bodyPr/>
          <a:lstStyle/>
          <a:p>
            <a:fld id="{1757F3E5-681C-4C9D-BD31-99541B831678}" type="datetimeFigureOut">
              <a:rPr lang="es-MX" smtClean="0"/>
              <a:pPr/>
              <a:t>16/05/2016</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28733385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691680" y="274638"/>
            <a:ext cx="6995120" cy="1143000"/>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1331640" y="1600200"/>
            <a:ext cx="735516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971600" y="6520259"/>
            <a:ext cx="2133600" cy="365125"/>
          </a:xfrm>
          <a:prstGeom prst="rect">
            <a:avLst/>
          </a:prstGeom>
        </p:spPr>
        <p:txBody>
          <a:bodyPr vert="horz" lIns="91440" tIns="45720" rIns="91440" bIns="45720" rtlCol="0" anchor="ctr"/>
          <a:lstStyle>
            <a:lvl1pPr algn="ctr">
              <a:defRPr sz="800">
                <a:solidFill>
                  <a:schemeClr val="tx1">
                    <a:tint val="75000"/>
                  </a:schemeClr>
                </a:solidFill>
                <a:latin typeface="Berlin Sans FB" panose="020E0602020502020306" pitchFamily="34" charset="0"/>
              </a:defRPr>
            </a:lvl1pPr>
          </a:lstStyle>
          <a:p>
            <a:fld id="{1757F3E5-681C-4C9D-BD31-99541B831678}" type="datetimeFigureOut">
              <a:rPr lang="es-MX" smtClean="0"/>
              <a:pPr/>
              <a:t>16/05/2016</a:t>
            </a:fld>
            <a:endParaRPr lang="es-MX" dirty="0"/>
          </a:p>
        </p:txBody>
      </p:sp>
      <p:sp>
        <p:nvSpPr>
          <p:cNvPr id="5" name="4 Marcador de pie de página"/>
          <p:cNvSpPr>
            <a:spLocks noGrp="1"/>
          </p:cNvSpPr>
          <p:nvPr>
            <p:ph type="ftr" sz="quarter" idx="3"/>
          </p:nvPr>
        </p:nvSpPr>
        <p:spPr>
          <a:xfrm>
            <a:off x="3476600" y="6525344"/>
            <a:ext cx="2895600" cy="365125"/>
          </a:xfrm>
          <a:prstGeom prst="rect">
            <a:avLst/>
          </a:prstGeom>
        </p:spPr>
        <p:txBody>
          <a:bodyPr vert="horz" lIns="91440" tIns="45720" rIns="91440" bIns="45720" rtlCol="0" anchor="ctr"/>
          <a:lstStyle>
            <a:lvl1pPr algn="ctr">
              <a:defRPr sz="1000">
                <a:solidFill>
                  <a:schemeClr val="tx1">
                    <a:tint val="75000"/>
                  </a:schemeClr>
                </a:solidFill>
                <a:latin typeface="Berlin Sans FB" panose="020E0602020502020306" pitchFamily="34" charset="0"/>
              </a:defRPr>
            </a:lvl1pPr>
          </a:lstStyle>
          <a:p>
            <a:endParaRPr lang="es-MX" dirty="0"/>
          </a:p>
        </p:txBody>
      </p:sp>
      <p:sp>
        <p:nvSpPr>
          <p:cNvPr id="6" name="5 Marcador de número de diapositiva"/>
          <p:cNvSpPr>
            <a:spLocks noGrp="1"/>
          </p:cNvSpPr>
          <p:nvPr>
            <p:ph type="sldNum" sz="quarter" idx="4"/>
          </p:nvPr>
        </p:nvSpPr>
        <p:spPr>
          <a:xfrm>
            <a:off x="6804248" y="6525344"/>
            <a:ext cx="2133600" cy="365125"/>
          </a:xfrm>
          <a:prstGeom prst="rect">
            <a:avLst/>
          </a:prstGeom>
        </p:spPr>
        <p:txBody>
          <a:bodyPr vert="horz" lIns="91440" tIns="45720" rIns="91440" bIns="45720" rtlCol="0" anchor="ctr"/>
          <a:lstStyle>
            <a:lvl1pPr algn="r">
              <a:defRPr sz="1000">
                <a:solidFill>
                  <a:schemeClr val="tx1">
                    <a:tint val="75000"/>
                  </a:schemeClr>
                </a:solidFill>
                <a:latin typeface="Berlin Sans FB" panose="020E0602020502020306" pitchFamily="34" charset="0"/>
              </a:defRPr>
            </a:lvl1p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2088449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ctr" defTabSz="914400" rtl="0" eaLnBrk="1" latinLnBrk="0" hangingPunct="1">
        <a:spcBef>
          <a:spcPct val="0"/>
        </a:spcBef>
        <a:buNone/>
        <a:defRPr sz="3600" kern="1200">
          <a:solidFill>
            <a:srgbClr val="6A221D"/>
          </a:solidFill>
          <a:effectLst>
            <a:outerShdw blurRad="38100" dist="38100" dir="2700000" algn="tl">
              <a:srgbClr val="000000">
                <a:alpha val="43137"/>
              </a:srgbClr>
            </a:outerShdw>
          </a:effectLst>
          <a:latin typeface="Berlin Sans FB" panose="020E0602020502020306"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0" kern="1200">
          <a:solidFill>
            <a:srgbClr val="6A221D"/>
          </a:solidFill>
          <a:latin typeface="Berlin Sans FB" panose="020E0602020502020306"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kern="1200">
          <a:solidFill>
            <a:srgbClr val="6A221D"/>
          </a:solidFill>
          <a:latin typeface="Berlin Sans FB" panose="020E0602020502020306"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0" kern="1200">
          <a:solidFill>
            <a:srgbClr val="6A221D"/>
          </a:solidFill>
          <a:latin typeface="Berlin Sans FB" panose="020E0602020502020306"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objetivosdedesarrollodelmilenio.org.mx/ODM/Doctos/Inf9409.pdf" TargetMode="External"/><Relationship Id="rId2" Type="http://schemas.openxmlformats.org/officeDocument/2006/relationships/hyperlink" Target="http://seplader.hidalgo.gob.mx/PED/home.html" TargetMode="External"/><Relationship Id="rId1" Type="http://schemas.openxmlformats.org/officeDocument/2006/relationships/slideLayout" Target="../slideLayouts/slideLayout2.xml"/><Relationship Id="rId4" Type="http://schemas.openxmlformats.org/officeDocument/2006/relationships/hyperlink" Target="http://pnd.gob.mx/"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salud.gob.mx/unidades/cdi/documentos/envejecimiento.pdf" TargetMode="External"/><Relationship Id="rId2" Type="http://schemas.openxmlformats.org/officeDocument/2006/relationships/hyperlink" Target="http://www.unfpa.org.mx/publicaciones/Envejecimiento_F_14oct11.pdf" TargetMode="External"/><Relationship Id="rId1" Type="http://schemas.openxmlformats.org/officeDocument/2006/relationships/slideLayout" Target="../slideLayouts/slideLayout2.xml"/><Relationship Id="rId5" Type="http://schemas.openxmlformats.org/officeDocument/2006/relationships/hyperlink" Target="http://www.monitoringris.org/documents/norm_glob/mipaa_spanish.pdf" TargetMode="External"/><Relationship Id="rId4" Type="http://schemas.openxmlformats.org/officeDocument/2006/relationships/hyperlink" Target="http://www.inapam.gob.mx/work/models/INAPAM/Resource/Documentos_Inicio/Enadis_2010_Inapam-Conapred.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403648" y="1785926"/>
            <a:ext cx="7054552" cy="1470025"/>
          </a:xfrm>
        </p:spPr>
        <p:txBody>
          <a:bodyPr/>
          <a:lstStyle/>
          <a:p>
            <a:r>
              <a:rPr lang="es-ES" dirty="0" smtClean="0">
                <a:latin typeface="Arial" pitchFamily="34" charset="0"/>
                <a:cs typeface="Arial" pitchFamily="34" charset="0"/>
              </a:rPr>
              <a:t>UNIVERSIDAD AUTÓNOMA DEL ESTADO DE HIDALGO</a:t>
            </a:r>
            <a:endParaRPr lang="es-MX" dirty="0">
              <a:latin typeface="Arial" pitchFamily="34" charset="0"/>
              <a:cs typeface="Arial" pitchFamily="34" charset="0"/>
            </a:endParaRPr>
          </a:p>
        </p:txBody>
      </p:sp>
      <p:sp>
        <p:nvSpPr>
          <p:cNvPr id="5" name="4 Subtítulo"/>
          <p:cNvSpPr>
            <a:spLocks noGrp="1"/>
          </p:cNvSpPr>
          <p:nvPr>
            <p:ph type="subTitle" idx="1"/>
          </p:nvPr>
        </p:nvSpPr>
        <p:spPr>
          <a:xfrm>
            <a:off x="1371600" y="4105292"/>
            <a:ext cx="7088832" cy="1752600"/>
          </a:xfrm>
        </p:spPr>
        <p:txBody>
          <a:bodyPr/>
          <a:lstStyle/>
          <a:p>
            <a:r>
              <a:rPr lang="es-ES" b="1" dirty="0" smtClean="0">
                <a:latin typeface="Arial" pitchFamily="34" charset="0"/>
                <a:cs typeface="Arial" pitchFamily="34" charset="0"/>
              </a:rPr>
              <a:t>Instituto de Ciencias Económico Administrativas</a:t>
            </a:r>
            <a:endParaRPr lang="es-MX" b="1" dirty="0">
              <a:latin typeface="Arial" pitchFamily="34" charset="0"/>
              <a:cs typeface="Arial" pitchFamily="34" charset="0"/>
            </a:endParaRPr>
          </a:p>
        </p:txBody>
      </p:sp>
    </p:spTree>
    <p:extLst>
      <p:ext uri="{BB962C8B-B14F-4D97-AF65-F5344CB8AC3E}">
        <p14:creationId xmlns:p14="http://schemas.microsoft.com/office/powerpoint/2010/main" val="3644256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31640" y="836712"/>
            <a:ext cx="6624736" cy="646331"/>
          </a:xfrm>
          <a:prstGeom prst="rect">
            <a:avLst/>
          </a:prstGeom>
          <a:noFill/>
        </p:spPr>
        <p:txBody>
          <a:bodyPr wrap="square" rtlCol="0">
            <a:spAutoFit/>
          </a:bodyPr>
          <a:lstStyle/>
          <a:p>
            <a:pPr algn="ctr"/>
            <a:r>
              <a:rPr lang="es-ES" sz="3600" dirty="0" smtClean="0"/>
              <a:t>En México dos Ejemplos</a:t>
            </a:r>
            <a:endParaRPr lang="es-ES" sz="3600" dirty="0"/>
          </a:p>
        </p:txBody>
      </p:sp>
      <p:sp>
        <p:nvSpPr>
          <p:cNvPr id="8" name="7 Rectángulo"/>
          <p:cNvSpPr/>
          <p:nvPr/>
        </p:nvSpPr>
        <p:spPr>
          <a:xfrm>
            <a:off x="1428728" y="4429132"/>
            <a:ext cx="2880320" cy="646331"/>
          </a:xfrm>
          <a:prstGeom prst="rect">
            <a:avLst/>
          </a:prstGeom>
        </p:spPr>
        <p:txBody>
          <a:bodyPr wrap="square">
            <a:spAutoFit/>
          </a:bodyPr>
          <a:lstStyle/>
          <a:p>
            <a:pPr algn="just"/>
            <a:r>
              <a:rPr kumimoji="0" lang="es-ES" b="0" i="0" u="none" strike="noStrike" kern="0" cap="none" spc="0" normalizeH="0" baseline="0" noProof="0" dirty="0" smtClean="0">
                <a:ln>
                  <a:noFill/>
                </a:ln>
                <a:effectLst/>
                <a:uLnTx/>
                <a:uFillTx/>
                <a:latin typeface="Times New Roman"/>
                <a:ea typeface="+mj-ea"/>
                <a:cs typeface="Times New Roman"/>
              </a:rPr>
              <a:t>Campamento Tlachtli en San Luís Potosí</a:t>
            </a:r>
            <a:endParaRPr lang="es-ES" dirty="0"/>
          </a:p>
        </p:txBody>
      </p:sp>
      <p:sp>
        <p:nvSpPr>
          <p:cNvPr id="10" name="9 Rectángulo"/>
          <p:cNvSpPr/>
          <p:nvPr/>
        </p:nvSpPr>
        <p:spPr>
          <a:xfrm>
            <a:off x="4211960" y="5373216"/>
            <a:ext cx="4572000" cy="1200329"/>
          </a:xfrm>
          <a:prstGeom prst="rect">
            <a:avLst/>
          </a:prstGeom>
        </p:spPr>
        <p:txBody>
          <a:bodyPr>
            <a:spAutoFit/>
          </a:bodyPr>
          <a:lstStyle/>
          <a:p>
            <a:pPr algn="just"/>
            <a:r>
              <a:rPr lang="es-ES" dirty="0"/>
              <a:t>Tabasco, donde se gestan los primeros pasos del turismo gerontológico</a:t>
            </a:r>
          </a:p>
        </p:txBody>
      </p:sp>
      <p:pic>
        <p:nvPicPr>
          <p:cNvPr id="35842" name="Picture 2" descr="Senior man pushes his disabled wife's wheelchair through the park. - stock photo"/>
          <p:cNvPicPr>
            <a:picLocks noChangeAspect="1" noChangeArrowheads="1"/>
          </p:cNvPicPr>
          <p:nvPr/>
        </p:nvPicPr>
        <p:blipFill>
          <a:blip r:embed="rId2"/>
          <a:srcRect/>
          <a:stretch>
            <a:fillRect/>
          </a:stretch>
        </p:blipFill>
        <p:spPr bwMode="auto">
          <a:xfrm>
            <a:off x="2928926" y="1571613"/>
            <a:ext cx="3786214" cy="2692420"/>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5572132" y="2643182"/>
            <a:ext cx="3071834"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Arial Unicode MS" pitchFamily="34" charset="-128"/>
                <a:cs typeface="Times New Roman" pitchFamily="18" charset="0"/>
              </a:rPr>
              <a:t>Todo turista que tenga </a:t>
            </a:r>
            <a:r>
              <a:rPr kumimoji="0" lang="es-ES" b="0" i="0" u="none" strike="noStrike" cap="none" normalizeH="0" baseline="0" dirty="0" smtClean="0">
                <a:ln>
                  <a:noFill/>
                </a:ln>
                <a:solidFill>
                  <a:schemeClr val="tx1"/>
                </a:solidFill>
                <a:effectLst/>
                <a:latin typeface="Times New Roman"/>
                <a:ea typeface="Arial Unicode MS" pitchFamily="34" charset="-128"/>
                <a:cs typeface="Times New Roman" pitchFamily="18" charset="0"/>
              </a:rPr>
              <a:t>“</a:t>
            </a:r>
            <a:r>
              <a:rPr kumimoji="0" lang="es-ES" b="0" i="0" u="none" strike="noStrike" cap="none" normalizeH="0" baseline="0" dirty="0" smtClean="0">
                <a:ln>
                  <a:noFill/>
                </a:ln>
                <a:solidFill>
                  <a:schemeClr val="tx1"/>
                </a:solidFill>
                <a:effectLst/>
                <a:latin typeface="Arial" pitchFamily="34" charset="0"/>
                <a:ea typeface="Arial Unicode MS" pitchFamily="34" charset="-128"/>
                <a:cs typeface="Times New Roman" pitchFamily="18" charset="0"/>
              </a:rPr>
              <a:t>capacidades</a:t>
            </a:r>
            <a:r>
              <a:rPr kumimoji="0" lang="es-ES" b="0" i="0" u="none" strike="noStrike" cap="none" normalizeH="0" baseline="0" dirty="0" smtClean="0">
                <a:ln>
                  <a:noFill/>
                </a:ln>
                <a:solidFill>
                  <a:schemeClr val="tx1"/>
                </a:solidFill>
                <a:effectLst/>
                <a:latin typeface="Times New Roman"/>
                <a:ea typeface="Arial Unicode MS" pitchFamily="34" charset="-128"/>
                <a:cs typeface="Times New Roman" pitchFamily="18" charset="0"/>
              </a:rPr>
              <a:t>”</a:t>
            </a:r>
            <a:r>
              <a:rPr kumimoji="0" lang="es-ES" b="0" i="0" u="none" strike="noStrike" cap="none" normalizeH="0" baseline="0" dirty="0" smtClean="0">
                <a:ln>
                  <a:noFill/>
                </a:ln>
                <a:solidFill>
                  <a:schemeClr val="tx1"/>
                </a:solidFill>
                <a:effectLst/>
                <a:latin typeface="Arial" pitchFamily="34" charset="0"/>
                <a:ea typeface="Arial Unicode MS" pitchFamily="34" charset="-128"/>
                <a:cs typeface="Times New Roman" pitchFamily="18" charset="0"/>
              </a:rPr>
              <a:t> o </a:t>
            </a:r>
            <a:r>
              <a:rPr kumimoji="0" lang="es-ES" b="0" i="0" u="none" strike="noStrike" cap="none" normalizeH="0" baseline="0" dirty="0" smtClean="0">
                <a:ln>
                  <a:noFill/>
                </a:ln>
                <a:solidFill>
                  <a:schemeClr val="tx1"/>
                </a:solidFill>
                <a:effectLst/>
                <a:latin typeface="Times New Roman"/>
                <a:ea typeface="Arial Unicode MS" pitchFamily="34" charset="-128"/>
                <a:cs typeface="Times New Roman" pitchFamily="18" charset="0"/>
              </a:rPr>
              <a:t>“</a:t>
            </a:r>
            <a:r>
              <a:rPr kumimoji="0" lang="es-ES" b="0" i="0" u="none" strike="noStrike" cap="none" normalizeH="0" baseline="0" dirty="0" smtClean="0">
                <a:ln>
                  <a:noFill/>
                </a:ln>
                <a:solidFill>
                  <a:schemeClr val="tx1"/>
                </a:solidFill>
                <a:effectLst/>
                <a:latin typeface="Arial" pitchFamily="34" charset="0"/>
                <a:ea typeface="Arial Unicode MS" pitchFamily="34" charset="-128"/>
                <a:cs typeface="Times New Roman" pitchFamily="18" charset="0"/>
              </a:rPr>
              <a:t>no</a:t>
            </a:r>
            <a:r>
              <a:rPr kumimoji="0" lang="es-ES" b="0" i="0" u="none" strike="noStrike" cap="none" normalizeH="0" baseline="0" dirty="0" smtClean="0">
                <a:ln>
                  <a:noFill/>
                </a:ln>
                <a:solidFill>
                  <a:schemeClr val="tx1"/>
                </a:solidFill>
                <a:effectLst/>
                <a:latin typeface="Times New Roman"/>
                <a:ea typeface="Arial Unicode MS" pitchFamily="34" charset="-128"/>
                <a:cs typeface="Times New Roman" pitchFamily="18" charset="0"/>
              </a:rPr>
              <a:t>”</a:t>
            </a:r>
            <a:r>
              <a:rPr kumimoji="0" lang="es-ES" b="0" i="0" u="none" strike="noStrike" cap="none" normalizeH="0" baseline="0" dirty="0" smtClean="0">
                <a:ln>
                  <a:noFill/>
                </a:ln>
                <a:solidFill>
                  <a:schemeClr val="tx1"/>
                </a:solidFill>
                <a:effectLst/>
                <a:latin typeface="Arial" pitchFamily="34" charset="0"/>
                <a:ea typeface="Arial Unicode MS" pitchFamily="34" charset="-128"/>
                <a:cs typeface="Times New Roman" pitchFamily="18" charset="0"/>
              </a:rPr>
              <a:t>, merece respeto, atenci</a:t>
            </a:r>
            <a:r>
              <a:rPr kumimoji="0" lang="es-ES" b="0" i="0" u="none" strike="noStrike" cap="none" normalizeH="0" baseline="0" dirty="0" smtClean="0">
                <a:ln>
                  <a:noFill/>
                </a:ln>
                <a:solidFill>
                  <a:schemeClr val="tx1"/>
                </a:solidFill>
                <a:effectLst/>
                <a:latin typeface="Times New Roman"/>
                <a:ea typeface="Arial Unicode MS" pitchFamily="34" charset="-128"/>
                <a:cs typeface="Times New Roman" pitchFamily="18" charset="0"/>
              </a:rPr>
              <a:t>ó</a:t>
            </a:r>
            <a:r>
              <a:rPr kumimoji="0" lang="es-ES" b="0" i="0" u="none" strike="noStrike" cap="none" normalizeH="0" baseline="0" dirty="0" smtClean="0">
                <a:ln>
                  <a:noFill/>
                </a:ln>
                <a:solidFill>
                  <a:schemeClr val="tx1"/>
                </a:solidFill>
                <a:effectLst/>
                <a:latin typeface="Arial" pitchFamily="34" charset="0"/>
                <a:ea typeface="Arial Unicode MS" pitchFamily="34" charset="-128"/>
                <a:cs typeface="Times New Roman" pitchFamily="18" charset="0"/>
              </a:rPr>
              <a:t>n y cari</a:t>
            </a:r>
            <a:r>
              <a:rPr kumimoji="0" lang="es-ES" b="0" i="0" u="none" strike="noStrike" cap="none" normalizeH="0" baseline="0" dirty="0" smtClean="0">
                <a:ln>
                  <a:noFill/>
                </a:ln>
                <a:solidFill>
                  <a:schemeClr val="tx1"/>
                </a:solidFill>
                <a:effectLst/>
                <a:latin typeface="Times New Roman"/>
                <a:ea typeface="Arial Unicode MS" pitchFamily="34" charset="-128"/>
                <a:cs typeface="Times New Roman" pitchFamily="18" charset="0"/>
              </a:rPr>
              <a:t>ñ</a:t>
            </a:r>
            <a:r>
              <a:rPr kumimoji="0" lang="es-ES" b="0" i="0" u="none" strike="noStrike" cap="none" normalizeH="0" baseline="0" dirty="0" smtClean="0">
                <a:ln>
                  <a:noFill/>
                </a:ln>
                <a:solidFill>
                  <a:schemeClr val="tx1"/>
                </a:solidFill>
                <a:effectLst/>
                <a:latin typeface="Arial" pitchFamily="34" charset="0"/>
                <a:ea typeface="Arial Unicode MS" pitchFamily="34" charset="-128"/>
                <a:cs typeface="Times New Roman" pitchFamily="18" charset="0"/>
              </a:rPr>
              <a:t>o, principios b</a:t>
            </a:r>
            <a:r>
              <a:rPr kumimoji="0" lang="es-ES" b="0" i="0" u="none" strike="noStrike" cap="none" normalizeH="0" baseline="0" dirty="0" smtClean="0">
                <a:ln>
                  <a:noFill/>
                </a:ln>
                <a:solidFill>
                  <a:schemeClr val="tx1"/>
                </a:solidFill>
                <a:effectLst/>
                <a:latin typeface="Times New Roman"/>
                <a:ea typeface="Arial Unicode MS" pitchFamily="34" charset="-128"/>
                <a:cs typeface="Times New Roman" pitchFamily="18" charset="0"/>
              </a:rPr>
              <a:t>á</a:t>
            </a:r>
            <a:r>
              <a:rPr kumimoji="0" lang="es-ES" b="0" i="0" u="none" strike="noStrike" cap="none" normalizeH="0" baseline="0" dirty="0" smtClean="0">
                <a:ln>
                  <a:noFill/>
                </a:ln>
                <a:solidFill>
                  <a:schemeClr val="tx1"/>
                </a:solidFill>
                <a:effectLst/>
                <a:latin typeface="Arial" pitchFamily="34" charset="0"/>
                <a:ea typeface="Arial Unicode MS" pitchFamily="34" charset="-128"/>
                <a:cs typeface="Times New Roman" pitchFamily="18" charset="0"/>
              </a:rPr>
              <a:t>sicos que se deben de dar en la relaci</a:t>
            </a:r>
            <a:r>
              <a:rPr kumimoji="0" lang="es-ES" b="0" i="0" u="none" strike="noStrike" cap="none" normalizeH="0" baseline="0" dirty="0" smtClean="0">
                <a:ln>
                  <a:noFill/>
                </a:ln>
                <a:solidFill>
                  <a:schemeClr val="tx1"/>
                </a:solidFill>
                <a:effectLst/>
                <a:latin typeface="Times New Roman"/>
                <a:ea typeface="Arial Unicode MS" pitchFamily="34" charset="-128"/>
                <a:cs typeface="Times New Roman" pitchFamily="18" charset="0"/>
              </a:rPr>
              <a:t>ó</a:t>
            </a:r>
            <a:r>
              <a:rPr kumimoji="0" lang="es-ES" b="0" i="0" u="none" strike="noStrike" cap="none" normalizeH="0" baseline="0" dirty="0" smtClean="0">
                <a:ln>
                  <a:noFill/>
                </a:ln>
                <a:solidFill>
                  <a:schemeClr val="tx1"/>
                </a:solidFill>
                <a:effectLst/>
                <a:latin typeface="Arial" pitchFamily="34" charset="0"/>
                <a:ea typeface="Arial Unicode MS" pitchFamily="34" charset="-128"/>
                <a:cs typeface="Times New Roman" pitchFamily="18" charset="0"/>
              </a:rPr>
              <a:t>n con ellos; respeto a su momento psicof</a:t>
            </a:r>
            <a:r>
              <a:rPr kumimoji="0" lang="es-ES" b="0" i="0" u="none" strike="noStrike" cap="none" normalizeH="0" baseline="0" dirty="0" smtClean="0">
                <a:ln>
                  <a:noFill/>
                </a:ln>
                <a:solidFill>
                  <a:schemeClr val="tx1"/>
                </a:solidFill>
                <a:effectLst/>
                <a:latin typeface="Times New Roman"/>
                <a:ea typeface="Arial Unicode MS" pitchFamily="34" charset="-128"/>
                <a:cs typeface="Times New Roman" pitchFamily="18" charset="0"/>
              </a:rPr>
              <a:t>í</a:t>
            </a:r>
            <a:r>
              <a:rPr kumimoji="0" lang="es-ES" b="0" i="0" u="none" strike="noStrike" cap="none" normalizeH="0" baseline="0" dirty="0" smtClean="0">
                <a:ln>
                  <a:noFill/>
                </a:ln>
                <a:solidFill>
                  <a:schemeClr val="tx1"/>
                </a:solidFill>
                <a:effectLst/>
                <a:latin typeface="Arial" pitchFamily="34" charset="0"/>
                <a:ea typeface="Arial Unicode MS" pitchFamily="34" charset="-128"/>
                <a:cs typeface="Times New Roman" pitchFamily="18" charset="0"/>
              </a:rPr>
              <a:t>sico, a su propio ritmo, a sus valores y concepciones, a sus comportamientos, a sus deseos y querencias, y a su propia organizaci</a:t>
            </a:r>
            <a:r>
              <a:rPr kumimoji="0" lang="es-ES" b="0" i="0" u="none" strike="noStrike" cap="none" normalizeH="0" baseline="0" dirty="0" smtClean="0">
                <a:ln>
                  <a:noFill/>
                </a:ln>
                <a:solidFill>
                  <a:schemeClr val="tx1"/>
                </a:solidFill>
                <a:effectLst/>
                <a:latin typeface="Times New Roman"/>
                <a:ea typeface="Arial Unicode MS" pitchFamily="34" charset="-128"/>
                <a:cs typeface="Times New Roman" pitchFamily="18" charset="0"/>
              </a:rPr>
              <a:t>ó</a:t>
            </a:r>
            <a:r>
              <a:rPr kumimoji="0" lang="es-ES" b="0" i="0" u="none" strike="noStrike" cap="none" normalizeH="0" baseline="0" dirty="0" smtClean="0">
                <a:ln>
                  <a:noFill/>
                </a:ln>
                <a:solidFill>
                  <a:schemeClr val="tx1"/>
                </a:solidFill>
                <a:effectLst/>
                <a:latin typeface="Arial" pitchFamily="34" charset="0"/>
                <a:ea typeface="Arial Unicode MS" pitchFamily="34" charset="-128"/>
                <a:cs typeface="Times New Roman" pitchFamily="18" charset="0"/>
              </a:rPr>
              <a:t>n de la vida. </a:t>
            </a:r>
            <a:endParaRPr kumimoji="0" lang="es-ES"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4 Imagen" descr="KUALA LUMPUR-JAN 23:Unidentified men helps another devotee after pray at Guan Yin Temple during Chinese New Year of the Dragon celebrations on January 23, 2012 in Kuala Lumpur, Malaysia. - stock photo"/>
          <p:cNvPicPr/>
          <p:nvPr/>
        </p:nvPicPr>
        <p:blipFill>
          <a:blip r:embed="rId2"/>
          <a:srcRect/>
          <a:stretch>
            <a:fillRect/>
          </a:stretch>
        </p:blipFill>
        <p:spPr bwMode="auto">
          <a:xfrm>
            <a:off x="1785918" y="785794"/>
            <a:ext cx="3357586" cy="478634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bwMode="auto">
          <a:xfrm>
            <a:off x="4286248" y="1357298"/>
            <a:ext cx="2160240" cy="151216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4 CuadroTexto"/>
          <p:cNvSpPr txBox="1"/>
          <p:nvPr/>
        </p:nvSpPr>
        <p:spPr>
          <a:xfrm>
            <a:off x="4714876" y="1785926"/>
            <a:ext cx="1368152" cy="707886"/>
          </a:xfrm>
          <a:prstGeom prst="rect">
            <a:avLst/>
          </a:prstGeom>
          <a:noFill/>
        </p:spPr>
        <p:txBody>
          <a:bodyPr wrap="square" rtlCol="0">
            <a:spAutoFit/>
          </a:bodyPr>
          <a:lstStyle/>
          <a:p>
            <a:pPr algn="ctr"/>
            <a:r>
              <a:rPr lang="es-ES" sz="2000" dirty="0" smtClean="0">
                <a:solidFill>
                  <a:schemeClr val="bg1"/>
                </a:solidFill>
              </a:rPr>
              <a:t>Turismo para todos </a:t>
            </a:r>
            <a:endParaRPr lang="es-ES" sz="2000" dirty="0">
              <a:solidFill>
                <a:schemeClr val="bg1"/>
              </a:solidFill>
            </a:endParaRPr>
          </a:p>
        </p:txBody>
      </p:sp>
      <p:cxnSp>
        <p:nvCxnSpPr>
          <p:cNvPr id="7" name="6 Conector recto de flecha"/>
          <p:cNvCxnSpPr>
            <a:stCxn id="4" idx="2"/>
          </p:cNvCxnSpPr>
          <p:nvPr/>
        </p:nvCxnSpPr>
        <p:spPr bwMode="auto">
          <a:xfrm rot="10800000" flipV="1">
            <a:off x="3214678" y="2113382"/>
            <a:ext cx="1071570" cy="672676"/>
          </a:xfrm>
          <a:prstGeom prst="straightConnector1">
            <a:avLst/>
          </a:prstGeom>
          <a:solidFill>
            <a:schemeClr val="accent1"/>
          </a:solidFill>
          <a:ln w="38100" cap="flat" cmpd="sng" algn="ctr">
            <a:solidFill>
              <a:srgbClr val="6A221D"/>
            </a:solidFill>
            <a:prstDash val="solid"/>
            <a:round/>
            <a:headEnd type="none" w="med" len="med"/>
            <a:tailEnd type="arrow"/>
          </a:ln>
          <a:effectLst/>
        </p:spPr>
      </p:cxnSp>
      <p:cxnSp>
        <p:nvCxnSpPr>
          <p:cNvPr id="9" name="8 Conector recto de flecha"/>
          <p:cNvCxnSpPr/>
          <p:nvPr/>
        </p:nvCxnSpPr>
        <p:spPr bwMode="auto">
          <a:xfrm rot="16200000" flipH="1">
            <a:off x="6357950" y="2428868"/>
            <a:ext cx="857256" cy="857256"/>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0" name="9 Rectángulo redondeado"/>
          <p:cNvSpPr/>
          <p:nvPr/>
        </p:nvSpPr>
        <p:spPr bwMode="auto">
          <a:xfrm>
            <a:off x="1357290" y="2571744"/>
            <a:ext cx="1872208" cy="1584176"/>
          </a:xfrm>
          <a:prstGeom prst="roundRect">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 name="10 Rectángulo redondeado"/>
          <p:cNvSpPr/>
          <p:nvPr/>
        </p:nvSpPr>
        <p:spPr bwMode="auto">
          <a:xfrm>
            <a:off x="6715140" y="3286124"/>
            <a:ext cx="2016224" cy="1584176"/>
          </a:xfrm>
          <a:prstGeom prst="roundRect">
            <a:avLst/>
          </a:prstGeom>
          <a:solidFill>
            <a:srgbClr val="0070C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 name="11 CuadroTexto"/>
          <p:cNvSpPr txBox="1"/>
          <p:nvPr/>
        </p:nvSpPr>
        <p:spPr>
          <a:xfrm>
            <a:off x="1428728" y="3000372"/>
            <a:ext cx="1800200" cy="830997"/>
          </a:xfrm>
          <a:prstGeom prst="rect">
            <a:avLst/>
          </a:prstGeom>
          <a:noFill/>
        </p:spPr>
        <p:txBody>
          <a:bodyPr wrap="square" rtlCol="0">
            <a:spAutoFit/>
          </a:bodyPr>
          <a:lstStyle/>
          <a:p>
            <a:pPr algn="ctr"/>
            <a:r>
              <a:rPr lang="es-ES" dirty="0" smtClean="0"/>
              <a:t>Sector Publico </a:t>
            </a:r>
            <a:endParaRPr lang="es-ES" dirty="0"/>
          </a:p>
        </p:txBody>
      </p:sp>
      <p:sp>
        <p:nvSpPr>
          <p:cNvPr id="13" name="12 CuadroTexto"/>
          <p:cNvSpPr txBox="1"/>
          <p:nvPr/>
        </p:nvSpPr>
        <p:spPr>
          <a:xfrm>
            <a:off x="6858016" y="3714752"/>
            <a:ext cx="1800200" cy="830997"/>
          </a:xfrm>
          <a:prstGeom prst="rect">
            <a:avLst/>
          </a:prstGeom>
          <a:noFill/>
        </p:spPr>
        <p:txBody>
          <a:bodyPr wrap="square" rtlCol="0">
            <a:spAutoFit/>
          </a:bodyPr>
          <a:lstStyle/>
          <a:p>
            <a:pPr algn="ctr"/>
            <a:r>
              <a:rPr lang="es-ES" dirty="0" smtClean="0"/>
              <a:t>Sector Privado</a:t>
            </a:r>
            <a:endParaRPr lang="es-E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00034" y="428604"/>
            <a:ext cx="8429625" cy="785818"/>
          </a:xfrm>
        </p:spPr>
        <p:txBody>
          <a:bodyPr/>
          <a:lstStyle/>
          <a:p>
            <a:pPr algn="ctr" eaLnBrk="1" hangingPunct="1">
              <a:lnSpc>
                <a:spcPct val="130000"/>
              </a:lnSpc>
            </a:pPr>
            <a:r>
              <a:rPr lang="es-MX" sz="1600" b="1" i="1" dirty="0" smtClean="0">
                <a:latin typeface="Tahoma" pitchFamily="34" charset="0"/>
                <a:cs typeface="Tahoma" pitchFamily="34" charset="0"/>
              </a:rPr>
              <a:t/>
            </a:r>
            <a:br>
              <a:rPr lang="es-MX" sz="1600" b="1" i="1" dirty="0" smtClean="0">
                <a:latin typeface="Tahoma" pitchFamily="34" charset="0"/>
                <a:cs typeface="Tahoma" pitchFamily="34" charset="0"/>
              </a:rPr>
            </a:br>
            <a:r>
              <a:rPr lang="es-MX" sz="2800" b="1" i="1" dirty="0" smtClean="0">
                <a:latin typeface="Tahoma" pitchFamily="34" charset="0"/>
                <a:cs typeface="Tahoma" pitchFamily="34" charset="0"/>
              </a:rPr>
              <a:t>Sector Publico </a:t>
            </a:r>
            <a:endParaRPr lang="es-ES" sz="2800" b="1" i="1" u="sng" dirty="0" smtClean="0">
              <a:latin typeface="Tahoma" pitchFamily="34" charset="0"/>
              <a:cs typeface="Tahoma" pitchFamily="34" charset="0"/>
            </a:endParaRPr>
          </a:p>
        </p:txBody>
      </p:sp>
      <p:sp>
        <p:nvSpPr>
          <p:cNvPr id="14340" name="Rectangle 4"/>
          <p:cNvSpPr>
            <a:spLocks noChangeArrowheads="1"/>
          </p:cNvSpPr>
          <p:nvPr/>
        </p:nvSpPr>
        <p:spPr bwMode="auto">
          <a:xfrm>
            <a:off x="5643570" y="3429000"/>
            <a:ext cx="324036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s-ES" sz="1600" dirty="0"/>
              <a:t>Sensores para reducir velocidad ante la proximidad de un objeto.</a:t>
            </a:r>
          </a:p>
          <a:p>
            <a:pPr lvl="0" algn="just" eaLnBrk="0" hangingPunct="0"/>
            <a:endParaRPr lang="es-ES" sz="1600" dirty="0"/>
          </a:p>
          <a:p>
            <a:pPr lvl="0" algn="just" eaLnBrk="0" hangingPunct="0"/>
            <a:r>
              <a:rPr lang="es-ES" sz="1600" dirty="0"/>
              <a:t>Sincronía </a:t>
            </a:r>
            <a:r>
              <a:rPr lang="es-ES" sz="1600" dirty="0" smtClean="0"/>
              <a:t>semáforo - vehículo </a:t>
            </a:r>
            <a:r>
              <a:rPr lang="es-ES" sz="1600" dirty="0"/>
              <a:t>para que este último se parea en luz roja.</a:t>
            </a:r>
          </a:p>
          <a:p>
            <a:pPr lvl="0" algn="just" eaLnBrk="0" hangingPunct="0"/>
            <a:endParaRPr lang="es-ES" sz="1600" dirty="0"/>
          </a:p>
          <a:p>
            <a:pPr lvl="0" algn="just" eaLnBrk="0" hangingPunct="0"/>
            <a:r>
              <a:rPr lang="es-ES" sz="1600" dirty="0"/>
              <a:t>Asientos delanteros tendrán que ser giratorios.</a:t>
            </a:r>
          </a:p>
          <a:p>
            <a:pPr lvl="0" algn="just" eaLnBrk="0" hangingPunct="0"/>
            <a:r>
              <a:rPr lang="es-ES" sz="1600" dirty="0"/>
              <a:t> </a:t>
            </a:r>
          </a:p>
          <a:p>
            <a:pPr lvl="0" algn="just" eaLnBrk="0" hangingPunct="0"/>
            <a:r>
              <a:rPr lang="es-ES" sz="1600" dirty="0"/>
              <a:t>Espacio destinado para transportar una silla de ruedas o andadera. Etc. </a:t>
            </a:r>
          </a:p>
        </p:txBody>
      </p:sp>
      <p:sp>
        <p:nvSpPr>
          <p:cNvPr id="14341" name="Rectangle 5"/>
          <p:cNvSpPr>
            <a:spLocks noChangeArrowheads="1"/>
          </p:cNvSpPr>
          <p:nvPr/>
        </p:nvSpPr>
        <p:spPr bwMode="auto">
          <a:xfrm>
            <a:off x="1428728" y="5715016"/>
            <a:ext cx="388843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S" sz="1600" dirty="0"/>
              <a:t>Las políticas públicas deberán regirse por la leyenda “para </a:t>
            </a:r>
            <a:r>
              <a:rPr lang="es-ES" sz="1600" dirty="0" smtClean="0"/>
              <a:t>todos”.</a:t>
            </a:r>
            <a:endParaRPr lang="es-ES" sz="1600" dirty="0"/>
          </a:p>
        </p:txBody>
      </p:sp>
      <p:sp>
        <p:nvSpPr>
          <p:cNvPr id="7" name="6 CuadroTexto"/>
          <p:cNvSpPr txBox="1"/>
          <p:nvPr/>
        </p:nvSpPr>
        <p:spPr>
          <a:xfrm>
            <a:off x="1142976" y="3143248"/>
            <a:ext cx="2088232" cy="584775"/>
          </a:xfrm>
          <a:prstGeom prst="rect">
            <a:avLst/>
          </a:prstGeom>
          <a:noFill/>
        </p:spPr>
        <p:txBody>
          <a:bodyPr wrap="square" rtlCol="0">
            <a:spAutoFit/>
          </a:bodyPr>
          <a:lstStyle/>
          <a:p>
            <a:pPr algn="ctr"/>
            <a:r>
              <a:rPr lang="es-ES" sz="1600" dirty="0" smtClean="0"/>
              <a:t>Tiempos para cruzar la calle</a:t>
            </a:r>
            <a:endParaRPr lang="es-ES" sz="1600" dirty="0"/>
          </a:p>
        </p:txBody>
      </p:sp>
      <p:sp>
        <p:nvSpPr>
          <p:cNvPr id="9" name="8 CuadroTexto"/>
          <p:cNvSpPr txBox="1"/>
          <p:nvPr/>
        </p:nvSpPr>
        <p:spPr>
          <a:xfrm>
            <a:off x="3357554" y="3357562"/>
            <a:ext cx="2232248" cy="338554"/>
          </a:xfrm>
          <a:prstGeom prst="rect">
            <a:avLst/>
          </a:prstGeom>
          <a:noFill/>
        </p:spPr>
        <p:txBody>
          <a:bodyPr wrap="square" rtlCol="0">
            <a:spAutoFit/>
          </a:bodyPr>
          <a:lstStyle/>
          <a:p>
            <a:pPr algn="ctr"/>
            <a:r>
              <a:rPr lang="es-ES" sz="1600" dirty="0" smtClean="0"/>
              <a:t>Puentes peatonales</a:t>
            </a:r>
            <a:endParaRPr lang="es-ES" sz="1600" dirty="0"/>
          </a:p>
        </p:txBody>
      </p:sp>
      <p:pic>
        <p:nvPicPr>
          <p:cNvPr id="12" name="11 Imagen" descr="pedestrian crossing - stock vector"/>
          <p:cNvPicPr/>
          <p:nvPr/>
        </p:nvPicPr>
        <p:blipFill>
          <a:blip r:embed="rId2"/>
          <a:srcRect/>
          <a:stretch>
            <a:fillRect/>
          </a:stretch>
        </p:blipFill>
        <p:spPr bwMode="auto">
          <a:xfrm>
            <a:off x="1428728" y="1643050"/>
            <a:ext cx="1643074" cy="1448869"/>
          </a:xfrm>
          <a:prstGeom prst="rect">
            <a:avLst/>
          </a:prstGeom>
          <a:noFill/>
          <a:ln w="9525">
            <a:noFill/>
            <a:miter lim="800000"/>
            <a:headEnd/>
            <a:tailEnd/>
          </a:ln>
        </p:spPr>
      </p:pic>
      <p:pic>
        <p:nvPicPr>
          <p:cNvPr id="13" name="12 Imagen" descr="Footbridge - stock photo"/>
          <p:cNvPicPr/>
          <p:nvPr/>
        </p:nvPicPr>
        <p:blipFill>
          <a:blip r:embed="rId3"/>
          <a:srcRect/>
          <a:stretch>
            <a:fillRect/>
          </a:stretch>
        </p:blipFill>
        <p:spPr bwMode="auto">
          <a:xfrm>
            <a:off x="3643306" y="1571612"/>
            <a:ext cx="1643074" cy="1687761"/>
          </a:xfrm>
          <a:prstGeom prst="rect">
            <a:avLst/>
          </a:prstGeom>
          <a:noFill/>
          <a:ln w="9525">
            <a:noFill/>
            <a:miter lim="800000"/>
            <a:headEnd/>
            <a:tailEnd/>
          </a:ln>
        </p:spPr>
      </p:pic>
      <p:pic>
        <p:nvPicPr>
          <p:cNvPr id="15" name="14 Imagen" descr="driver helping man on wheelchair getting into taxi - stock photo"/>
          <p:cNvPicPr/>
          <p:nvPr/>
        </p:nvPicPr>
        <p:blipFill>
          <a:blip r:embed="rId4"/>
          <a:srcRect/>
          <a:stretch>
            <a:fillRect/>
          </a:stretch>
        </p:blipFill>
        <p:spPr bwMode="auto">
          <a:xfrm>
            <a:off x="5929322" y="1428736"/>
            <a:ext cx="2500330" cy="2000264"/>
          </a:xfrm>
          <a:prstGeom prst="rect">
            <a:avLst/>
          </a:prstGeom>
          <a:noFill/>
          <a:ln w="9525">
            <a:noFill/>
            <a:miter lim="800000"/>
            <a:headEnd/>
            <a:tailEnd/>
          </a:ln>
        </p:spPr>
      </p:pic>
      <p:pic>
        <p:nvPicPr>
          <p:cNvPr id="17" name="16 Imagen" descr="http://thumb101.shutterstock.com/display_pic_with_logo/376564/326005703/stock-photo-photo-of-business-suit-and-tie-with-petition-concept-paper-cards-326005703.jpg"/>
          <p:cNvPicPr/>
          <p:nvPr/>
        </p:nvPicPr>
        <p:blipFill>
          <a:blip r:embed="rId5"/>
          <a:srcRect/>
          <a:stretch>
            <a:fillRect/>
          </a:stretch>
        </p:blipFill>
        <p:spPr bwMode="auto">
          <a:xfrm>
            <a:off x="2000232" y="4143380"/>
            <a:ext cx="2501991" cy="1548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71500" y="500063"/>
            <a:ext cx="8429625" cy="714359"/>
          </a:xfrm>
        </p:spPr>
        <p:txBody>
          <a:bodyPr/>
          <a:lstStyle/>
          <a:p>
            <a:pPr algn="ctr" eaLnBrk="1" hangingPunct="1">
              <a:lnSpc>
                <a:spcPct val="130000"/>
              </a:lnSpc>
            </a:pPr>
            <a:r>
              <a:rPr lang="es-ES" sz="3200" b="1" i="1" dirty="0" smtClean="0">
                <a:latin typeface="Tahoma" pitchFamily="34" charset="0"/>
                <a:cs typeface="Tahoma" pitchFamily="34" charset="0"/>
              </a:rPr>
              <a:t>Sector Privado </a:t>
            </a:r>
          </a:p>
        </p:txBody>
      </p:sp>
      <p:sp>
        <p:nvSpPr>
          <p:cNvPr id="15364" name="Rectangle 4"/>
          <p:cNvSpPr>
            <a:spLocks noChangeArrowheads="1"/>
          </p:cNvSpPr>
          <p:nvPr/>
        </p:nvSpPr>
        <p:spPr bwMode="auto">
          <a:xfrm>
            <a:off x="1428728" y="4714884"/>
            <a:ext cx="392909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S" sz="1600" dirty="0" smtClean="0"/>
              <a:t>Altura </a:t>
            </a:r>
            <a:r>
              <a:rPr lang="es-ES" sz="1600" dirty="0"/>
              <a:t>de las islas islas o bien, poner una persona que les ayude a los que no puedan servirse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5 CuadroTexto"/>
          <p:cNvSpPr txBox="1"/>
          <p:nvPr/>
        </p:nvSpPr>
        <p:spPr>
          <a:xfrm>
            <a:off x="1643042" y="3500438"/>
            <a:ext cx="2448272" cy="338554"/>
          </a:xfrm>
          <a:prstGeom prst="rect">
            <a:avLst/>
          </a:prstGeom>
          <a:noFill/>
        </p:spPr>
        <p:txBody>
          <a:bodyPr wrap="square" rtlCol="0">
            <a:spAutoFit/>
          </a:bodyPr>
          <a:lstStyle/>
          <a:p>
            <a:pPr algn="ctr"/>
            <a:r>
              <a:rPr lang="es-ES" sz="1600" dirty="0" smtClean="0"/>
              <a:t>Menús en  </a:t>
            </a:r>
            <a:r>
              <a:rPr lang="es-ES" sz="1600" dirty="0"/>
              <a:t>restaurantes</a:t>
            </a:r>
          </a:p>
        </p:txBody>
      </p:sp>
      <p:sp>
        <p:nvSpPr>
          <p:cNvPr id="8" name="7 CuadroTexto"/>
          <p:cNvSpPr txBox="1"/>
          <p:nvPr/>
        </p:nvSpPr>
        <p:spPr>
          <a:xfrm>
            <a:off x="4786314" y="3071810"/>
            <a:ext cx="4104456" cy="584775"/>
          </a:xfrm>
          <a:prstGeom prst="rect">
            <a:avLst/>
          </a:prstGeom>
          <a:noFill/>
        </p:spPr>
        <p:txBody>
          <a:bodyPr wrap="square" rtlCol="0">
            <a:spAutoFit/>
          </a:bodyPr>
          <a:lstStyle/>
          <a:p>
            <a:pPr algn="ctr"/>
            <a:r>
              <a:rPr lang="es-ES" sz="1600" dirty="0"/>
              <a:t>Hoteles y Restaurantes </a:t>
            </a:r>
            <a:r>
              <a:rPr lang="es-ES" sz="1600" dirty="0" smtClean="0"/>
              <a:t>tendrán </a:t>
            </a:r>
            <a:r>
              <a:rPr lang="es-ES" sz="1600" dirty="0"/>
              <a:t>que acondicionar habitaciones y baños</a:t>
            </a:r>
          </a:p>
        </p:txBody>
      </p:sp>
      <p:pic>
        <p:nvPicPr>
          <p:cNvPr id="11" name="10 Imagen" descr="last straw  - stock photo"/>
          <p:cNvPicPr/>
          <p:nvPr/>
        </p:nvPicPr>
        <p:blipFill>
          <a:blip r:embed="rId2"/>
          <a:srcRect/>
          <a:stretch>
            <a:fillRect/>
          </a:stretch>
        </p:blipFill>
        <p:spPr bwMode="auto">
          <a:xfrm>
            <a:off x="1500166" y="1643050"/>
            <a:ext cx="2786082" cy="1815547"/>
          </a:xfrm>
          <a:prstGeom prst="rect">
            <a:avLst/>
          </a:prstGeom>
          <a:noFill/>
          <a:ln w="9525">
            <a:noFill/>
            <a:miter lim="800000"/>
            <a:headEnd/>
            <a:tailEnd/>
          </a:ln>
        </p:spPr>
      </p:pic>
      <p:pic>
        <p:nvPicPr>
          <p:cNvPr id="12" name="11 Imagen" descr="modern restroom for disabled people - stock photo"/>
          <p:cNvPicPr/>
          <p:nvPr/>
        </p:nvPicPr>
        <p:blipFill>
          <a:blip r:embed="rId3"/>
          <a:srcRect/>
          <a:stretch>
            <a:fillRect/>
          </a:stretch>
        </p:blipFill>
        <p:spPr bwMode="auto">
          <a:xfrm>
            <a:off x="5357818" y="1357298"/>
            <a:ext cx="3000396" cy="1776798"/>
          </a:xfrm>
          <a:prstGeom prst="rect">
            <a:avLst/>
          </a:prstGeom>
          <a:noFill/>
          <a:ln w="9525">
            <a:noFill/>
            <a:miter lim="800000"/>
            <a:headEnd/>
            <a:tailEnd/>
          </a:ln>
        </p:spPr>
      </p:pic>
      <p:pic>
        <p:nvPicPr>
          <p:cNvPr id="13" name="12 Imagen" descr="catering services background with snacks on guests table in restaurant at event party - stock photo"/>
          <p:cNvPicPr/>
          <p:nvPr/>
        </p:nvPicPr>
        <p:blipFill>
          <a:blip r:embed="rId4"/>
          <a:srcRect/>
          <a:stretch>
            <a:fillRect/>
          </a:stretch>
        </p:blipFill>
        <p:spPr bwMode="auto">
          <a:xfrm>
            <a:off x="5572132" y="4071942"/>
            <a:ext cx="2786082" cy="214314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571604" y="1000108"/>
            <a:ext cx="4071966" cy="4893647"/>
          </a:xfrm>
          <a:prstGeom prst="rect">
            <a:avLst/>
          </a:prstGeom>
        </p:spPr>
        <p:txBody>
          <a:bodyPr wrap="square">
            <a:spAutoFit/>
          </a:bodyPr>
          <a:lstStyle/>
          <a:p>
            <a:pPr algn="just"/>
            <a:r>
              <a:rPr lang="es-ES" sz="2400" dirty="0" smtClean="0"/>
              <a:t>La </a:t>
            </a:r>
            <a:r>
              <a:rPr lang="es-ES" sz="2400" dirty="0"/>
              <a:t>“accesibilidad” no es un fin en sí mismo, sino que es una herramienta para la potenciación de elementos positivos como serian el poder brindar un servicio de mejor calidad e incluyente, reducción de los efectos de la estacionalidad y la creación de una única propuesta de venta, lo que redundaría en grandes beneficios económicos para quienes la contemplen. </a:t>
            </a:r>
          </a:p>
        </p:txBody>
      </p:sp>
      <p:pic>
        <p:nvPicPr>
          <p:cNvPr id="5" name="4 Imagen" descr="Set of disability people pictograms flat icons isolated on white background - stock vector"/>
          <p:cNvPicPr/>
          <p:nvPr/>
        </p:nvPicPr>
        <p:blipFill>
          <a:blip r:embed="rId2"/>
          <a:srcRect/>
          <a:stretch>
            <a:fillRect/>
          </a:stretch>
        </p:blipFill>
        <p:spPr bwMode="auto">
          <a:xfrm>
            <a:off x="6000760" y="1928802"/>
            <a:ext cx="2786082" cy="278608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pPr algn="l"/>
            <a:r>
              <a:rPr lang="es-ES" sz="3200" dirty="0" smtClean="0">
                <a:latin typeface="Arial" pitchFamily="34" charset="0"/>
                <a:cs typeface="Arial" pitchFamily="34" charset="0"/>
              </a:rPr>
              <a:t>Referencias Bibliográficas</a:t>
            </a:r>
            <a:endParaRPr lang="es-MX" sz="3200" dirty="0">
              <a:latin typeface="Arial" pitchFamily="34" charset="0"/>
              <a:cs typeface="Arial" pitchFamily="34" charset="0"/>
            </a:endParaRPr>
          </a:p>
        </p:txBody>
      </p:sp>
      <p:sp>
        <p:nvSpPr>
          <p:cNvPr id="9" name="8 Marcador de contenido"/>
          <p:cNvSpPr>
            <a:spLocks noGrp="1"/>
          </p:cNvSpPr>
          <p:nvPr>
            <p:ph idx="1"/>
          </p:nvPr>
        </p:nvSpPr>
        <p:spPr>
          <a:xfrm>
            <a:off x="1643042" y="1357298"/>
            <a:ext cx="7043758" cy="4768865"/>
          </a:xfrm>
        </p:spPr>
        <p:txBody>
          <a:bodyPr>
            <a:normAutofit fontScale="85000" lnSpcReduction="10000"/>
          </a:bodyPr>
          <a:lstStyle/>
          <a:p>
            <a:pPr>
              <a:lnSpc>
                <a:spcPct val="110000"/>
              </a:lnSpc>
            </a:pPr>
            <a:r>
              <a:rPr lang="es-MX" sz="2000" dirty="0" smtClean="0"/>
              <a:t>Gobierno del Estado de Hidalgo. (2011). </a:t>
            </a:r>
            <a:r>
              <a:rPr lang="es-MX" sz="2000" i="1" dirty="0" smtClean="0"/>
              <a:t>Plan Estatal de Desarrollo 2011 – 2016</a:t>
            </a:r>
            <a:r>
              <a:rPr lang="es-MX" sz="2000" dirty="0" smtClean="0"/>
              <a:t>. México. Disponible en:  </a:t>
            </a:r>
            <a:r>
              <a:rPr lang="es-MX" sz="2000" u="sng" dirty="0" smtClean="0">
                <a:hlinkClick r:id="rId2"/>
              </a:rPr>
              <a:t>http://seplader.hidalgo.gob.mx/PED/</a:t>
            </a:r>
            <a:r>
              <a:rPr lang="es-MX" sz="2000" u="sng" dirty="0" smtClean="0">
                <a:hlinkClick r:id="rId2"/>
              </a:rPr>
              <a:t>home.html</a:t>
            </a:r>
            <a:r>
              <a:rPr lang="es-MX" sz="2000" dirty="0" smtClean="0"/>
              <a:t>, consultado en agosto del 2015.</a:t>
            </a:r>
          </a:p>
          <a:p>
            <a:pPr algn="just">
              <a:buNone/>
            </a:pPr>
            <a:endParaRPr lang="es-ES" sz="2000" dirty="0" smtClean="0"/>
          </a:p>
          <a:p>
            <a:pPr>
              <a:lnSpc>
                <a:spcPct val="110000"/>
              </a:lnSpc>
            </a:pPr>
            <a:r>
              <a:rPr lang="es-MX" sz="2000" dirty="0" smtClean="0"/>
              <a:t>Gobierno Federal. (2009). </a:t>
            </a:r>
            <a:r>
              <a:rPr lang="es-MX" sz="2000" i="1" dirty="0" smtClean="0"/>
              <a:t>Informe de ejecución del Programa de Acción de la Conferencia Internacional sobre la población y desarrollo 1994-2009</a:t>
            </a:r>
            <a:r>
              <a:rPr lang="es-MX" sz="2000" dirty="0" smtClean="0"/>
              <a:t>. México. Disponible en: </a:t>
            </a:r>
            <a:r>
              <a:rPr lang="es-ES" sz="2000" u="sng" dirty="0" smtClean="0">
                <a:hlinkClick r:id="rId3"/>
              </a:rPr>
              <a:t>http://www.objetivosdedesarrollodelmilenio.org.mx/ODM/Doctos/Inf9409.pdf</a:t>
            </a:r>
            <a:r>
              <a:rPr lang="es-ES" sz="2000" dirty="0" smtClean="0"/>
              <a:t>, consultado en agosto del 2015.</a:t>
            </a:r>
            <a:endParaRPr lang="es-MX" sz="2000" dirty="0" smtClean="0"/>
          </a:p>
          <a:p>
            <a:pPr lvl="0" algn="just">
              <a:buNone/>
            </a:pPr>
            <a:endParaRPr lang="es-ES" sz="2000" dirty="0" smtClean="0"/>
          </a:p>
          <a:p>
            <a:pPr lvl="0" algn="just">
              <a:lnSpc>
                <a:spcPct val="110000"/>
              </a:lnSpc>
            </a:pPr>
            <a:r>
              <a:rPr lang="es-MX" sz="2000" dirty="0" smtClean="0"/>
              <a:t>Gobierno Federal. (2013). </a:t>
            </a:r>
            <a:r>
              <a:rPr lang="es-MX" sz="2000" i="1" dirty="0" smtClean="0"/>
              <a:t>Plan Nacional de Desarrollo 2013 – 2018</a:t>
            </a:r>
            <a:r>
              <a:rPr lang="es-MX" sz="2000" dirty="0" smtClean="0"/>
              <a:t>. México. Disponible en: </a:t>
            </a:r>
            <a:r>
              <a:rPr lang="es-MX" sz="2000" u="sng" dirty="0" smtClean="0">
                <a:hlinkClick r:id="rId4"/>
              </a:rPr>
              <a:t>http://</a:t>
            </a:r>
            <a:r>
              <a:rPr lang="es-MX" sz="2000" u="sng" dirty="0" smtClean="0">
                <a:hlinkClick r:id="rId4"/>
              </a:rPr>
              <a:t>pnd.gob.mx</a:t>
            </a:r>
            <a:r>
              <a:rPr lang="es-MX" sz="2000" u="sng" dirty="0" smtClean="0">
                <a:hlinkClick r:id="rId4"/>
              </a:rPr>
              <a:t>/</a:t>
            </a:r>
            <a:r>
              <a:rPr lang="es-MX" sz="2000" dirty="0" smtClean="0"/>
              <a:t>, consultado en agosto del 2015.</a:t>
            </a:r>
          </a:p>
          <a:p>
            <a:pPr lvl="0" algn="just"/>
            <a:endParaRPr lang="es-ES" sz="2000" dirty="0" smtClean="0"/>
          </a:p>
          <a:p>
            <a:pPr lvl="0" algn="just">
              <a:lnSpc>
                <a:spcPct val="110000"/>
              </a:lnSpc>
            </a:pPr>
            <a:r>
              <a:rPr lang="es-MX" sz="2000" dirty="0" smtClean="0"/>
              <a:t>Organización Mundial del Turismo (2014), Manual sobre Turismo Accesible para Todos: Principios, herramientas y buenas prácticas – Módulo I: Turismo Accesible – definición y contexto, </a:t>
            </a:r>
            <a:r>
              <a:rPr lang="es-MX" sz="2000" dirty="0" err="1" smtClean="0"/>
              <a:t>OMT</a:t>
            </a:r>
            <a:r>
              <a:rPr lang="es-MX" sz="2000" dirty="0" smtClean="0"/>
              <a:t>, Madrid.</a:t>
            </a:r>
            <a:endParaRPr lang="es-MX" sz="2000" dirty="0">
              <a:latin typeface="Arial" pitchFamily="34" charset="0"/>
              <a:cs typeface="Arial" pitchFamily="34" charset="0"/>
            </a:endParaRPr>
          </a:p>
        </p:txBody>
      </p:sp>
    </p:spTree>
    <p:extLst>
      <p:ext uri="{BB962C8B-B14F-4D97-AF65-F5344CB8AC3E}">
        <p14:creationId xmlns:p14="http://schemas.microsoft.com/office/powerpoint/2010/main" val="3644256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pPr algn="l"/>
            <a:r>
              <a:rPr lang="es-ES" sz="2800" dirty="0" smtClean="0">
                <a:latin typeface="Arial" pitchFamily="34" charset="0"/>
                <a:cs typeface="Arial" pitchFamily="34" charset="0"/>
              </a:rPr>
              <a:t>Referencias Bibliográficas</a:t>
            </a:r>
            <a:endParaRPr lang="es-MX" sz="2800" dirty="0">
              <a:latin typeface="Arial" pitchFamily="34" charset="0"/>
              <a:cs typeface="Arial" pitchFamily="34" charset="0"/>
            </a:endParaRPr>
          </a:p>
        </p:txBody>
      </p:sp>
      <p:sp>
        <p:nvSpPr>
          <p:cNvPr id="9" name="8 Marcador de contenido"/>
          <p:cNvSpPr>
            <a:spLocks noGrp="1"/>
          </p:cNvSpPr>
          <p:nvPr>
            <p:ph idx="1"/>
          </p:nvPr>
        </p:nvSpPr>
        <p:spPr>
          <a:xfrm>
            <a:off x="1643042" y="1357298"/>
            <a:ext cx="7043758" cy="5214974"/>
          </a:xfrm>
        </p:spPr>
        <p:txBody>
          <a:bodyPr>
            <a:normAutofit fontScale="77500" lnSpcReduction="20000"/>
          </a:bodyPr>
          <a:lstStyle/>
          <a:p>
            <a:r>
              <a:rPr lang="es-MX" sz="2200" dirty="0" smtClean="0"/>
              <a:t>Consejo Nacional de Población. (2011). Diagnostico Socio-demográfico del envejecimiento en México. Serie documentos Técnicos. México. Disponible en: </a:t>
            </a:r>
            <a:r>
              <a:rPr lang="es-ES" sz="2200" u="sng" dirty="0" smtClean="0">
                <a:hlinkClick r:id="rId2"/>
              </a:rPr>
              <a:t>http://www.unfpa.org.mx/publicaciones/Envejecimiento_F_14oct11.pdf</a:t>
            </a:r>
            <a:r>
              <a:rPr lang="es-ES" sz="2200" dirty="0" smtClean="0"/>
              <a:t>, consultado en agosto del 2015.</a:t>
            </a:r>
            <a:endParaRPr lang="es-MX" sz="2200" dirty="0" smtClean="0"/>
          </a:p>
          <a:p>
            <a:pPr algn="just">
              <a:buNone/>
            </a:pPr>
            <a:endParaRPr lang="es-ES" sz="2200" dirty="0" smtClean="0"/>
          </a:p>
          <a:p>
            <a:r>
              <a:rPr lang="es-MX" sz="2200" dirty="0" smtClean="0"/>
              <a:t>Secretaria de Salud. (2001). </a:t>
            </a:r>
            <a:r>
              <a:rPr lang="es-MX" sz="2200" i="1" dirty="0" smtClean="0"/>
              <a:t>Programa de acción: Atención al envejecimiento</a:t>
            </a:r>
            <a:r>
              <a:rPr lang="es-MX" sz="2200" dirty="0" smtClean="0"/>
              <a:t>. México. Disponible en: </a:t>
            </a:r>
            <a:r>
              <a:rPr lang="es-MX" sz="2200" u="sng" dirty="0" smtClean="0">
                <a:hlinkClick r:id="rId3"/>
              </a:rPr>
              <a:t>http://www.salud.gob.mx/unidades/cdi/documentos/envejecimiento.pdf</a:t>
            </a:r>
            <a:r>
              <a:rPr lang="es-MX" sz="2200" dirty="0" smtClean="0"/>
              <a:t>, consultado en agosto del 2015.</a:t>
            </a:r>
          </a:p>
          <a:p>
            <a:pPr lvl="0" algn="just">
              <a:buNone/>
            </a:pPr>
            <a:endParaRPr lang="es-ES" sz="2000" dirty="0" smtClean="0">
              <a:solidFill>
                <a:srgbClr val="FFC000"/>
              </a:solidFill>
            </a:endParaRPr>
          </a:p>
          <a:p>
            <a:r>
              <a:rPr lang="es-MX" sz="2200" dirty="0" smtClean="0"/>
              <a:t>Encuesta Nacional sobre Discriminación en México. (2011). </a:t>
            </a:r>
            <a:r>
              <a:rPr lang="es-MX" sz="2200" i="1" dirty="0" smtClean="0"/>
              <a:t>Resultados sobre personas adultas mayores editada por el Consejo Nacional para Prevenir la Discriminación y el Instituto Nacional de las Personas Adultas Mayores. </a:t>
            </a:r>
            <a:r>
              <a:rPr lang="es-MX" sz="2200" dirty="0" smtClean="0"/>
              <a:t>México. Disponible en: </a:t>
            </a:r>
            <a:r>
              <a:rPr lang="es-MX" sz="2200" u="sng" dirty="0" smtClean="0">
                <a:hlinkClick r:id="rId4"/>
              </a:rPr>
              <a:t>http://www.inapam.gob.mx/work/models/INAPAM/Resource/Documentos_Inicio/Enadis_2010_Inapam-Conapred.pdf</a:t>
            </a:r>
            <a:r>
              <a:rPr lang="es-MX" sz="2200" dirty="0" smtClean="0"/>
              <a:t>, consultado en agosto del 2015.</a:t>
            </a:r>
          </a:p>
          <a:p>
            <a:pPr lvl="0" algn="just"/>
            <a:endParaRPr lang="es-ES" sz="2000" dirty="0" smtClean="0">
              <a:solidFill>
                <a:srgbClr val="FFC000"/>
              </a:solidFill>
            </a:endParaRPr>
          </a:p>
          <a:p>
            <a:r>
              <a:rPr lang="es-MX" sz="2200" dirty="0" smtClean="0"/>
              <a:t>Naciones Unidas. (2002). </a:t>
            </a:r>
            <a:r>
              <a:rPr lang="es-MX" sz="2200" i="1" dirty="0" smtClean="0"/>
              <a:t>Informe de la Segunda Asamblea Mundial sobre el envejecimiento</a:t>
            </a:r>
            <a:r>
              <a:rPr lang="es-MX" sz="2200" dirty="0" smtClean="0"/>
              <a:t>. Madrid, España: Disponible en: </a:t>
            </a:r>
            <a:r>
              <a:rPr lang="es-MX" sz="2200" u="sng" dirty="0" smtClean="0">
                <a:hlinkClick r:id="rId5"/>
              </a:rPr>
              <a:t>http://www.monitoringris.org/documents/norm_glob/mipaa_spanish.pdf</a:t>
            </a:r>
            <a:r>
              <a:rPr lang="es-MX" sz="2200" dirty="0" smtClean="0"/>
              <a:t>, consultado en agosto del 2015.</a:t>
            </a:r>
            <a:endParaRPr lang="es-MX" sz="2200" dirty="0"/>
          </a:p>
        </p:txBody>
      </p:sp>
    </p:spTree>
    <p:extLst>
      <p:ext uri="{BB962C8B-B14F-4D97-AF65-F5344CB8AC3E}">
        <p14:creationId xmlns:p14="http://schemas.microsoft.com/office/powerpoint/2010/main" val="3644256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idx="1"/>
          </p:nvPr>
        </p:nvSpPr>
        <p:spPr>
          <a:xfrm>
            <a:off x="1500166" y="1285860"/>
            <a:ext cx="7355160" cy="4525963"/>
          </a:xfrm>
        </p:spPr>
        <p:txBody>
          <a:bodyPr>
            <a:normAutofit/>
          </a:bodyPr>
          <a:lstStyle/>
          <a:p>
            <a:pPr lvl="1"/>
            <a:r>
              <a:rPr lang="es-MX" dirty="0">
                <a:effectLst>
                  <a:outerShdw blurRad="38100" dist="38100" dir="2700000" algn="tl">
                    <a:srgbClr val="000000">
                      <a:alpha val="43137"/>
                    </a:srgbClr>
                  </a:outerShdw>
                </a:effectLst>
                <a:latin typeface="Arial" pitchFamily="34" charset="0"/>
                <a:cs typeface="Arial" pitchFamily="34" charset="0"/>
              </a:rPr>
              <a:t>Área </a:t>
            </a:r>
            <a:r>
              <a:rPr lang="es-MX" dirty="0" smtClean="0">
                <a:effectLst>
                  <a:outerShdw blurRad="38100" dist="38100" dir="2700000" algn="tl">
                    <a:srgbClr val="000000">
                      <a:alpha val="43137"/>
                    </a:srgbClr>
                  </a:outerShdw>
                </a:effectLst>
                <a:latin typeface="Arial" pitchFamily="34" charset="0"/>
                <a:cs typeface="Arial" pitchFamily="34" charset="0"/>
              </a:rPr>
              <a:t>Académica: Turismo</a:t>
            </a:r>
            <a:r>
              <a:rPr lang="es-MX" dirty="0" smtClean="0">
                <a:latin typeface="Arial" pitchFamily="34" charset="0"/>
                <a:cs typeface="Arial" pitchFamily="34" charset="0"/>
              </a:rPr>
              <a:t> </a:t>
            </a:r>
          </a:p>
          <a:p>
            <a:pPr lvl="1"/>
            <a:endParaRPr lang="es-MX" sz="2000" b="1" dirty="0">
              <a:effectLst>
                <a:outerShdw blurRad="38100" dist="38100" dir="2700000" algn="tl">
                  <a:srgbClr val="000000">
                    <a:alpha val="43137"/>
                  </a:srgbClr>
                </a:outerShdw>
              </a:effectLst>
              <a:latin typeface="Arial" pitchFamily="34" charset="0"/>
              <a:cs typeface="Arial" pitchFamily="34" charset="0"/>
            </a:endParaRPr>
          </a:p>
          <a:p>
            <a:pPr lvl="1"/>
            <a:r>
              <a:rPr lang="es-MX" dirty="0" smtClean="0">
                <a:effectLst>
                  <a:outerShdw blurRad="38100" dist="38100" dir="2700000" algn="tl">
                    <a:srgbClr val="000000">
                      <a:alpha val="43137"/>
                    </a:srgbClr>
                  </a:outerShdw>
                </a:effectLst>
                <a:latin typeface="Arial" pitchFamily="34" charset="0"/>
                <a:cs typeface="Arial" pitchFamily="34" charset="0"/>
              </a:rPr>
              <a:t>Tema:</a:t>
            </a:r>
            <a:r>
              <a:rPr lang="es-MX" dirty="0" smtClean="0">
                <a:latin typeface="Arial" pitchFamily="34" charset="0"/>
                <a:cs typeface="Arial" pitchFamily="34" charset="0"/>
              </a:rPr>
              <a:t> </a:t>
            </a:r>
            <a:r>
              <a:rPr lang="es-ES" dirty="0" smtClean="0">
                <a:effectLst>
                  <a:outerShdw blurRad="38100" dist="38100" dir="2700000" algn="tl">
                    <a:srgbClr val="000000">
                      <a:alpha val="43137"/>
                    </a:srgbClr>
                  </a:outerShdw>
                </a:effectLst>
                <a:latin typeface="Arial" pitchFamily="34" charset="0"/>
                <a:cs typeface="Arial" pitchFamily="34" charset="0"/>
              </a:rPr>
              <a:t>La Responsabilidad Social del Turismo para todos. </a:t>
            </a:r>
            <a:endParaRPr lang="es-MX" dirty="0" smtClean="0">
              <a:effectLst>
                <a:outerShdw blurRad="38100" dist="38100" dir="2700000" algn="tl">
                  <a:srgbClr val="000000">
                    <a:alpha val="43137"/>
                  </a:srgbClr>
                </a:outerShdw>
              </a:effectLst>
              <a:latin typeface="Arial" pitchFamily="34" charset="0"/>
              <a:cs typeface="Arial" pitchFamily="34" charset="0"/>
            </a:endParaRPr>
          </a:p>
          <a:p>
            <a:pPr lvl="1"/>
            <a:endParaRPr lang="es-MX" sz="2000" b="1" dirty="0">
              <a:effectLst>
                <a:outerShdw blurRad="38100" dist="38100" dir="2700000" algn="tl">
                  <a:srgbClr val="000000">
                    <a:alpha val="43137"/>
                  </a:srgbClr>
                </a:outerShdw>
              </a:effectLst>
              <a:latin typeface="Arial" pitchFamily="34" charset="0"/>
              <a:cs typeface="Arial" pitchFamily="34" charset="0"/>
            </a:endParaRPr>
          </a:p>
          <a:p>
            <a:pPr lvl="1"/>
            <a:r>
              <a:rPr lang="es-MX" dirty="0" smtClean="0">
                <a:effectLst>
                  <a:outerShdw blurRad="38100" dist="38100" dir="2700000" algn="tl">
                    <a:srgbClr val="000000">
                      <a:alpha val="43137"/>
                    </a:srgbClr>
                  </a:outerShdw>
                </a:effectLst>
                <a:latin typeface="Arial" pitchFamily="34" charset="0"/>
                <a:cs typeface="Arial" pitchFamily="34" charset="0"/>
              </a:rPr>
              <a:t>Profesores:</a:t>
            </a:r>
            <a:r>
              <a:rPr lang="es-MX" dirty="0" smtClean="0">
                <a:latin typeface="Arial" pitchFamily="34" charset="0"/>
                <a:cs typeface="Arial" pitchFamily="34" charset="0"/>
              </a:rPr>
              <a:t> Noemi Vega Lugo, Jorge Hurtado Piña y Carolina González Espinoza</a:t>
            </a:r>
          </a:p>
          <a:p>
            <a:pPr lvl="1"/>
            <a:endParaRPr lang="es-MX" sz="2000" dirty="0" smtClean="0">
              <a:effectLst>
                <a:outerShdw blurRad="38100" dist="38100" dir="2700000" algn="tl">
                  <a:srgbClr val="000000">
                    <a:alpha val="43137"/>
                  </a:srgbClr>
                </a:outerShdw>
              </a:effectLst>
              <a:latin typeface="Arial" pitchFamily="34" charset="0"/>
              <a:cs typeface="Arial" pitchFamily="34" charset="0"/>
            </a:endParaRPr>
          </a:p>
          <a:p>
            <a:pPr lvl="1"/>
            <a:r>
              <a:rPr lang="es-MX" dirty="0" smtClean="0">
                <a:effectLst>
                  <a:outerShdw blurRad="38100" dist="38100" dir="2700000" algn="tl">
                    <a:srgbClr val="000000">
                      <a:alpha val="43137"/>
                    </a:srgbClr>
                  </a:outerShdw>
                </a:effectLst>
                <a:latin typeface="Arial" pitchFamily="34" charset="0"/>
                <a:cs typeface="Arial" pitchFamily="34" charset="0"/>
              </a:rPr>
              <a:t>Periodo:</a:t>
            </a:r>
            <a:r>
              <a:rPr lang="es-MX" dirty="0" smtClean="0">
                <a:latin typeface="Arial" pitchFamily="34" charset="0"/>
                <a:cs typeface="Arial" pitchFamily="34" charset="0"/>
              </a:rPr>
              <a:t> Julio-Diciembre 2016</a:t>
            </a:r>
            <a:endParaRPr lang="es-MX" sz="2000" dirty="0">
              <a:latin typeface="Arial" pitchFamily="34" charset="0"/>
              <a:cs typeface="Arial" pitchFamily="34" charset="0"/>
            </a:endParaRPr>
          </a:p>
          <a:p>
            <a:endParaRPr lang="es-MX" dirty="0"/>
          </a:p>
        </p:txBody>
      </p:sp>
    </p:spTree>
    <p:extLst>
      <p:ext uri="{BB962C8B-B14F-4D97-AF65-F5344CB8AC3E}">
        <p14:creationId xmlns:p14="http://schemas.microsoft.com/office/powerpoint/2010/main" val="4251574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85918" y="357166"/>
            <a:ext cx="6995120" cy="939784"/>
          </a:xfrm>
        </p:spPr>
        <p:txBody>
          <a:bodyPr/>
          <a:lstStyle/>
          <a:p>
            <a:r>
              <a:rPr lang="fr-FR" sz="2200" b="1" u="sng" dirty="0">
                <a:latin typeface="Arial" pitchFamily="34" charset="0"/>
                <a:cs typeface="Arial" pitchFamily="34" charset="0"/>
              </a:rPr>
              <a:t>Tema</a:t>
            </a:r>
            <a:r>
              <a:rPr lang="fr-FR" sz="2200" b="1" u="sng" dirty="0" smtClean="0">
                <a:latin typeface="Arial" pitchFamily="34" charset="0"/>
                <a:cs typeface="Arial" pitchFamily="34" charset="0"/>
              </a:rPr>
              <a:t>: </a:t>
            </a:r>
            <a:r>
              <a:rPr lang="es-MX" sz="2200" b="1" u="sng" dirty="0" smtClean="0">
                <a:latin typeface="Arial" pitchFamily="34" charset="0"/>
                <a:cs typeface="Arial" pitchFamily="34" charset="0"/>
              </a:rPr>
              <a:t>La Responsabilidad Social del Turismo </a:t>
            </a:r>
            <a:br>
              <a:rPr lang="es-MX" sz="2200" b="1" u="sng" dirty="0" smtClean="0">
                <a:latin typeface="Arial" pitchFamily="34" charset="0"/>
                <a:cs typeface="Arial" pitchFamily="34" charset="0"/>
              </a:rPr>
            </a:br>
            <a:r>
              <a:rPr lang="es-MX" sz="2200" b="1" u="sng" dirty="0" smtClean="0">
                <a:latin typeface="Arial" pitchFamily="34" charset="0"/>
                <a:cs typeface="Arial" pitchFamily="34" charset="0"/>
              </a:rPr>
              <a:t>para Todos  </a:t>
            </a:r>
            <a:endParaRPr lang="es-MX" sz="2200" dirty="0">
              <a:latin typeface="Arial" pitchFamily="34" charset="0"/>
              <a:cs typeface="Arial" pitchFamily="34" charset="0"/>
            </a:endParaRPr>
          </a:p>
        </p:txBody>
      </p:sp>
      <p:sp>
        <p:nvSpPr>
          <p:cNvPr id="3" name="2 Marcador de contenido"/>
          <p:cNvSpPr>
            <a:spLocks noGrp="1"/>
          </p:cNvSpPr>
          <p:nvPr>
            <p:ph idx="1"/>
          </p:nvPr>
        </p:nvSpPr>
        <p:spPr>
          <a:xfrm>
            <a:off x="1571604" y="1714464"/>
            <a:ext cx="7215238" cy="4786370"/>
          </a:xfrm>
        </p:spPr>
        <p:txBody>
          <a:bodyPr>
            <a:normAutofit fontScale="55000" lnSpcReduction="20000"/>
          </a:bodyPr>
          <a:lstStyle/>
          <a:p>
            <a:pPr algn="ctr">
              <a:lnSpc>
                <a:spcPct val="90000"/>
              </a:lnSpc>
              <a:buNone/>
            </a:pPr>
            <a:r>
              <a:rPr lang="fr-FR" b="1" u="sng" dirty="0">
                <a:effectLst>
                  <a:outerShdw blurRad="38100" dist="38100" dir="2700000" algn="tl">
                    <a:srgbClr val="000000">
                      <a:alpha val="43137"/>
                    </a:srgbClr>
                  </a:outerShdw>
                </a:effectLst>
                <a:latin typeface="Arial" pitchFamily="34" charset="0"/>
                <a:cs typeface="Arial" pitchFamily="34" charset="0"/>
              </a:rPr>
              <a:t> Abstract:</a:t>
            </a:r>
          </a:p>
          <a:p>
            <a:pPr indent="12700" algn="just">
              <a:lnSpc>
                <a:spcPct val="170000"/>
              </a:lnSpc>
              <a:buNone/>
            </a:pPr>
            <a:r>
              <a:rPr lang="en-US" sz="3300" dirty="0" smtClean="0"/>
              <a:t>Tourism is an activity related to the economic growth of countries found profitable to rescue their economies or improve benefits. Today tourism represents not only the action of traveling, but the responsibility to serve with hospitality and equality to all kinds of people , even those who are in a vulnerable situation. The attitude of commitment and responsibility of the agents are implicit in the actions for this type of tourism as a response of social responsibility, responsible tourism .</a:t>
            </a:r>
          </a:p>
          <a:p>
            <a:pPr indent="12700" algn="just">
              <a:lnSpc>
                <a:spcPct val="170000"/>
              </a:lnSpc>
              <a:buNone/>
            </a:pPr>
            <a:endParaRPr lang="en-US" sz="3300" dirty="0" smtClean="0">
              <a:latin typeface="Arial" pitchFamily="34" charset="0"/>
              <a:cs typeface="Arial" pitchFamily="34" charset="0"/>
            </a:endParaRPr>
          </a:p>
          <a:p>
            <a:pPr algn="just">
              <a:lnSpc>
                <a:spcPct val="90000"/>
              </a:lnSpc>
              <a:buNone/>
            </a:pPr>
            <a:r>
              <a:rPr lang="fr-FR" sz="3300" b="1" u="sng" dirty="0" smtClean="0">
                <a:effectLst>
                  <a:outerShdw blurRad="38100" dist="38100" dir="2700000" algn="tl">
                    <a:srgbClr val="000000">
                      <a:alpha val="43137"/>
                    </a:srgbClr>
                  </a:outerShdw>
                </a:effectLst>
                <a:latin typeface="Arial" pitchFamily="34" charset="0"/>
                <a:cs typeface="Arial" pitchFamily="34" charset="0"/>
              </a:rPr>
              <a:t>Keywords</a:t>
            </a:r>
            <a:r>
              <a:rPr lang="fr-FR" sz="3300" b="1" dirty="0" smtClean="0">
                <a:effectLst>
                  <a:outerShdw blurRad="38100" dist="38100" dir="2700000" algn="tl">
                    <a:srgbClr val="000000">
                      <a:alpha val="43137"/>
                    </a:srgbClr>
                  </a:outerShdw>
                </a:effectLst>
                <a:latin typeface="Arial" pitchFamily="34" charset="0"/>
                <a:cs typeface="Arial" pitchFamily="34" charset="0"/>
              </a:rPr>
              <a:t>:</a:t>
            </a:r>
            <a:r>
              <a:rPr lang="fr-FR" sz="3300" dirty="0" smtClean="0">
                <a:latin typeface="Arial" pitchFamily="34" charset="0"/>
                <a:cs typeface="Arial" pitchFamily="34" charset="0"/>
              </a:rPr>
              <a:t> </a:t>
            </a:r>
            <a:r>
              <a:rPr lang="en-US" sz="3300" dirty="0" smtClean="0"/>
              <a:t>social responsibility, tourism, people with different abilities and commitment.</a:t>
            </a:r>
            <a:endParaRPr lang="es-MX" sz="3300" dirty="0">
              <a:latin typeface="Arial" pitchFamily="34" charset="0"/>
              <a:cs typeface="Arial" pitchFamily="34" charset="0"/>
            </a:endParaRPr>
          </a:p>
        </p:txBody>
      </p:sp>
    </p:spTree>
    <p:extLst>
      <p:ext uri="{BB962C8B-B14F-4D97-AF65-F5344CB8AC3E}">
        <p14:creationId xmlns:p14="http://schemas.microsoft.com/office/powerpoint/2010/main" val="1839356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s-ES" dirty="0" smtClean="0"/>
              <a:t>Turismo Accesible</a:t>
            </a:r>
          </a:p>
        </p:txBody>
      </p:sp>
      <p:sp>
        <p:nvSpPr>
          <p:cNvPr id="6" name="5 CuadroTexto"/>
          <p:cNvSpPr txBox="1"/>
          <p:nvPr/>
        </p:nvSpPr>
        <p:spPr>
          <a:xfrm>
            <a:off x="1214414" y="3357562"/>
            <a:ext cx="2232248" cy="1077218"/>
          </a:xfrm>
          <a:prstGeom prst="rect">
            <a:avLst/>
          </a:prstGeom>
          <a:noFill/>
        </p:spPr>
        <p:txBody>
          <a:bodyPr wrap="square" rtlCol="0">
            <a:spAutoFit/>
          </a:bodyPr>
          <a:lstStyle/>
          <a:p>
            <a:pPr algn="just"/>
            <a:r>
              <a:rPr lang="es-ES" sz="1600" dirty="0" smtClean="0"/>
              <a:t>El </a:t>
            </a:r>
            <a:r>
              <a:rPr lang="es-ES" sz="1600" dirty="0"/>
              <a:t>turismo es una actividad relacionada con el crecimiento económico</a:t>
            </a:r>
            <a:r>
              <a:rPr lang="es-ES" sz="1600" dirty="0" smtClean="0"/>
              <a:t> </a:t>
            </a:r>
            <a:endParaRPr lang="es-ES" sz="1600" dirty="0"/>
          </a:p>
        </p:txBody>
      </p:sp>
      <p:sp>
        <p:nvSpPr>
          <p:cNvPr id="8" name="7 CuadroTexto"/>
          <p:cNvSpPr txBox="1"/>
          <p:nvPr/>
        </p:nvSpPr>
        <p:spPr>
          <a:xfrm>
            <a:off x="3347864" y="2924944"/>
            <a:ext cx="1296144" cy="338554"/>
          </a:xfrm>
          <a:prstGeom prst="rect">
            <a:avLst/>
          </a:prstGeom>
          <a:noFill/>
        </p:spPr>
        <p:txBody>
          <a:bodyPr wrap="square" rtlCol="0">
            <a:spAutoFit/>
          </a:bodyPr>
          <a:lstStyle/>
          <a:p>
            <a:r>
              <a:rPr lang="es-ES" sz="1600" dirty="0" smtClean="0"/>
              <a:t>Actualmente </a:t>
            </a:r>
            <a:endParaRPr lang="es-ES" sz="1600" dirty="0"/>
          </a:p>
        </p:txBody>
      </p:sp>
      <p:cxnSp>
        <p:nvCxnSpPr>
          <p:cNvPr id="10" name="9 Conector recto de flecha"/>
          <p:cNvCxnSpPr>
            <a:stCxn id="8" idx="3"/>
          </p:cNvCxnSpPr>
          <p:nvPr/>
        </p:nvCxnSpPr>
        <p:spPr bwMode="auto">
          <a:xfrm flipV="1">
            <a:off x="4644008" y="2708920"/>
            <a:ext cx="1296144" cy="385301"/>
          </a:xfrm>
          <a:prstGeom prst="straightConnector1">
            <a:avLst/>
          </a:prstGeom>
          <a:solidFill>
            <a:schemeClr val="accent1"/>
          </a:solidFill>
          <a:ln w="38100" cap="flat" cmpd="sng" algn="ctr">
            <a:solidFill>
              <a:srgbClr val="002060"/>
            </a:solidFill>
            <a:prstDash val="solid"/>
            <a:round/>
            <a:headEnd type="none" w="med" len="med"/>
            <a:tailEnd type="arrow"/>
          </a:ln>
          <a:effectLst/>
        </p:spPr>
      </p:cxnSp>
      <p:sp>
        <p:nvSpPr>
          <p:cNvPr id="11" name="10 CuadroTexto"/>
          <p:cNvSpPr txBox="1"/>
          <p:nvPr/>
        </p:nvSpPr>
        <p:spPr>
          <a:xfrm>
            <a:off x="4572000" y="2492896"/>
            <a:ext cx="1224136" cy="338554"/>
          </a:xfrm>
          <a:prstGeom prst="rect">
            <a:avLst/>
          </a:prstGeom>
          <a:noFill/>
        </p:spPr>
        <p:txBody>
          <a:bodyPr wrap="square" rtlCol="0">
            <a:spAutoFit/>
          </a:bodyPr>
          <a:lstStyle/>
          <a:p>
            <a:r>
              <a:rPr lang="es-ES" sz="1600" dirty="0" smtClean="0"/>
              <a:t>No solo es</a:t>
            </a:r>
            <a:endParaRPr lang="es-ES" sz="1600" dirty="0"/>
          </a:p>
        </p:txBody>
      </p:sp>
      <p:sp>
        <p:nvSpPr>
          <p:cNvPr id="12" name="11 CuadroTexto"/>
          <p:cNvSpPr txBox="1"/>
          <p:nvPr/>
        </p:nvSpPr>
        <p:spPr>
          <a:xfrm>
            <a:off x="6072198" y="3071810"/>
            <a:ext cx="2016224" cy="338554"/>
          </a:xfrm>
          <a:prstGeom prst="rect">
            <a:avLst/>
          </a:prstGeom>
          <a:noFill/>
        </p:spPr>
        <p:txBody>
          <a:bodyPr wrap="square" rtlCol="0">
            <a:spAutoFit/>
          </a:bodyPr>
          <a:lstStyle/>
          <a:p>
            <a:pPr algn="ctr"/>
            <a:r>
              <a:rPr lang="es-ES" sz="1600" dirty="0" smtClean="0"/>
              <a:t>Viajar</a:t>
            </a:r>
            <a:endParaRPr lang="es-ES" sz="1600" dirty="0"/>
          </a:p>
        </p:txBody>
      </p:sp>
      <p:sp>
        <p:nvSpPr>
          <p:cNvPr id="13" name="12 Rectángulo"/>
          <p:cNvSpPr/>
          <p:nvPr/>
        </p:nvSpPr>
        <p:spPr>
          <a:xfrm>
            <a:off x="4355976" y="5373216"/>
            <a:ext cx="4572000" cy="830997"/>
          </a:xfrm>
          <a:prstGeom prst="rect">
            <a:avLst/>
          </a:prstGeom>
        </p:spPr>
        <p:txBody>
          <a:bodyPr>
            <a:spAutoFit/>
          </a:bodyPr>
          <a:lstStyle/>
          <a:p>
            <a:pPr algn="ctr"/>
            <a:r>
              <a:rPr lang="es-ES" sz="1600" dirty="0" smtClean="0"/>
              <a:t>Responsabilidad </a:t>
            </a:r>
            <a:r>
              <a:rPr lang="es-ES" sz="1600" dirty="0"/>
              <a:t>de servir con hospitalidad e igualdad a todo tipo de personas, aún aquellas que están en una situación vulnerable.</a:t>
            </a:r>
          </a:p>
        </p:txBody>
      </p:sp>
      <p:cxnSp>
        <p:nvCxnSpPr>
          <p:cNvPr id="15" name="14 Conector recto de flecha"/>
          <p:cNvCxnSpPr/>
          <p:nvPr/>
        </p:nvCxnSpPr>
        <p:spPr bwMode="auto">
          <a:xfrm rot="16200000" flipH="1">
            <a:off x="4572000" y="3214686"/>
            <a:ext cx="1285884" cy="1285884"/>
          </a:xfrm>
          <a:prstGeom prst="straightConnector1">
            <a:avLst/>
          </a:prstGeom>
          <a:solidFill>
            <a:schemeClr val="accent1"/>
          </a:solidFill>
          <a:ln w="38100" cap="flat" cmpd="sng" algn="ctr">
            <a:solidFill>
              <a:srgbClr val="C00000"/>
            </a:solidFill>
            <a:prstDash val="solid"/>
            <a:round/>
            <a:headEnd type="none" w="med" len="med"/>
            <a:tailEnd type="arrow"/>
          </a:ln>
          <a:effectLst/>
        </p:spPr>
      </p:cxnSp>
      <p:sp>
        <p:nvSpPr>
          <p:cNvPr id="16" name="15 CuadroTexto"/>
          <p:cNvSpPr txBox="1"/>
          <p:nvPr/>
        </p:nvSpPr>
        <p:spPr>
          <a:xfrm>
            <a:off x="4427984" y="3645024"/>
            <a:ext cx="792088" cy="338554"/>
          </a:xfrm>
          <a:prstGeom prst="rect">
            <a:avLst/>
          </a:prstGeom>
          <a:noFill/>
        </p:spPr>
        <p:txBody>
          <a:bodyPr wrap="square" rtlCol="0">
            <a:spAutoFit/>
          </a:bodyPr>
          <a:lstStyle/>
          <a:p>
            <a:r>
              <a:rPr lang="es-ES" sz="1600" dirty="0"/>
              <a:t>Si no</a:t>
            </a:r>
          </a:p>
        </p:txBody>
      </p:sp>
      <p:pic>
        <p:nvPicPr>
          <p:cNvPr id="14" name="13 Imagen" descr="Businessman with financial symbols coming - stock photo"/>
          <p:cNvPicPr/>
          <p:nvPr/>
        </p:nvPicPr>
        <p:blipFill>
          <a:blip r:embed="rId2"/>
          <a:srcRect/>
          <a:stretch>
            <a:fillRect/>
          </a:stretch>
        </p:blipFill>
        <p:spPr bwMode="auto">
          <a:xfrm>
            <a:off x="1357290" y="2000240"/>
            <a:ext cx="2000264" cy="1390347"/>
          </a:xfrm>
          <a:prstGeom prst="rect">
            <a:avLst/>
          </a:prstGeom>
          <a:noFill/>
          <a:ln w="9525">
            <a:noFill/>
            <a:miter lim="800000"/>
            <a:headEnd/>
            <a:tailEnd/>
          </a:ln>
        </p:spPr>
      </p:pic>
      <p:pic>
        <p:nvPicPr>
          <p:cNvPr id="19" name="18 Imagen" descr="Travel the world monument concept - stock photo"/>
          <p:cNvPicPr/>
          <p:nvPr/>
        </p:nvPicPr>
        <p:blipFill>
          <a:blip r:embed="rId3"/>
          <a:srcRect/>
          <a:stretch>
            <a:fillRect/>
          </a:stretch>
        </p:blipFill>
        <p:spPr bwMode="auto">
          <a:xfrm>
            <a:off x="6000760" y="1643050"/>
            <a:ext cx="2143140" cy="1529795"/>
          </a:xfrm>
          <a:prstGeom prst="rect">
            <a:avLst/>
          </a:prstGeom>
          <a:noFill/>
          <a:ln w="9525">
            <a:noFill/>
            <a:miter lim="800000"/>
            <a:headEnd/>
            <a:tailEnd/>
          </a:ln>
        </p:spPr>
      </p:pic>
      <p:pic>
        <p:nvPicPr>
          <p:cNvPr id="20" name="19 Imagen" descr="Hospitable waitress taking an order from a couple in a rural restaurant - stock photo"/>
          <p:cNvPicPr/>
          <p:nvPr/>
        </p:nvPicPr>
        <p:blipFill>
          <a:blip r:embed="rId4"/>
          <a:srcRect/>
          <a:stretch>
            <a:fillRect/>
          </a:stretch>
        </p:blipFill>
        <p:spPr bwMode="auto">
          <a:xfrm>
            <a:off x="5929322" y="4000504"/>
            <a:ext cx="1857388" cy="139206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14480" y="214290"/>
            <a:ext cx="4094766" cy="1143000"/>
          </a:xfrm>
        </p:spPr>
        <p:txBody>
          <a:bodyPr/>
          <a:lstStyle/>
          <a:p>
            <a:pPr eaLnBrk="1" hangingPunct="1"/>
            <a:r>
              <a:rPr lang="es-ES" sz="2000" dirty="0" smtClean="0"/>
              <a:t>Turismo accesible.....</a:t>
            </a:r>
          </a:p>
        </p:txBody>
      </p:sp>
      <p:sp>
        <p:nvSpPr>
          <p:cNvPr id="6" name="5 Rectángulo"/>
          <p:cNvSpPr/>
          <p:nvPr/>
        </p:nvSpPr>
        <p:spPr>
          <a:xfrm>
            <a:off x="1214414" y="3214686"/>
            <a:ext cx="3240360" cy="1323439"/>
          </a:xfrm>
          <a:prstGeom prst="rect">
            <a:avLst/>
          </a:prstGeom>
        </p:spPr>
        <p:txBody>
          <a:bodyPr wrap="square">
            <a:spAutoFit/>
          </a:bodyPr>
          <a:lstStyle/>
          <a:p>
            <a:pPr algn="just"/>
            <a:r>
              <a:rPr lang="es-ES" sz="1600" dirty="0"/>
              <a:t>Los profesionales del turismo contribuyen al recibimiento agradable de los turistas esmerándose en la prestación del </a:t>
            </a:r>
            <a:r>
              <a:rPr lang="es-ES" sz="1600" dirty="0" smtClean="0"/>
              <a:t>servicio.</a:t>
            </a:r>
            <a:endParaRPr lang="es-ES" dirty="0"/>
          </a:p>
        </p:txBody>
      </p:sp>
      <p:sp>
        <p:nvSpPr>
          <p:cNvPr id="8" name="7 Rectángulo"/>
          <p:cNvSpPr/>
          <p:nvPr/>
        </p:nvSpPr>
        <p:spPr>
          <a:xfrm>
            <a:off x="6286512" y="3357562"/>
            <a:ext cx="2339752" cy="1323439"/>
          </a:xfrm>
          <a:prstGeom prst="rect">
            <a:avLst/>
          </a:prstGeom>
        </p:spPr>
        <p:txBody>
          <a:bodyPr wrap="square">
            <a:spAutoFit/>
          </a:bodyPr>
          <a:lstStyle/>
          <a:p>
            <a:pPr algn="just"/>
            <a:r>
              <a:rPr lang="es-ES" sz="1600" dirty="0" smtClean="0"/>
              <a:t>Pero esto </a:t>
            </a:r>
            <a:r>
              <a:rPr lang="es-ES" sz="1600" dirty="0"/>
              <a:t>no siempre es suficiente para ciertas personas con capacidades diferentes o personas de la tercera edad</a:t>
            </a:r>
          </a:p>
        </p:txBody>
      </p:sp>
      <p:sp>
        <p:nvSpPr>
          <p:cNvPr id="10" name="9 Rectángulo"/>
          <p:cNvSpPr/>
          <p:nvPr/>
        </p:nvSpPr>
        <p:spPr>
          <a:xfrm>
            <a:off x="2500298" y="5000636"/>
            <a:ext cx="5143536" cy="1200329"/>
          </a:xfrm>
          <a:prstGeom prst="rect">
            <a:avLst/>
          </a:prstGeom>
        </p:spPr>
        <p:txBody>
          <a:bodyPr wrap="square">
            <a:spAutoFit/>
          </a:bodyPr>
          <a:lstStyle/>
          <a:p>
            <a:pPr algn="just"/>
            <a:r>
              <a:rPr lang="es-ES" dirty="0"/>
              <a:t>La actitud de compromiso y responsabilidad de los agentes están implícitas en las acciones a favor de éste tipo de turismo como una respuesta de la responsabilidad social, por un turismo responsable. </a:t>
            </a:r>
          </a:p>
        </p:txBody>
      </p:sp>
      <p:pic>
        <p:nvPicPr>
          <p:cNvPr id="11" name="10 Imagen" descr="Receptionist giving tourist information to hotel guests upon arrival. - stock photo"/>
          <p:cNvPicPr/>
          <p:nvPr/>
        </p:nvPicPr>
        <p:blipFill>
          <a:blip r:embed="rId2"/>
          <a:srcRect/>
          <a:stretch>
            <a:fillRect/>
          </a:stretch>
        </p:blipFill>
        <p:spPr bwMode="auto">
          <a:xfrm>
            <a:off x="1571604" y="1428736"/>
            <a:ext cx="2857520" cy="1851664"/>
          </a:xfrm>
          <a:prstGeom prst="rect">
            <a:avLst/>
          </a:prstGeom>
          <a:noFill/>
          <a:ln w="9525">
            <a:noFill/>
            <a:miter lim="800000"/>
            <a:headEnd/>
            <a:tailEnd/>
          </a:ln>
        </p:spPr>
      </p:pic>
      <p:pic>
        <p:nvPicPr>
          <p:cNvPr id="12" name="11 Imagen" descr="Twenty old and disabled people silhouettes. Vector illustration on white background. - stock vector"/>
          <p:cNvPicPr/>
          <p:nvPr/>
        </p:nvPicPr>
        <p:blipFill>
          <a:blip r:embed="rId3"/>
          <a:srcRect/>
          <a:stretch>
            <a:fillRect/>
          </a:stretch>
        </p:blipFill>
        <p:spPr bwMode="auto">
          <a:xfrm>
            <a:off x="6357950" y="500042"/>
            <a:ext cx="2143140" cy="285752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rot="10800000" flipV="1">
            <a:off x="2143108" y="500042"/>
            <a:ext cx="345638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mj-lt"/>
                <a:ea typeface="Calibri" pitchFamily="34" charset="0"/>
                <a:cs typeface="Times New Roman" pitchFamily="18" charset="0"/>
              </a:rPr>
              <a:t>El turismo como lo conocemos hoy en día, nace en el siglo XIX, como una consecuencia de la Revolución industrial</a:t>
            </a:r>
            <a:endParaRPr kumimoji="0" lang="es-ES" sz="1600" b="0" i="0" u="none" strike="noStrike" cap="none" normalizeH="0" baseline="0" dirty="0" smtClean="0">
              <a:ln>
                <a:noFill/>
              </a:ln>
              <a:solidFill>
                <a:schemeClr val="tx1"/>
              </a:solidFill>
              <a:effectLst/>
              <a:latin typeface="+mj-lt"/>
              <a:cs typeface="Times New Roman" pitchFamily="18" charset="0"/>
            </a:endParaRPr>
          </a:p>
        </p:txBody>
      </p:sp>
      <p:sp>
        <p:nvSpPr>
          <p:cNvPr id="10" name="9 CuadroTexto"/>
          <p:cNvSpPr txBox="1"/>
          <p:nvPr/>
        </p:nvSpPr>
        <p:spPr>
          <a:xfrm>
            <a:off x="1285852" y="3286124"/>
            <a:ext cx="2571768" cy="1323439"/>
          </a:xfrm>
          <a:prstGeom prst="rect">
            <a:avLst/>
          </a:prstGeom>
          <a:noFill/>
        </p:spPr>
        <p:txBody>
          <a:bodyPr wrap="square" rtlCol="0">
            <a:spAutoFit/>
          </a:bodyPr>
          <a:lstStyle/>
          <a:p>
            <a:pPr algn="just"/>
            <a:r>
              <a:rPr kumimoji="0" lang="es-ES" sz="1600" b="0" i="0" u="none" strike="noStrike" cap="none" normalizeH="0" baseline="0" dirty="0" smtClean="0">
                <a:ln>
                  <a:noFill/>
                </a:ln>
                <a:solidFill>
                  <a:schemeClr val="tx1"/>
                </a:solidFill>
                <a:effectLst/>
                <a:latin typeface="+mn-lt"/>
                <a:ea typeface="Calibri" pitchFamily="34" charset="0"/>
                <a:cs typeface="Times New Roman" pitchFamily="18" charset="0"/>
              </a:rPr>
              <a:t>En los 70’ la industria turística entra en un periodo difícil debido a la crisis energética y la elevada inflación.</a:t>
            </a:r>
            <a:endParaRPr lang="es-ES" sz="1600" dirty="0">
              <a:latin typeface="+mn-lt"/>
            </a:endParaRPr>
          </a:p>
        </p:txBody>
      </p:sp>
      <p:sp>
        <p:nvSpPr>
          <p:cNvPr id="12" name="11 Rectángulo"/>
          <p:cNvSpPr/>
          <p:nvPr/>
        </p:nvSpPr>
        <p:spPr>
          <a:xfrm>
            <a:off x="5072066" y="2571744"/>
            <a:ext cx="3670128" cy="1569660"/>
          </a:xfrm>
          <a:prstGeom prst="rect">
            <a:avLst/>
          </a:prstGeom>
        </p:spPr>
        <p:txBody>
          <a:bodyPr wrap="square">
            <a:spAutoFit/>
          </a:bodyPr>
          <a:lstStyle/>
          <a:p>
            <a:pPr algn="just"/>
            <a:r>
              <a:rPr kumimoji="0" lang="es-ES" sz="1600" b="0" i="0" u="none" strike="noStrike" cap="none" normalizeH="0" baseline="0" dirty="0" smtClean="0">
                <a:ln>
                  <a:noFill/>
                </a:ln>
                <a:solidFill>
                  <a:schemeClr val="tx1"/>
                </a:solidFill>
                <a:effectLst/>
                <a:latin typeface="+mn-lt"/>
                <a:ea typeface="Calibri" pitchFamily="34" charset="0"/>
                <a:cs typeface="Times New Roman" pitchFamily="18" charset="0"/>
              </a:rPr>
              <a:t>Años 80’ el nivel de vida mejora y el turismo se convierte en la actividad económica principal de muchos países, situación que da como resultado grandes cadenas hoteleras, tours operadoras, nuevos y mejores destinos turísticos</a:t>
            </a:r>
            <a:endParaRPr lang="es-ES" sz="1600" dirty="0">
              <a:latin typeface="+mn-lt"/>
            </a:endParaRPr>
          </a:p>
        </p:txBody>
      </p:sp>
      <p:sp>
        <p:nvSpPr>
          <p:cNvPr id="14" name="13 Rectángulo"/>
          <p:cNvSpPr/>
          <p:nvPr/>
        </p:nvSpPr>
        <p:spPr>
          <a:xfrm>
            <a:off x="4286248" y="4331419"/>
            <a:ext cx="4608512" cy="2769989"/>
          </a:xfrm>
          <a:prstGeom prst="rect">
            <a:avLst/>
          </a:prstGeom>
        </p:spPr>
        <p:txBody>
          <a:bodyPr wrap="square">
            <a:spAutoFit/>
          </a:bodyPr>
          <a:lstStyle/>
          <a:p>
            <a:pPr lvl="0" algn="just" eaLnBrk="0" hangingPunct="0"/>
            <a:endParaRPr kumimoji="0" lang="es-ES" sz="20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hangingPunct="0"/>
            <a:r>
              <a:rPr kumimoji="0" lang="es-ES" sz="1600" b="0" i="0" u="none" strike="noStrike" cap="none" normalizeH="0" baseline="0" dirty="0" smtClean="0">
                <a:ln>
                  <a:noFill/>
                </a:ln>
                <a:solidFill>
                  <a:schemeClr val="tx1"/>
                </a:solidFill>
                <a:effectLst/>
                <a:latin typeface="+mn-lt"/>
                <a:ea typeface="Calibri" pitchFamily="34" charset="0"/>
                <a:cs typeface="Times New Roman" pitchFamily="18" charset="0"/>
              </a:rPr>
              <a:t>Años 90’ el turismo evoluciona y el turista se vuelve más exigente, por lo que el turismo se diversifica, surgiendo el turismo cultural, rural, sustentable, de negocios, religioso, rosa, gastronómico, agroturismo, cinegético,  científico, espacial y nuclear, entre muchos otros nombres que podemos encontrar cuando estudiamos este amplio sector. </a:t>
            </a:r>
          </a:p>
          <a:p>
            <a:pPr lvl="0" algn="just" eaLnBrk="0" hangingPunct="0"/>
            <a:endParaRPr lang="es-ES" sz="1400" dirty="0">
              <a:latin typeface="+mn-lt"/>
              <a:cs typeface="Times New Roman" pitchFamily="18" charset="0"/>
            </a:endParaRPr>
          </a:p>
          <a:p>
            <a:pPr lvl="0" algn="just" eaLnBrk="0" hangingPunct="0"/>
            <a:endParaRPr kumimoji="0" lang="es-ES" sz="1400" b="0" i="0" u="none" strike="noStrike" cap="none" normalizeH="0" baseline="0" dirty="0" smtClean="0">
              <a:ln>
                <a:noFill/>
              </a:ln>
              <a:solidFill>
                <a:schemeClr val="tx1"/>
              </a:solidFill>
              <a:effectLst/>
              <a:latin typeface="+mn-lt"/>
              <a:cs typeface="Times New Roman" pitchFamily="18" charset="0"/>
            </a:endParaRPr>
          </a:p>
          <a:p>
            <a:pPr lvl="0" algn="just" eaLnBrk="0" hangingPunct="0"/>
            <a:endParaRPr kumimoji="0" lang="es-ES" sz="1400" b="0" i="0" u="none" strike="noStrike" cap="none" normalizeH="0" baseline="0" dirty="0" smtClean="0">
              <a:ln>
                <a:noFill/>
              </a:ln>
              <a:solidFill>
                <a:schemeClr val="tx1"/>
              </a:solidFill>
              <a:effectLst/>
              <a:latin typeface="+mn-lt"/>
              <a:cs typeface="Times New Roman" pitchFamily="18" charset="0"/>
            </a:endParaRPr>
          </a:p>
        </p:txBody>
      </p:sp>
      <p:pic>
        <p:nvPicPr>
          <p:cNvPr id="15" name="14 Imagen" descr="http://thumb9.shutterstock.com/display_pic_with_logo/870799/267578816/stock-photo-happy-woman-travel-in-london-with-big-ben-tower-caucasian-beauty-267578816.jpg"/>
          <p:cNvPicPr/>
          <p:nvPr/>
        </p:nvPicPr>
        <p:blipFill>
          <a:blip r:embed="rId2"/>
          <a:srcRect/>
          <a:stretch>
            <a:fillRect/>
          </a:stretch>
        </p:blipFill>
        <p:spPr bwMode="auto">
          <a:xfrm>
            <a:off x="6215074" y="785795"/>
            <a:ext cx="2286016" cy="1714512"/>
          </a:xfrm>
          <a:prstGeom prst="rect">
            <a:avLst/>
          </a:prstGeom>
          <a:noFill/>
          <a:ln w="9525">
            <a:noFill/>
            <a:miter lim="800000"/>
            <a:headEnd/>
            <a:tailEnd/>
          </a:ln>
        </p:spPr>
      </p:pic>
      <p:pic>
        <p:nvPicPr>
          <p:cNvPr id="16" name="15 Imagen" descr="MACHU PICCHU, PERU, AUGUST 12: Thousands of tourists visit daily Machu Picchu, was designed Peruvian Historical Sanctuary  and a World Heritage Site by UNESCO in Machu Picchu, Peru, August 12 , 2012. - stock photo"/>
          <p:cNvPicPr/>
          <p:nvPr/>
        </p:nvPicPr>
        <p:blipFill>
          <a:blip r:embed="rId3"/>
          <a:srcRect/>
          <a:stretch>
            <a:fillRect/>
          </a:stretch>
        </p:blipFill>
        <p:spPr bwMode="auto">
          <a:xfrm>
            <a:off x="2357422" y="1928802"/>
            <a:ext cx="2071702" cy="1291362"/>
          </a:xfrm>
          <a:prstGeom prst="rect">
            <a:avLst/>
          </a:prstGeom>
          <a:noFill/>
          <a:ln w="9525">
            <a:noFill/>
            <a:miter lim="800000"/>
            <a:headEnd/>
            <a:tailEnd/>
          </a:ln>
        </p:spPr>
      </p:pic>
      <p:pic>
        <p:nvPicPr>
          <p:cNvPr id="17" name="16 Imagen" descr="http://thumb1.shutterstock.com/display_pic_with_logo/453007/359120030/stock-photo-wat-phra-that-wai-dao-black-scorpion-temple-in-mae-sai-thailand-359120030.jpg"/>
          <p:cNvPicPr/>
          <p:nvPr/>
        </p:nvPicPr>
        <p:blipFill>
          <a:blip r:embed="rId4"/>
          <a:srcRect/>
          <a:stretch>
            <a:fillRect/>
          </a:stretch>
        </p:blipFill>
        <p:spPr bwMode="auto">
          <a:xfrm>
            <a:off x="1500166" y="4714884"/>
            <a:ext cx="2714644" cy="153836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714480" y="571480"/>
            <a:ext cx="7143800" cy="1214446"/>
          </a:xfrm>
        </p:spPr>
        <p:txBody>
          <a:bodyPr/>
          <a:lstStyle/>
          <a:p>
            <a:pPr lvl="0" algn="just"/>
            <a:r>
              <a:rPr kumimoji="0" lang="es-ES" sz="2200" b="0" i="0" u="none" strike="noStrike" cap="none" normalizeH="0" baseline="0" dirty="0" smtClean="0">
                <a:ln>
                  <a:noFill/>
                </a:ln>
                <a:solidFill>
                  <a:schemeClr val="tx1"/>
                </a:solidFill>
                <a:effectLst/>
                <a:latin typeface="+mn-lt"/>
                <a:ea typeface="Calibri" pitchFamily="34" charset="0"/>
                <a:cs typeface="Times New Roman" pitchFamily="18" charset="0"/>
              </a:rPr>
              <a:t>En esta evoluci</a:t>
            </a:r>
            <a:r>
              <a:rPr lang="es-ES" sz="2200" dirty="0" smtClean="0">
                <a:solidFill>
                  <a:schemeClr val="tx1"/>
                </a:solidFill>
                <a:latin typeface="+mn-lt"/>
                <a:ea typeface="Calibri" pitchFamily="34" charset="0"/>
                <a:cs typeface="Times New Roman" pitchFamily="18" charset="0"/>
              </a:rPr>
              <a:t>ó</a:t>
            </a:r>
            <a:r>
              <a:rPr kumimoji="0" lang="es-ES" sz="2200" b="0" i="0" u="none" strike="noStrike" cap="none" normalizeH="0" baseline="0" dirty="0" smtClean="0">
                <a:ln>
                  <a:noFill/>
                </a:ln>
                <a:solidFill>
                  <a:schemeClr val="tx1"/>
                </a:solidFill>
                <a:effectLst/>
                <a:latin typeface="+mn-lt"/>
                <a:ea typeface="Calibri" pitchFamily="34" charset="0"/>
                <a:cs typeface="Times New Roman" pitchFamily="18" charset="0"/>
              </a:rPr>
              <a:t>n a partir de la d</a:t>
            </a:r>
            <a:r>
              <a:rPr lang="es-ES" sz="2200" dirty="0" smtClean="0">
                <a:solidFill>
                  <a:schemeClr val="tx1"/>
                </a:solidFill>
                <a:latin typeface="+mn-lt"/>
                <a:ea typeface="Calibri" pitchFamily="34" charset="0"/>
                <a:cs typeface="Times New Roman" pitchFamily="18" charset="0"/>
              </a:rPr>
              <a:t>é</a:t>
            </a:r>
            <a:r>
              <a:rPr kumimoji="0" lang="es-ES" sz="2200" b="0" i="0" u="none" strike="noStrike" cap="none" normalizeH="0" baseline="0" dirty="0" smtClean="0">
                <a:ln>
                  <a:noFill/>
                </a:ln>
                <a:solidFill>
                  <a:schemeClr val="tx1"/>
                </a:solidFill>
                <a:effectLst/>
                <a:latin typeface="+mn-lt"/>
                <a:ea typeface="Calibri" pitchFamily="34" charset="0"/>
                <a:cs typeface="Times New Roman" pitchFamily="18" charset="0"/>
              </a:rPr>
              <a:t>cada de los  80</a:t>
            </a:r>
            <a:r>
              <a:rPr lang="es-ES" sz="2200" dirty="0" smtClean="0">
                <a:solidFill>
                  <a:schemeClr val="tx1"/>
                </a:solidFill>
                <a:latin typeface="+mn-lt"/>
                <a:ea typeface="Calibri" pitchFamily="34" charset="0"/>
                <a:cs typeface="Times New Roman" pitchFamily="18" charset="0"/>
              </a:rPr>
              <a:t>’</a:t>
            </a:r>
            <a:r>
              <a:rPr kumimoji="0" lang="es-ES" sz="2200" b="0" i="0" u="none" strike="noStrike" cap="none" normalizeH="0" baseline="0" dirty="0" smtClean="0">
                <a:ln>
                  <a:noFill/>
                </a:ln>
                <a:solidFill>
                  <a:schemeClr val="tx1"/>
                </a:solidFill>
                <a:effectLst/>
                <a:latin typeface="+mn-lt"/>
                <a:ea typeface="Calibri" pitchFamily="34" charset="0"/>
                <a:cs typeface="Times New Roman" pitchFamily="18" charset="0"/>
              </a:rPr>
              <a:t> es cuando se comienza a hablar de turismo para las personas con capacidades diferentes o llamadas tambi</a:t>
            </a:r>
            <a:r>
              <a:rPr lang="es-ES" sz="2200" dirty="0" smtClean="0">
                <a:solidFill>
                  <a:schemeClr val="tx1"/>
                </a:solidFill>
                <a:latin typeface="+mn-lt"/>
                <a:ea typeface="Calibri" pitchFamily="34" charset="0"/>
                <a:cs typeface="Times New Roman" pitchFamily="18" charset="0"/>
              </a:rPr>
              <a:t>é</a:t>
            </a:r>
            <a:r>
              <a:rPr kumimoji="0" lang="es-ES" sz="2200" b="0" i="0" u="none" strike="noStrike" cap="none" normalizeH="0" baseline="0" dirty="0" smtClean="0">
                <a:ln>
                  <a:noFill/>
                </a:ln>
                <a:solidFill>
                  <a:schemeClr val="tx1"/>
                </a:solidFill>
                <a:effectLst/>
                <a:latin typeface="+mn-lt"/>
                <a:ea typeface="Calibri" pitchFamily="34" charset="0"/>
                <a:cs typeface="Times New Roman" pitchFamily="18" charset="0"/>
              </a:rPr>
              <a:t>n discapacitados. </a:t>
            </a:r>
            <a:r>
              <a:rPr kumimoji="0" lang="es-ES" sz="2000" b="0" i="0" u="none" strike="noStrike" cap="none" normalizeH="0" baseline="0" dirty="0" smtClean="0">
                <a:ln>
                  <a:noFill/>
                </a:ln>
                <a:solidFill>
                  <a:schemeClr val="tx1"/>
                </a:solidFill>
                <a:effectLst/>
                <a:latin typeface="Times New Roman" pitchFamily="18" charset="0"/>
                <a:cs typeface="Times New Roman" pitchFamily="18" charset="0"/>
              </a:rPr>
              <a:t/>
            </a:r>
            <a:br>
              <a:rPr kumimoji="0" lang="es-ES" sz="2000" b="0" i="0" u="none" strike="noStrike" cap="none" normalizeH="0" baseline="0" dirty="0" smtClean="0">
                <a:ln>
                  <a:noFill/>
                </a:ln>
                <a:solidFill>
                  <a:schemeClr val="tx1"/>
                </a:solidFill>
                <a:effectLst/>
                <a:latin typeface="Times New Roman" pitchFamily="18" charset="0"/>
                <a:cs typeface="Times New Roman" pitchFamily="18" charset="0"/>
              </a:rPr>
            </a:br>
            <a:endParaRPr lang="es-ES" sz="2000" dirty="0"/>
          </a:p>
        </p:txBody>
      </p:sp>
      <p:sp>
        <p:nvSpPr>
          <p:cNvPr id="9220" name="Rectangle 4"/>
          <p:cNvSpPr>
            <a:spLocks noChangeArrowheads="1"/>
          </p:cNvSpPr>
          <p:nvPr/>
        </p:nvSpPr>
        <p:spPr bwMode="auto">
          <a:xfrm>
            <a:off x="1714480" y="2000240"/>
            <a:ext cx="7000924" cy="48731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S" b="0" i="0" u="none" strike="noStrike" cap="none" normalizeH="0" baseline="0" dirty="0" smtClean="0">
                <a:ln>
                  <a:noFill/>
                </a:ln>
                <a:solidFill>
                  <a:schemeClr val="tx1"/>
                </a:solidFill>
                <a:effectLst/>
                <a:latin typeface="+mn-lt"/>
                <a:ea typeface="Calibri" pitchFamily="34" charset="0"/>
                <a:cs typeface="Times New Roman" pitchFamily="18" charset="0"/>
              </a:rPr>
              <a:t>El año de 1981 fue declarado “Año internacional de la discapacidad” por las Naciones Unidas</a:t>
            </a:r>
          </a:p>
          <a:p>
            <a:pPr marL="0" marR="0" lvl="0" indent="0" algn="just" defTabSz="914400" rtl="0" eaLnBrk="0" fontAlgn="base" latinLnBrk="0" hangingPunct="0">
              <a:lnSpc>
                <a:spcPct val="100000"/>
              </a:lnSpc>
              <a:spcBef>
                <a:spcPct val="0"/>
              </a:spcBef>
              <a:spcAft>
                <a:spcPct val="0"/>
              </a:spcAft>
              <a:buClrTx/>
              <a:buSzTx/>
              <a:tabLst/>
            </a:pPr>
            <a:endParaRPr kumimoji="0" lang="es-ES" b="0" i="0" u="none" strike="noStrike" cap="none" normalizeH="0" baseline="0" dirty="0" smtClean="0">
              <a:ln>
                <a:noFill/>
              </a:ln>
              <a:solidFill>
                <a:schemeClr val="tx1"/>
              </a:solidFill>
              <a:effectLst/>
              <a:latin typeface="+mn-lt"/>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S" b="0" i="0" u="none" strike="noStrike" cap="none" normalizeH="0" baseline="0" dirty="0" smtClean="0">
                <a:ln>
                  <a:noFill/>
                </a:ln>
                <a:solidFill>
                  <a:schemeClr val="tx1"/>
                </a:solidFill>
                <a:effectLst/>
                <a:latin typeface="+mn-lt"/>
                <a:ea typeface="Calibri" pitchFamily="34" charset="0"/>
                <a:cs typeface="Times New Roman" pitchFamily="18" charset="0"/>
              </a:rPr>
              <a:t>En 1989 un grupo de británicos expertos en turismo publicaron un informe titulado “Turismo para todos”</a:t>
            </a:r>
          </a:p>
          <a:p>
            <a:pPr marL="0" marR="0" lvl="0" indent="0" algn="just" defTabSz="914400" rtl="0" eaLnBrk="0" fontAlgn="base" latinLnBrk="0" hangingPunct="0">
              <a:lnSpc>
                <a:spcPct val="100000"/>
              </a:lnSpc>
              <a:spcBef>
                <a:spcPct val="0"/>
              </a:spcBef>
              <a:spcAft>
                <a:spcPct val="0"/>
              </a:spcAft>
              <a:buClrTx/>
              <a:buSzTx/>
              <a:tabLst/>
            </a:pPr>
            <a:endParaRPr kumimoji="0" lang="es-ES" b="0" i="0" u="none" strike="noStrike" cap="none" normalizeH="0" baseline="0" dirty="0" smtClean="0">
              <a:ln>
                <a:noFill/>
              </a:ln>
              <a:solidFill>
                <a:schemeClr val="tx1"/>
              </a:solidFill>
              <a:effectLst/>
              <a:latin typeface="+mn-lt"/>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S" b="0" i="0" u="none" strike="noStrike" cap="none" normalizeH="0" baseline="0" dirty="0" smtClean="0">
                <a:ln>
                  <a:noFill/>
                </a:ln>
                <a:solidFill>
                  <a:schemeClr val="tx1"/>
                </a:solidFill>
                <a:effectLst/>
                <a:latin typeface="+mn-lt"/>
                <a:ea typeface="Calibri" pitchFamily="34" charset="0"/>
                <a:cs typeface="Times New Roman" pitchFamily="18" charset="0"/>
              </a:rPr>
              <a:t>En el año de 1991 se elabora el documento “Para un turismo Accesible a los minusválidos en los años 90”, donde se define el concepto de discapacidad y se hace referencia a las barreras para este turismo.</a:t>
            </a:r>
          </a:p>
          <a:p>
            <a:pPr marL="0" marR="0" lvl="0" indent="0" algn="just" defTabSz="914400" rtl="0" eaLnBrk="0" fontAlgn="base" latinLnBrk="0" hangingPunct="0">
              <a:lnSpc>
                <a:spcPct val="100000"/>
              </a:lnSpc>
              <a:spcBef>
                <a:spcPct val="0"/>
              </a:spcBef>
              <a:spcAft>
                <a:spcPct val="0"/>
              </a:spcAft>
              <a:buClrTx/>
              <a:buSzTx/>
              <a:tabLst/>
            </a:pPr>
            <a:endParaRPr kumimoji="0" lang="es-ES" b="0" i="0" u="none" strike="noStrike" cap="none" normalizeH="0" baseline="0" dirty="0" smtClean="0">
              <a:ln>
                <a:noFill/>
              </a:ln>
              <a:solidFill>
                <a:schemeClr val="tx1"/>
              </a:solidFill>
              <a:effectLst/>
              <a:latin typeface="+mn-lt"/>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S" b="0" i="0" u="none" strike="noStrike" cap="none" normalizeH="0" baseline="0" dirty="0" smtClean="0">
                <a:ln>
                  <a:noFill/>
                </a:ln>
                <a:solidFill>
                  <a:schemeClr val="tx1"/>
                </a:solidFill>
                <a:effectLst/>
                <a:latin typeface="+mn-lt"/>
                <a:ea typeface="Calibri" pitchFamily="34" charset="0"/>
                <a:cs typeface="Times New Roman" pitchFamily="18" charset="0"/>
              </a:rPr>
              <a:t>En 2005, se elabora el documento “Hacia un turismo accesible para todos”, en el seno de la OMT, donde se resaltaron los requisitos de accesibilidad que debería tener cada elemento que formara parte del servicio turístico.</a:t>
            </a:r>
          </a:p>
          <a:p>
            <a:pPr marL="0" marR="0" lvl="0" indent="0" algn="just" defTabSz="914400" rtl="0" eaLnBrk="0" fontAlgn="base" latinLnBrk="0" hangingPunct="0">
              <a:lnSpc>
                <a:spcPct val="100000"/>
              </a:lnSpc>
              <a:spcBef>
                <a:spcPct val="0"/>
              </a:spcBef>
              <a:spcAft>
                <a:spcPct val="0"/>
              </a:spcAft>
              <a:buClrTx/>
              <a:buSzTx/>
              <a:tabLst/>
            </a:pPr>
            <a:endParaRPr kumimoji="0" lang="es-MX" sz="1600" b="0" i="0" u="none" strike="noStrike" cap="none" normalizeH="0" baseline="30000" dirty="0" smtClean="0">
              <a:ln>
                <a:noFill/>
              </a:ln>
              <a:solidFill>
                <a:srgbClr val="000000"/>
              </a:solidFill>
              <a:effectLst/>
              <a:latin typeface="+mn-l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Times New Roman" pitchFamily="18" charset="0"/>
                <a:cs typeface="Times New Roman" pitchFamily="18" charset="0"/>
              </a:rPr>
              <a:t/>
            </a:r>
            <a:br>
              <a:rPr kumimoji="0" lang="es-ES" sz="2400" b="0" i="0" u="none" strike="noStrike" cap="none" normalizeH="0" baseline="0" dirty="0" smtClean="0">
                <a:ln>
                  <a:noFill/>
                </a:ln>
                <a:solidFill>
                  <a:schemeClr val="tx1"/>
                </a:solidFill>
                <a:effectLst/>
                <a:latin typeface="Times New Roman" pitchFamily="18" charset="0"/>
                <a:cs typeface="Times New Roman" pitchFamily="18" charset="0"/>
              </a:rPr>
            </a:br>
            <a:endParaRPr kumimoji="0" lang="es-E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714480" y="428604"/>
            <a:ext cx="7143800" cy="1214446"/>
          </a:xfrm>
        </p:spPr>
        <p:txBody>
          <a:bodyPr/>
          <a:lstStyle/>
          <a:p>
            <a:pPr lvl="0" algn="l"/>
            <a:r>
              <a:rPr kumimoji="0" lang="es-ES" sz="1800" b="0" i="0" u="none" strike="noStrike" cap="none" normalizeH="0" baseline="0" dirty="0" smtClean="0">
                <a:ln>
                  <a:noFill/>
                </a:ln>
                <a:solidFill>
                  <a:schemeClr val="tx1"/>
                </a:solidFill>
                <a:effectLst/>
                <a:latin typeface="+mn-lt"/>
                <a:ea typeface="Calibri" pitchFamily="34" charset="0"/>
                <a:cs typeface="Times New Roman" pitchFamily="18" charset="0"/>
              </a:rPr>
              <a:t>En esta evoluci</a:t>
            </a:r>
            <a:r>
              <a:rPr lang="es-ES" sz="1800" dirty="0" smtClean="0">
                <a:solidFill>
                  <a:schemeClr val="tx1"/>
                </a:solidFill>
                <a:latin typeface="+mn-lt"/>
                <a:ea typeface="Calibri" pitchFamily="34" charset="0"/>
                <a:cs typeface="Times New Roman" pitchFamily="18" charset="0"/>
              </a:rPr>
              <a:t>ó</a:t>
            </a:r>
            <a:r>
              <a:rPr kumimoji="0" lang="es-ES" sz="1800" b="0" i="0" u="none" strike="noStrike" cap="none" normalizeH="0" baseline="0" dirty="0" smtClean="0">
                <a:ln>
                  <a:noFill/>
                </a:ln>
                <a:solidFill>
                  <a:schemeClr val="tx1"/>
                </a:solidFill>
                <a:effectLst/>
                <a:latin typeface="+mn-lt"/>
                <a:ea typeface="Calibri" pitchFamily="34" charset="0"/>
                <a:cs typeface="Times New Roman" pitchFamily="18" charset="0"/>
              </a:rPr>
              <a:t>n ………... </a:t>
            </a:r>
            <a:r>
              <a:rPr kumimoji="0" lang="es-ES" sz="1800" b="0" i="0" u="none" strike="noStrike" cap="none" normalizeH="0" baseline="0" dirty="0" smtClean="0">
                <a:ln>
                  <a:noFill/>
                </a:ln>
                <a:solidFill>
                  <a:schemeClr val="tx1"/>
                </a:solidFill>
                <a:effectLst/>
                <a:latin typeface="Times New Roman" pitchFamily="18" charset="0"/>
                <a:cs typeface="Times New Roman" pitchFamily="18" charset="0"/>
              </a:rPr>
              <a:t/>
            </a:r>
            <a:br>
              <a:rPr kumimoji="0" lang="es-ES" sz="1800" b="0" i="0" u="none" strike="noStrike" cap="none" normalizeH="0" baseline="0" dirty="0" smtClean="0">
                <a:ln>
                  <a:noFill/>
                </a:ln>
                <a:solidFill>
                  <a:schemeClr val="tx1"/>
                </a:solidFill>
                <a:effectLst/>
                <a:latin typeface="Times New Roman" pitchFamily="18" charset="0"/>
                <a:cs typeface="Times New Roman" pitchFamily="18" charset="0"/>
              </a:rPr>
            </a:br>
            <a:endParaRPr lang="es-ES" sz="1800" dirty="0"/>
          </a:p>
        </p:txBody>
      </p:sp>
      <p:sp>
        <p:nvSpPr>
          <p:cNvPr id="9220" name="Rectangle 4"/>
          <p:cNvSpPr>
            <a:spLocks noChangeArrowheads="1"/>
          </p:cNvSpPr>
          <p:nvPr/>
        </p:nvSpPr>
        <p:spPr bwMode="auto">
          <a:xfrm>
            <a:off x="1500166" y="1500174"/>
            <a:ext cx="7319166"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endParaRPr kumimoji="0" lang="es-MX" sz="1500" b="0" i="0" u="none" strike="noStrike" cap="none" normalizeH="0" baseline="30000" dirty="0" smtClean="0">
              <a:ln>
                <a:noFill/>
              </a:ln>
              <a:solidFill>
                <a:srgbClr val="000000"/>
              </a:solidFill>
              <a:effectLst/>
              <a:latin typeface="+mn-lt"/>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S" b="0" i="0" u="none" strike="noStrike" cap="none" normalizeH="0" baseline="0" dirty="0" smtClean="0" bmk="">
                <a:ln>
                  <a:noFill/>
                </a:ln>
                <a:solidFill>
                  <a:schemeClr val="tx1"/>
                </a:solidFill>
                <a:effectLst/>
                <a:latin typeface="+mn-lt"/>
                <a:ea typeface="Calibri" pitchFamily="34" charset="0"/>
                <a:cs typeface="Times New Roman" pitchFamily="18" charset="0"/>
              </a:rPr>
              <a:t>En la Convención Internacional de Derechos de personas con discapacidad celebrada en el año 2006, de las Naciones Unidas, se habla de la “accesibilidad” en el turismo.</a:t>
            </a:r>
          </a:p>
          <a:p>
            <a:pPr marL="0" marR="0" lvl="0" indent="0" algn="just" defTabSz="914400" rtl="0" eaLnBrk="0" fontAlgn="base" latinLnBrk="0" hangingPunct="0">
              <a:lnSpc>
                <a:spcPct val="100000"/>
              </a:lnSpc>
              <a:spcBef>
                <a:spcPct val="0"/>
              </a:spcBef>
              <a:spcAft>
                <a:spcPct val="0"/>
              </a:spcAft>
              <a:buClrTx/>
              <a:buSzTx/>
              <a:tabLst/>
            </a:pPr>
            <a:endParaRPr kumimoji="0" lang="es-ES" b="0" i="0" u="none" strike="noStrike" cap="none" normalizeH="0" baseline="0" dirty="0" smtClean="0">
              <a:ln>
                <a:noFill/>
              </a:ln>
              <a:solidFill>
                <a:schemeClr val="tx1"/>
              </a:solidFill>
              <a:effectLst/>
              <a:latin typeface="+mn-lt"/>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S" b="0" i="0" u="none" strike="noStrike" cap="none" normalizeH="0" baseline="0" dirty="0" smtClean="0">
                <a:ln>
                  <a:noFill/>
                </a:ln>
                <a:solidFill>
                  <a:schemeClr val="tx1"/>
                </a:solidFill>
                <a:effectLst/>
                <a:latin typeface="+mn-lt"/>
                <a:ea typeface="Calibri" pitchFamily="34" charset="0"/>
                <a:cs typeface="Times New Roman" pitchFamily="18" charset="0"/>
              </a:rPr>
              <a:t>Para el año 2011 se lleva a cabo la firma de un convenio de colaboración tripartito participando la OMT, Fundación ONCE y la Red Europea de Turismo Accesible, mejor conocida como ENAT, generando como primer resultado en el año 2012, un documento de recomendaciones generales sobre el turismo Accesible, aprobado en la Asamblea General de agosto del 2013</a:t>
            </a:r>
            <a:r>
              <a:rPr kumimoji="0" lang="es-MX" b="0" i="0" u="none" strike="noStrike" cap="none" normalizeH="0" baseline="0" dirty="0" smtClean="0">
                <a:ln>
                  <a:noFill/>
                </a:ln>
                <a:solidFill>
                  <a:srgbClr val="000000"/>
                </a:solidFill>
                <a:effectLst/>
                <a:latin typeface="+mn-lt"/>
                <a:ea typeface="Times New Roman" pitchFamily="18" charset="0"/>
                <a:cs typeface="Times New Roman" pitchFamily="18" charset="0"/>
              </a:rPr>
              <a:t>.</a:t>
            </a:r>
            <a:endParaRPr kumimoji="0" lang="es-ES" b="0" i="0" u="none" strike="noStrike" cap="none" normalizeH="0" baseline="0" dirty="0" smtClean="0">
              <a:ln>
                <a:noFill/>
              </a:ln>
              <a:solidFill>
                <a:schemeClr val="tx1"/>
              </a:solidFill>
              <a:effectLst/>
              <a:latin typeface="+mn-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Times New Roman" pitchFamily="18" charset="0"/>
                <a:cs typeface="Times New Roman" pitchFamily="18" charset="0"/>
              </a:rPr>
              <a:t/>
            </a:r>
            <a:br>
              <a:rPr kumimoji="0" lang="es-ES" sz="2400" b="0" i="0" u="none" strike="noStrike" cap="none" normalizeH="0" baseline="0" dirty="0" smtClean="0">
                <a:ln>
                  <a:noFill/>
                </a:ln>
                <a:solidFill>
                  <a:schemeClr val="tx1"/>
                </a:solidFill>
                <a:effectLst/>
                <a:latin typeface="Times New Roman" pitchFamily="18" charset="0"/>
                <a:cs typeface="Times New Roman" pitchFamily="18" charset="0"/>
              </a:rPr>
            </a:br>
            <a:endParaRPr kumimoji="0" lang="es-E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4 Imagen" descr="http://thumb101.shutterstock.com/display_pic_with_logo/871054/348098027/stock-photo-toilets-icon-public-restroom-signs-with-a-disabled-access-symbol-interior-of-airport-terminal-348098027.jpg"/>
          <p:cNvPicPr/>
          <p:nvPr/>
        </p:nvPicPr>
        <p:blipFill>
          <a:blip r:embed="rId2"/>
          <a:srcRect/>
          <a:stretch>
            <a:fillRect/>
          </a:stretch>
        </p:blipFill>
        <p:spPr bwMode="auto">
          <a:xfrm>
            <a:off x="4286248" y="4429132"/>
            <a:ext cx="3214710" cy="200026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71604" y="500063"/>
            <a:ext cx="7358084" cy="1219200"/>
          </a:xfrm>
        </p:spPr>
        <p:txBody>
          <a:bodyPr/>
          <a:lstStyle/>
          <a:p>
            <a:pPr algn="ctr" eaLnBrk="1" hangingPunct="1">
              <a:lnSpc>
                <a:spcPct val="130000"/>
              </a:lnSpc>
            </a:pPr>
            <a:r>
              <a:rPr lang="es-MX" sz="2400" b="1" i="1" dirty="0" smtClean="0">
                <a:latin typeface="Tahoma" pitchFamily="34" charset="0"/>
                <a:cs typeface="Tahoma" pitchFamily="34" charset="0"/>
              </a:rPr>
              <a:t>¿Qué ES EL TURISMO ACCESIBLE Y QUIENES LO CONFORMAN?</a:t>
            </a:r>
            <a:endParaRPr lang="es-ES" sz="2400" b="1" i="1" u="sng" dirty="0" smtClean="0">
              <a:latin typeface="Tahoma" pitchFamily="34" charset="0"/>
              <a:cs typeface="Tahoma" pitchFamily="34" charset="0"/>
            </a:endParaRPr>
          </a:p>
        </p:txBody>
      </p:sp>
      <p:sp>
        <p:nvSpPr>
          <p:cNvPr id="10244" name="Rectangle 4"/>
          <p:cNvSpPr>
            <a:spLocks noChangeArrowheads="1"/>
          </p:cNvSpPr>
          <p:nvPr/>
        </p:nvSpPr>
        <p:spPr bwMode="auto">
          <a:xfrm>
            <a:off x="1428728" y="1785926"/>
            <a:ext cx="681568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mn-lt"/>
                <a:ea typeface="Calibri" pitchFamily="34" charset="0"/>
                <a:cs typeface="Times New Roman" pitchFamily="18" charset="0"/>
              </a:rPr>
              <a:t>Turismo Accesible es el turismo y los viajes que son accesibles para:</a:t>
            </a:r>
            <a:endParaRPr kumimoji="0" lang="es-ES" sz="2000" b="0" i="0" u="none" strike="noStrike" cap="none" normalizeH="0" baseline="0" dirty="0" smtClean="0">
              <a:ln>
                <a:noFill/>
              </a:ln>
              <a:solidFill>
                <a:schemeClr val="tx1"/>
              </a:solidFill>
              <a:effectLst/>
              <a:latin typeface="+mn-lt"/>
              <a:cs typeface="Times New Roman" pitchFamily="18" charset="0"/>
            </a:endParaRPr>
          </a:p>
        </p:txBody>
      </p:sp>
      <p:pic>
        <p:nvPicPr>
          <p:cNvPr id="18" name="17 Imagen" descr="http://thumb9.shutterstock.com/display_pic_with_logo/2403347/251126236/stock-vector-set-of-human-silhouettes-young-man-young-woman-old-man-old-woman-mom-walking-with-baby-251126236.jpg"/>
          <p:cNvPicPr/>
          <p:nvPr/>
        </p:nvPicPr>
        <p:blipFill>
          <a:blip r:embed="rId2"/>
          <a:srcRect/>
          <a:stretch>
            <a:fillRect/>
          </a:stretch>
        </p:blipFill>
        <p:spPr bwMode="auto">
          <a:xfrm>
            <a:off x="1714480" y="2500306"/>
            <a:ext cx="1857388" cy="1928826"/>
          </a:xfrm>
          <a:prstGeom prst="rect">
            <a:avLst/>
          </a:prstGeom>
          <a:noFill/>
          <a:ln w="9525">
            <a:noFill/>
            <a:miter lim="800000"/>
            <a:headEnd/>
            <a:tailEnd/>
          </a:ln>
        </p:spPr>
      </p:pic>
      <p:pic>
        <p:nvPicPr>
          <p:cNvPr id="19" name="18 Imagen" descr="Pregnant woman in different clothes flat vector - stock vector"/>
          <p:cNvPicPr/>
          <p:nvPr/>
        </p:nvPicPr>
        <p:blipFill>
          <a:blip r:embed="rId3"/>
          <a:srcRect/>
          <a:stretch>
            <a:fillRect/>
          </a:stretch>
        </p:blipFill>
        <p:spPr bwMode="auto">
          <a:xfrm>
            <a:off x="3571869" y="2500306"/>
            <a:ext cx="1500198" cy="1785950"/>
          </a:xfrm>
          <a:prstGeom prst="rect">
            <a:avLst/>
          </a:prstGeom>
          <a:noFill/>
          <a:ln w="9525">
            <a:noFill/>
            <a:miter lim="800000"/>
            <a:headEnd/>
            <a:tailEnd/>
          </a:ln>
        </p:spPr>
      </p:pic>
      <p:pic>
        <p:nvPicPr>
          <p:cNvPr id="20" name="19 Imagen" descr="love couple with down syndrome - stock photo"/>
          <p:cNvPicPr/>
          <p:nvPr/>
        </p:nvPicPr>
        <p:blipFill>
          <a:blip r:embed="rId4"/>
          <a:srcRect/>
          <a:stretch>
            <a:fillRect/>
          </a:stretch>
        </p:blipFill>
        <p:spPr bwMode="auto">
          <a:xfrm>
            <a:off x="4572000" y="2500306"/>
            <a:ext cx="2428892" cy="1643074"/>
          </a:xfrm>
          <a:prstGeom prst="rect">
            <a:avLst/>
          </a:prstGeom>
          <a:noFill/>
          <a:ln w="9525">
            <a:noFill/>
            <a:miter lim="800000"/>
            <a:headEnd/>
            <a:tailEnd/>
          </a:ln>
        </p:spPr>
      </p:pic>
      <p:pic>
        <p:nvPicPr>
          <p:cNvPr id="21" name="20 Imagen" descr="An Injured man with a plaster on the beach - stock photo"/>
          <p:cNvPicPr/>
          <p:nvPr/>
        </p:nvPicPr>
        <p:blipFill>
          <a:blip r:embed="rId5"/>
          <a:srcRect/>
          <a:stretch>
            <a:fillRect/>
          </a:stretch>
        </p:blipFill>
        <p:spPr bwMode="auto">
          <a:xfrm>
            <a:off x="3714744" y="4214818"/>
            <a:ext cx="1785950" cy="1714512"/>
          </a:xfrm>
          <a:prstGeom prst="rect">
            <a:avLst/>
          </a:prstGeom>
          <a:noFill/>
          <a:ln w="9525">
            <a:noFill/>
            <a:miter lim="800000"/>
            <a:headEnd/>
            <a:tailEnd/>
          </a:ln>
        </p:spPr>
      </p:pic>
      <p:pic>
        <p:nvPicPr>
          <p:cNvPr id="22" name="21 Imagen" descr="deaf persons hand demonstrating over a white background - stock photo"/>
          <p:cNvPicPr/>
          <p:nvPr/>
        </p:nvPicPr>
        <p:blipFill>
          <a:blip r:embed="rId6"/>
          <a:srcRect/>
          <a:stretch>
            <a:fillRect/>
          </a:stretch>
        </p:blipFill>
        <p:spPr bwMode="auto">
          <a:xfrm>
            <a:off x="1714480" y="4286256"/>
            <a:ext cx="2000264" cy="1643074"/>
          </a:xfrm>
          <a:prstGeom prst="rect">
            <a:avLst/>
          </a:prstGeom>
          <a:noFill/>
          <a:ln w="9525">
            <a:noFill/>
            <a:miter lim="800000"/>
            <a:headEnd/>
            <a:tailEnd/>
          </a:ln>
        </p:spPr>
      </p:pic>
      <p:pic>
        <p:nvPicPr>
          <p:cNvPr id="23" name="22 Imagen" descr="Two blind people with their guide dogs/Sofia, Bulgaria - June 25, 2014: Two blind people are giving commands to their guide dogs as part of dog's training.  - stock photo"/>
          <p:cNvPicPr/>
          <p:nvPr/>
        </p:nvPicPr>
        <p:blipFill>
          <a:blip r:embed="rId7"/>
          <a:srcRect/>
          <a:stretch>
            <a:fillRect/>
          </a:stretch>
        </p:blipFill>
        <p:spPr bwMode="auto">
          <a:xfrm>
            <a:off x="6929454" y="2500306"/>
            <a:ext cx="1571636" cy="2500330"/>
          </a:xfrm>
          <a:prstGeom prst="rect">
            <a:avLst/>
          </a:prstGeom>
          <a:noFill/>
          <a:ln w="9525">
            <a:noFill/>
            <a:miter lim="800000"/>
            <a:headEnd/>
            <a:tailEnd/>
          </a:ln>
        </p:spPr>
      </p:pic>
      <p:pic>
        <p:nvPicPr>
          <p:cNvPr id="24" name="23 Imagen" descr="Young woman pushing her baby in stroller on the street - stock photo"/>
          <p:cNvPicPr/>
          <p:nvPr/>
        </p:nvPicPr>
        <p:blipFill>
          <a:blip r:embed="rId8"/>
          <a:srcRect/>
          <a:stretch>
            <a:fillRect/>
          </a:stretch>
        </p:blipFill>
        <p:spPr bwMode="auto">
          <a:xfrm>
            <a:off x="5357818" y="4214818"/>
            <a:ext cx="1839341" cy="1714512"/>
          </a:xfrm>
          <a:prstGeom prst="rect">
            <a:avLst/>
          </a:prstGeom>
          <a:noFill/>
          <a:ln w="9525">
            <a:noFill/>
            <a:miter lim="800000"/>
            <a:headEnd/>
            <a:tailEnd/>
          </a:ln>
        </p:spPr>
      </p:pic>
      <p:pic>
        <p:nvPicPr>
          <p:cNvPr id="25" name="24 Imagen" descr="Portrait of nice boy with mother, little baby with mommy isolated on white background, pretty woman and cute cheerful child play game, happy smiling young lady hugging son, new family and love concept - stock photo"/>
          <p:cNvPicPr/>
          <p:nvPr/>
        </p:nvPicPr>
        <p:blipFill>
          <a:blip r:embed="rId9" cstate="print"/>
          <a:srcRect/>
          <a:stretch>
            <a:fillRect/>
          </a:stretch>
        </p:blipFill>
        <p:spPr bwMode="auto">
          <a:xfrm>
            <a:off x="7000892" y="4500570"/>
            <a:ext cx="1500198" cy="142876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951</TotalTime>
  <Words>1225</Words>
  <Application>Microsoft Office PowerPoint</Application>
  <PresentationFormat>Presentación en pantalla (4:3)</PresentationFormat>
  <Paragraphs>88</Paragraphs>
  <Slides>17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Arial Unicode MS</vt:lpstr>
      <vt:lpstr>Arial</vt:lpstr>
      <vt:lpstr>Berlin Sans FB</vt:lpstr>
      <vt:lpstr>Calibri</vt:lpstr>
      <vt:lpstr>Tahoma</vt:lpstr>
      <vt:lpstr>Times New Roman</vt:lpstr>
      <vt:lpstr>Tema de Office</vt:lpstr>
      <vt:lpstr>UNIVERSIDAD AUTÓNOMA DEL ESTADO DE HIDALGO</vt:lpstr>
      <vt:lpstr>Presentación de PowerPoint</vt:lpstr>
      <vt:lpstr>Tema: La Responsabilidad Social del Turismo  para Todos  </vt:lpstr>
      <vt:lpstr>Turismo Accesible</vt:lpstr>
      <vt:lpstr>Turismo accesible.....</vt:lpstr>
      <vt:lpstr>Presentación de PowerPoint</vt:lpstr>
      <vt:lpstr>En esta evolución a partir de la década de los  80’ es cuando se comienza a hablar de turismo para las personas con capacidades diferentes o llamadas también discapacitados.  </vt:lpstr>
      <vt:lpstr>En esta evolución ………...  </vt:lpstr>
      <vt:lpstr>¿Qué ES EL TURISMO ACCESIBLE Y QUIENES LO CONFORMAN?</vt:lpstr>
      <vt:lpstr>Presentación de PowerPoint</vt:lpstr>
      <vt:lpstr>Presentación de PowerPoint</vt:lpstr>
      <vt:lpstr>Presentación de PowerPoint</vt:lpstr>
      <vt:lpstr> Sector Publico </vt:lpstr>
      <vt:lpstr>Sector Privado </vt:lpstr>
      <vt:lpstr>Presentación de PowerPoint</vt:lpstr>
      <vt:lpstr>Referencias Bibliográficas</vt:lpstr>
      <vt:lpstr>Referencias Bibliográficas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uaeh</dc:creator>
  <cp:lastModifiedBy>Full name</cp:lastModifiedBy>
  <cp:revision>84</cp:revision>
  <dcterms:created xsi:type="dcterms:W3CDTF">2014-12-12T16:57:31Z</dcterms:created>
  <dcterms:modified xsi:type="dcterms:W3CDTF">2016-05-16T14:28:36Z</dcterms:modified>
</cp:coreProperties>
</file>