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9" r:id="rId2"/>
    <p:sldId id="256" r:id="rId3"/>
    <p:sldId id="296" r:id="rId4"/>
    <p:sldId id="257" r:id="rId5"/>
    <p:sldId id="297" r:id="rId6"/>
    <p:sldId id="278" r:id="rId7"/>
    <p:sldId id="279" r:id="rId8"/>
    <p:sldId id="277" r:id="rId9"/>
    <p:sldId id="281" r:id="rId10"/>
    <p:sldId id="276" r:id="rId11"/>
    <p:sldId id="282" r:id="rId12"/>
    <p:sldId id="283" r:id="rId13"/>
    <p:sldId id="285" r:id="rId14"/>
    <p:sldId id="286" r:id="rId15"/>
    <p:sldId id="287" r:id="rId16"/>
    <p:sldId id="288" r:id="rId17"/>
    <p:sldId id="261"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CC99"/>
    <a:srgbClr val="14357E"/>
    <a:srgbClr val="C8B2A8"/>
    <a:srgbClr val="6A2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EB36F-D5E2-486F-9BFF-1F542DE5F007}" type="datetimeFigureOut">
              <a:rPr lang="es-MX" smtClean="0"/>
              <a:t>16/05/2016</a:t>
            </a:fld>
            <a:endParaRPr lang="es-MX"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0B5E3-2559-4852-813F-3B69EA46368C}" type="slidenum">
              <a:rPr lang="es-MX" smtClean="0"/>
              <a:t>‹Nº›</a:t>
            </a:fld>
            <a:endParaRPr lang="es-MX" dirty="0"/>
          </a:p>
        </p:txBody>
      </p:sp>
    </p:spTree>
    <p:extLst>
      <p:ext uri="{BB962C8B-B14F-4D97-AF65-F5344CB8AC3E}">
        <p14:creationId xmlns:p14="http://schemas.microsoft.com/office/powerpoint/2010/main" val="342036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080B5E3-2559-4852-813F-3B69EA46368C}" type="slidenum">
              <a:rPr lang="es-MX" smtClean="0"/>
              <a:t>2</a:t>
            </a:fld>
            <a:endParaRPr lang="es-MX" dirty="0"/>
          </a:p>
        </p:txBody>
      </p:sp>
    </p:spTree>
    <p:extLst>
      <p:ext uri="{BB962C8B-B14F-4D97-AF65-F5344CB8AC3E}">
        <p14:creationId xmlns:p14="http://schemas.microsoft.com/office/powerpoint/2010/main" val="255688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7054552"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7088832"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7C0C7DD-B651-40E5-A1A9-4243FB26965C}" type="datetime1">
              <a:rPr lang="es-MX" smtClean="0"/>
              <a:t>16/05/2016</a:t>
            </a:fld>
            <a:endParaRPr lang="es-MX" dirty="0"/>
          </a:p>
        </p:txBody>
      </p:sp>
      <p:sp>
        <p:nvSpPr>
          <p:cNvPr id="5" name="4 Marcador de pie de página"/>
          <p:cNvSpPr>
            <a:spLocks noGrp="1"/>
          </p:cNvSpPr>
          <p:nvPr>
            <p:ph type="ftr" sz="quarter" idx="11"/>
          </p:nvPr>
        </p:nvSpPr>
        <p:spPr/>
        <p:txBody>
          <a:bodyPr/>
          <a:lstStyle/>
          <a:p>
            <a:r>
              <a:rPr lang="es-MX" dirty="0" smtClean="0"/>
              <a:t>Dra. Erika Cruz Coria</a:t>
            </a:r>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356357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D6465BA-96CD-477D-8973-E057E2AAE071}" type="datetime1">
              <a:rPr lang="es-MX" smtClean="0"/>
              <a:t>16/05/2016</a:t>
            </a:fld>
            <a:endParaRPr lang="es-MX" dirty="0"/>
          </a:p>
        </p:txBody>
      </p:sp>
      <p:sp>
        <p:nvSpPr>
          <p:cNvPr id="5" name="4 Marcador de pie de página"/>
          <p:cNvSpPr>
            <a:spLocks noGrp="1"/>
          </p:cNvSpPr>
          <p:nvPr>
            <p:ph type="ftr" sz="quarter" idx="11"/>
          </p:nvPr>
        </p:nvSpPr>
        <p:spPr/>
        <p:txBody>
          <a:bodyPr/>
          <a:lstStyle/>
          <a:p>
            <a:r>
              <a:rPr lang="es-MX" dirty="0" smtClean="0"/>
              <a:t>Dra. Erika Cruz Coria</a:t>
            </a:r>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6831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77072"/>
            <a:ext cx="7772400" cy="2016224"/>
          </a:xfrm>
        </p:spPr>
        <p:txBody>
          <a:bodyPr anchor="t"/>
          <a:lstStyle>
            <a:lvl1pPr algn="ctr">
              <a:defRPr sz="36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115616" y="220486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347B935-A3AB-4939-8813-B7D115CA102C}" type="datetime1">
              <a:rPr lang="es-MX" smtClean="0"/>
              <a:t>16/05/2016</a:t>
            </a:fld>
            <a:endParaRPr lang="es-MX" dirty="0"/>
          </a:p>
        </p:txBody>
      </p:sp>
      <p:sp>
        <p:nvSpPr>
          <p:cNvPr id="5" name="4 Marcador de pie de página"/>
          <p:cNvSpPr>
            <a:spLocks noGrp="1"/>
          </p:cNvSpPr>
          <p:nvPr>
            <p:ph type="ftr" sz="quarter" idx="11"/>
          </p:nvPr>
        </p:nvSpPr>
        <p:spPr/>
        <p:txBody>
          <a:bodyPr/>
          <a:lstStyle/>
          <a:p>
            <a:r>
              <a:rPr lang="es-MX" dirty="0" smtClean="0"/>
              <a:t>Dra. Erika Cruz Coria</a:t>
            </a:r>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74808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475656" y="1600200"/>
            <a:ext cx="3456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220072" y="16002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93CC07D9-EF9F-42A0-B109-38022173D264}" type="datetime1">
              <a:rPr lang="es-MX" smtClean="0"/>
              <a:t>16/05/2016</a:t>
            </a:fld>
            <a:endParaRPr lang="es-MX" dirty="0"/>
          </a:p>
        </p:txBody>
      </p:sp>
      <p:sp>
        <p:nvSpPr>
          <p:cNvPr id="6" name="5 Marcador de pie de página"/>
          <p:cNvSpPr>
            <a:spLocks noGrp="1"/>
          </p:cNvSpPr>
          <p:nvPr>
            <p:ph type="ftr" sz="quarter" idx="11"/>
          </p:nvPr>
        </p:nvSpPr>
        <p:spPr/>
        <p:txBody>
          <a:bodyPr/>
          <a:lstStyle/>
          <a:p>
            <a:r>
              <a:rPr lang="es-MX" dirty="0" smtClean="0"/>
              <a:t>Dra. Erika Cruz Coria</a:t>
            </a:r>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4584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331640" y="1535113"/>
            <a:ext cx="3528392" cy="639762"/>
          </a:xfrm>
        </p:spPr>
        <p:txBody>
          <a:bodyPr anchor="b">
            <a:noAutofit/>
          </a:bodyPr>
          <a:lstStyle>
            <a:lvl1pPr marL="0" indent="0" algn="ctr">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1331640" y="2174875"/>
            <a:ext cx="35283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5004048" y="1535113"/>
            <a:ext cx="3682752" cy="639762"/>
          </a:xfrm>
        </p:spPr>
        <p:txBody>
          <a:bodyPr anchor="b">
            <a:noAutofit/>
          </a:bodyPr>
          <a:lstStyle>
            <a:lvl1pPr marL="0" indent="0">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9B2E48C8-446B-49AE-961A-F6451D42F8E2}" type="datetime1">
              <a:rPr lang="es-MX" smtClean="0"/>
              <a:t>16/05/2016</a:t>
            </a:fld>
            <a:endParaRPr lang="es-MX" dirty="0"/>
          </a:p>
        </p:txBody>
      </p:sp>
      <p:sp>
        <p:nvSpPr>
          <p:cNvPr id="8" name="7 Marcador de pie de página"/>
          <p:cNvSpPr>
            <a:spLocks noGrp="1"/>
          </p:cNvSpPr>
          <p:nvPr>
            <p:ph type="ftr" sz="quarter" idx="11"/>
          </p:nvPr>
        </p:nvSpPr>
        <p:spPr/>
        <p:txBody>
          <a:bodyPr/>
          <a:lstStyle/>
          <a:p>
            <a:r>
              <a:rPr lang="es-MX" dirty="0" smtClean="0"/>
              <a:t>Dra. Erika Cruz Coria</a:t>
            </a:r>
            <a:endParaRPr lang="es-MX" dirty="0"/>
          </a:p>
        </p:txBody>
      </p:sp>
      <p:sp>
        <p:nvSpPr>
          <p:cNvPr id="9" name="8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93429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E1C9624-BF5F-4AB8-9784-E5B83253ECDC}" type="datetime1">
              <a:rPr lang="es-MX" smtClean="0"/>
              <a:t>16/05/2016</a:t>
            </a:fld>
            <a:endParaRPr lang="es-MX" dirty="0"/>
          </a:p>
        </p:txBody>
      </p:sp>
      <p:sp>
        <p:nvSpPr>
          <p:cNvPr id="4" name="3 Marcador de pie de página"/>
          <p:cNvSpPr>
            <a:spLocks noGrp="1"/>
          </p:cNvSpPr>
          <p:nvPr>
            <p:ph type="ftr" sz="quarter" idx="11"/>
          </p:nvPr>
        </p:nvSpPr>
        <p:spPr/>
        <p:txBody>
          <a:bodyPr/>
          <a:lstStyle/>
          <a:p>
            <a:r>
              <a:rPr lang="es-MX" dirty="0" smtClean="0"/>
              <a:t>Dra. Erika Cruz Coria</a:t>
            </a:r>
            <a:endParaRPr lang="es-MX" dirty="0"/>
          </a:p>
        </p:txBody>
      </p:sp>
      <p:sp>
        <p:nvSpPr>
          <p:cNvPr id="5" name="4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440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FF72AE7-2A28-4BC7-A4B9-5A03E61875E9}" type="datetime1">
              <a:rPr lang="es-MX" smtClean="0"/>
              <a:t>16/05/2016</a:t>
            </a:fld>
            <a:endParaRPr lang="es-MX" dirty="0"/>
          </a:p>
        </p:txBody>
      </p:sp>
      <p:sp>
        <p:nvSpPr>
          <p:cNvPr id="3" name="2 Marcador de pie de página"/>
          <p:cNvSpPr>
            <a:spLocks noGrp="1"/>
          </p:cNvSpPr>
          <p:nvPr>
            <p:ph type="ftr" sz="quarter" idx="11"/>
          </p:nvPr>
        </p:nvSpPr>
        <p:spPr/>
        <p:txBody>
          <a:bodyPr/>
          <a:lstStyle/>
          <a:p>
            <a:r>
              <a:rPr lang="es-MX" dirty="0" smtClean="0"/>
              <a:t>Dra. Erika Cruz Coria</a:t>
            </a:r>
            <a:endParaRPr lang="es-MX" dirty="0"/>
          </a:p>
        </p:txBody>
      </p:sp>
      <p:sp>
        <p:nvSpPr>
          <p:cNvPr id="4" name="3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57572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DB003E-BE8A-474F-AB33-63C4A52B8519}" type="datetime1">
              <a:rPr lang="es-MX" smtClean="0"/>
              <a:t>16/05/2016</a:t>
            </a:fld>
            <a:endParaRPr lang="es-MX" dirty="0"/>
          </a:p>
        </p:txBody>
      </p:sp>
      <p:sp>
        <p:nvSpPr>
          <p:cNvPr id="6" name="5 Marcador de pie de página"/>
          <p:cNvSpPr>
            <a:spLocks noGrp="1"/>
          </p:cNvSpPr>
          <p:nvPr>
            <p:ph type="ftr" sz="quarter" idx="11"/>
          </p:nvPr>
        </p:nvSpPr>
        <p:spPr/>
        <p:txBody>
          <a:bodyPr/>
          <a:lstStyle/>
          <a:p>
            <a:r>
              <a:rPr lang="es-MX" dirty="0" smtClean="0"/>
              <a:t>Dra. Erika Cruz Coria</a:t>
            </a:r>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65340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09936" y="4800600"/>
            <a:ext cx="5486400" cy="566738"/>
          </a:xfrm>
        </p:spPr>
        <p:txBody>
          <a:bodyPr anchor="b"/>
          <a:lstStyle>
            <a:lvl1pPr algn="ctr">
              <a:defRPr sz="2000" b="0"/>
            </a:lvl1pPr>
          </a:lstStyle>
          <a:p>
            <a:r>
              <a:rPr lang="es-ES" dirty="0" smtClean="0"/>
              <a:t>Haga clic para modificar el estilo de título del patrón</a:t>
            </a:r>
            <a:endParaRPr lang="es-MX" dirty="0"/>
          </a:p>
        </p:txBody>
      </p:sp>
      <p:sp>
        <p:nvSpPr>
          <p:cNvPr id="3" name="2 Marcador de posición de imagen"/>
          <p:cNvSpPr>
            <a:spLocks noGrp="1"/>
          </p:cNvSpPr>
          <p:nvPr>
            <p:ph type="pic" idx="1"/>
          </p:nvPr>
        </p:nvSpPr>
        <p:spPr>
          <a:xfrm>
            <a:off x="210993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210993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EDF6D0FE-9A5E-4E9C-B11B-0FCF16DF50F4}" type="datetime1">
              <a:rPr lang="es-MX" smtClean="0"/>
              <a:t>16/05/2016</a:t>
            </a:fld>
            <a:endParaRPr lang="es-MX" dirty="0"/>
          </a:p>
        </p:txBody>
      </p:sp>
      <p:sp>
        <p:nvSpPr>
          <p:cNvPr id="6" name="5 Marcador de pie de página"/>
          <p:cNvSpPr>
            <a:spLocks noGrp="1"/>
          </p:cNvSpPr>
          <p:nvPr>
            <p:ph type="ftr" sz="quarter" idx="11"/>
          </p:nvPr>
        </p:nvSpPr>
        <p:spPr/>
        <p:txBody>
          <a:bodyPr/>
          <a:lstStyle/>
          <a:p>
            <a:r>
              <a:rPr lang="es-MX" dirty="0" smtClean="0"/>
              <a:t>Dra. Erika Cruz Coria</a:t>
            </a:r>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87333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91680" y="274638"/>
            <a:ext cx="6995120"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1331640" y="1600200"/>
            <a:ext cx="735516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971600" y="6520259"/>
            <a:ext cx="2133600" cy="365125"/>
          </a:xfrm>
          <a:prstGeom prst="rect">
            <a:avLst/>
          </a:prstGeom>
        </p:spPr>
        <p:txBody>
          <a:bodyPr vert="horz" lIns="91440" tIns="45720" rIns="91440" bIns="45720" rtlCol="0" anchor="ctr"/>
          <a:lstStyle>
            <a:lvl1pPr algn="ctr">
              <a:defRPr sz="800">
                <a:solidFill>
                  <a:schemeClr val="tx1">
                    <a:tint val="75000"/>
                  </a:schemeClr>
                </a:solidFill>
                <a:latin typeface="Berlin Sans FB" panose="020E0602020502020306" pitchFamily="34" charset="0"/>
              </a:defRPr>
            </a:lvl1pPr>
          </a:lstStyle>
          <a:p>
            <a:fld id="{7AC03D11-D611-490B-A98E-E3AF75C7A904}" type="datetime1">
              <a:rPr lang="es-MX" smtClean="0"/>
              <a:t>16/05/2016</a:t>
            </a:fld>
            <a:endParaRPr lang="es-MX" dirty="0"/>
          </a:p>
        </p:txBody>
      </p:sp>
      <p:sp>
        <p:nvSpPr>
          <p:cNvPr id="5" name="4 Marcador de pie de página"/>
          <p:cNvSpPr>
            <a:spLocks noGrp="1"/>
          </p:cNvSpPr>
          <p:nvPr>
            <p:ph type="ftr" sz="quarter" idx="3"/>
          </p:nvPr>
        </p:nvSpPr>
        <p:spPr>
          <a:xfrm>
            <a:off x="3476600" y="6525344"/>
            <a:ext cx="2895600" cy="365125"/>
          </a:xfrm>
          <a:prstGeom prst="rect">
            <a:avLst/>
          </a:prstGeom>
        </p:spPr>
        <p:txBody>
          <a:bodyPr vert="horz" lIns="91440" tIns="45720" rIns="91440" bIns="45720" rtlCol="0" anchor="ctr"/>
          <a:lstStyle>
            <a:lvl1pPr algn="ctr">
              <a:defRPr sz="1000">
                <a:solidFill>
                  <a:schemeClr val="tx1">
                    <a:tint val="75000"/>
                  </a:schemeClr>
                </a:solidFill>
                <a:latin typeface="Berlin Sans FB" panose="020E0602020502020306" pitchFamily="34" charset="0"/>
              </a:defRPr>
            </a:lvl1pPr>
          </a:lstStyle>
          <a:p>
            <a:r>
              <a:rPr lang="es-MX" dirty="0" smtClean="0"/>
              <a:t>Dra. Erika Cruz Coria</a:t>
            </a:r>
            <a:endParaRPr lang="es-MX" dirty="0"/>
          </a:p>
        </p:txBody>
      </p:sp>
      <p:sp>
        <p:nvSpPr>
          <p:cNvPr id="6" name="5 Marcador de número de diapositiva"/>
          <p:cNvSpPr>
            <a:spLocks noGrp="1"/>
          </p:cNvSpPr>
          <p:nvPr>
            <p:ph type="sldNum" sz="quarter" idx="4"/>
          </p:nvPr>
        </p:nvSpPr>
        <p:spPr>
          <a:xfrm>
            <a:off x="6804248" y="6525344"/>
            <a:ext cx="2133600" cy="365125"/>
          </a:xfrm>
          <a:prstGeom prst="rect">
            <a:avLst/>
          </a:prstGeom>
        </p:spPr>
        <p:txBody>
          <a:bodyPr vert="horz" lIns="91440" tIns="45720" rIns="91440" bIns="45720" rtlCol="0" anchor="ctr"/>
          <a:lstStyle>
            <a:lvl1pPr algn="r">
              <a:defRPr sz="1000">
                <a:solidFill>
                  <a:schemeClr val="tx1">
                    <a:tint val="75000"/>
                  </a:schemeClr>
                </a:solidFill>
                <a:latin typeface="Berlin Sans FB" panose="020E0602020502020306" pitchFamily="34" charset="0"/>
              </a:defRPr>
            </a:lvl1p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08844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403648" y="1785926"/>
            <a:ext cx="7054552" cy="1470025"/>
          </a:xfrm>
        </p:spPr>
        <p:txBody>
          <a:bodyPr/>
          <a:lstStyle/>
          <a:p>
            <a:r>
              <a:rPr lang="es-ES" dirty="0" smtClean="0">
                <a:latin typeface="Century Gothic" panose="020B0502020202020204" pitchFamily="34" charset="0"/>
                <a:cs typeface="Arial" pitchFamily="34" charset="0"/>
              </a:rPr>
              <a:t>UNIVERSIDAD AUTÓNOMA DEL ESTADO DE HIDALGO</a:t>
            </a:r>
            <a:endParaRPr lang="es-MX" dirty="0">
              <a:latin typeface="Century Gothic" panose="020B0502020202020204" pitchFamily="34" charset="0"/>
              <a:cs typeface="Arial" pitchFamily="34" charset="0"/>
            </a:endParaRPr>
          </a:p>
        </p:txBody>
      </p:sp>
      <p:sp>
        <p:nvSpPr>
          <p:cNvPr id="5" name="4 Subtítulo"/>
          <p:cNvSpPr>
            <a:spLocks noGrp="1"/>
          </p:cNvSpPr>
          <p:nvPr>
            <p:ph type="subTitle" idx="1"/>
          </p:nvPr>
        </p:nvSpPr>
        <p:spPr>
          <a:xfrm>
            <a:off x="1371600" y="4105292"/>
            <a:ext cx="7088832" cy="1752600"/>
          </a:xfrm>
        </p:spPr>
        <p:txBody>
          <a:bodyPr/>
          <a:lstStyle/>
          <a:p>
            <a:r>
              <a:rPr lang="es-ES" b="1" dirty="0" smtClean="0">
                <a:latin typeface="Century Gothic" panose="020B0502020202020204" pitchFamily="34" charset="0"/>
                <a:cs typeface="Arial" pitchFamily="34" charset="0"/>
              </a:rPr>
              <a:t>Instituto de Ciencias Económico Administrativas</a:t>
            </a:r>
            <a:endParaRPr lang="es-MX" b="1" dirty="0">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644256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193159" y="1521873"/>
            <a:ext cx="4610558"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dirty="0">
                <a:solidFill>
                  <a:schemeClr val="tx1"/>
                </a:solidFill>
                <a:latin typeface="Century Gothic" panose="020B0502020202020204" pitchFamily="34" charset="0"/>
              </a:rPr>
              <a:t>Tamaño del problema en relación con el </a:t>
            </a:r>
            <a:r>
              <a:rPr lang="es-MX" dirty="0" smtClean="0">
                <a:solidFill>
                  <a:schemeClr val="tx1"/>
                </a:solidFill>
                <a:latin typeface="Century Gothic" panose="020B0502020202020204" pitchFamily="34" charset="0"/>
              </a:rPr>
              <a:t>desconocimiento </a:t>
            </a:r>
            <a:r>
              <a:rPr lang="es-MX" dirty="0">
                <a:solidFill>
                  <a:schemeClr val="tx1"/>
                </a:solidFill>
                <a:latin typeface="Century Gothic" panose="020B0502020202020204" pitchFamily="34" charset="0"/>
              </a:rPr>
              <a:t>y la población afectada </a:t>
            </a:r>
            <a:r>
              <a:rPr lang="es-MX" dirty="0" smtClean="0">
                <a:solidFill>
                  <a:schemeClr val="tx1"/>
                </a:solidFill>
                <a:latin typeface="Century Gothic" panose="020B0502020202020204" pitchFamily="34" charset="0"/>
              </a:rPr>
              <a:t>por </a:t>
            </a:r>
            <a:r>
              <a:rPr lang="es-MX" dirty="0">
                <a:solidFill>
                  <a:schemeClr val="tx1"/>
                </a:solidFill>
                <a:latin typeface="Century Gothic" panose="020B0502020202020204" pitchFamily="34" charset="0"/>
              </a:rPr>
              <a:t>el </a:t>
            </a:r>
            <a:r>
              <a:rPr lang="es-MX" dirty="0" smtClean="0">
                <a:solidFill>
                  <a:schemeClr val="tx1"/>
                </a:solidFill>
                <a:latin typeface="Century Gothic" panose="020B0502020202020204" pitchFamily="34" charset="0"/>
              </a:rPr>
              <a:t>problema.</a:t>
            </a:r>
            <a:endParaRPr lang="es-MX" dirty="0">
              <a:solidFill>
                <a:schemeClr val="tx1"/>
              </a:solidFill>
              <a:latin typeface="Century Gothic" panose="020B0502020202020204" pitchFamily="34" charset="0"/>
            </a:endParaRPr>
          </a:p>
        </p:txBody>
      </p:sp>
      <p:sp>
        <p:nvSpPr>
          <p:cNvPr id="4" name="3 CuadroTexto"/>
          <p:cNvSpPr txBox="1"/>
          <p:nvPr/>
        </p:nvSpPr>
        <p:spPr>
          <a:xfrm>
            <a:off x="4193159" y="2977207"/>
            <a:ext cx="461055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s-MX"/>
            </a:defPPr>
            <a:lvl1pPr>
              <a:defRPr sz="2000">
                <a:solidFill>
                  <a:srgbClr val="6A221D"/>
                </a:solidFill>
                <a:latin typeface="Berlin Sans FB" panose="020E0602020502020306" pitchFamily="34" charset="0"/>
              </a:defRPr>
            </a:lvl1pPr>
          </a:lstStyle>
          <a:p>
            <a:pPr algn="just"/>
            <a:r>
              <a:rPr lang="es-MX" sz="1800" dirty="0">
                <a:solidFill>
                  <a:schemeClr val="tx1"/>
                </a:solidFill>
                <a:latin typeface="Century Gothic" panose="020B0502020202020204" pitchFamily="34" charset="0"/>
              </a:rPr>
              <a:t>Ponderación que se hace al problema d</a:t>
            </a:r>
            <a:r>
              <a:rPr lang="es-MX" sz="1800" dirty="0" smtClean="0">
                <a:solidFill>
                  <a:schemeClr val="tx1"/>
                </a:solidFill>
                <a:latin typeface="Century Gothic" panose="020B0502020202020204" pitchFamily="34" charset="0"/>
              </a:rPr>
              <a:t>e </a:t>
            </a:r>
            <a:r>
              <a:rPr lang="es-MX" sz="1800" dirty="0">
                <a:solidFill>
                  <a:schemeClr val="tx1"/>
                </a:solidFill>
                <a:latin typeface="Century Gothic" panose="020B0502020202020204" pitchFamily="34" charset="0"/>
              </a:rPr>
              <a:t>acuerdo con su gravedad y </a:t>
            </a:r>
            <a:r>
              <a:rPr lang="es-MX" sz="1800" dirty="0" smtClean="0">
                <a:solidFill>
                  <a:schemeClr val="tx1"/>
                </a:solidFill>
                <a:latin typeface="Century Gothic" panose="020B0502020202020204" pitchFamily="34" charset="0"/>
              </a:rPr>
              <a:t>consecuencias.</a:t>
            </a:r>
            <a:endParaRPr lang="es-MX" sz="1800" dirty="0">
              <a:solidFill>
                <a:schemeClr val="tx1"/>
              </a:solidFill>
              <a:latin typeface="Century Gothic" panose="020B0502020202020204" pitchFamily="34" charset="0"/>
            </a:endParaRPr>
          </a:p>
        </p:txBody>
      </p:sp>
      <p:sp>
        <p:nvSpPr>
          <p:cNvPr id="5" name="4 CuadroTexto"/>
          <p:cNvSpPr txBox="1"/>
          <p:nvPr/>
        </p:nvSpPr>
        <p:spPr>
          <a:xfrm>
            <a:off x="4193159" y="4365104"/>
            <a:ext cx="4610558" cy="646331"/>
          </a:xfrm>
          <a:prstGeom prst="rect">
            <a:avLst/>
          </a:prstGeom>
          <a:ln>
            <a:solidFill>
              <a:srgbClr val="7030A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s-MX"/>
            </a:defPPr>
            <a:lvl1pPr>
              <a:defRPr sz="2000">
                <a:solidFill>
                  <a:srgbClr val="6A221D"/>
                </a:solidFill>
                <a:latin typeface="Berlin Sans FB" panose="020E0602020502020306" pitchFamily="34" charset="0"/>
              </a:defRPr>
            </a:lvl1pPr>
          </a:lstStyle>
          <a:p>
            <a:pPr algn="just"/>
            <a:r>
              <a:rPr lang="es-MX" sz="1800" dirty="0">
                <a:solidFill>
                  <a:schemeClr val="tx1"/>
                </a:solidFill>
                <a:latin typeface="Century Gothic" panose="020B0502020202020204" pitchFamily="34" charset="0"/>
              </a:rPr>
              <a:t>Grado en que un problema puede ser</a:t>
            </a:r>
          </a:p>
          <a:p>
            <a:pPr algn="just"/>
            <a:r>
              <a:rPr lang="es-MX" sz="1800" dirty="0">
                <a:solidFill>
                  <a:schemeClr val="tx1"/>
                </a:solidFill>
                <a:latin typeface="Century Gothic" panose="020B0502020202020204" pitchFamily="34" charset="0"/>
              </a:rPr>
              <a:t>a</a:t>
            </a:r>
            <a:r>
              <a:rPr lang="es-MX" sz="1800" dirty="0" smtClean="0">
                <a:solidFill>
                  <a:schemeClr val="tx1"/>
                </a:solidFill>
                <a:latin typeface="Century Gothic" panose="020B0502020202020204" pitchFamily="34" charset="0"/>
              </a:rPr>
              <a:t>tacado </a:t>
            </a:r>
            <a:r>
              <a:rPr lang="es-MX" sz="1800" dirty="0">
                <a:solidFill>
                  <a:schemeClr val="tx1"/>
                </a:solidFill>
                <a:latin typeface="Century Gothic" panose="020B0502020202020204" pitchFamily="34" charset="0"/>
              </a:rPr>
              <a:t>o resuelto </a:t>
            </a:r>
          </a:p>
        </p:txBody>
      </p:sp>
      <p:sp>
        <p:nvSpPr>
          <p:cNvPr id="6" name="5 CuadroTexto"/>
          <p:cNvSpPr txBox="1"/>
          <p:nvPr/>
        </p:nvSpPr>
        <p:spPr>
          <a:xfrm>
            <a:off x="4189863" y="5445224"/>
            <a:ext cx="4613854"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s-MX"/>
            </a:defPPr>
            <a:lvl1pPr>
              <a:defRPr sz="2000">
                <a:solidFill>
                  <a:srgbClr val="6A221D"/>
                </a:solidFill>
                <a:latin typeface="Berlin Sans FB" panose="020E0602020502020306" pitchFamily="34" charset="0"/>
              </a:defRPr>
            </a:lvl1pPr>
          </a:lstStyle>
          <a:p>
            <a:pPr algn="just"/>
            <a:r>
              <a:rPr lang="es-MX" sz="1800" dirty="0">
                <a:solidFill>
                  <a:schemeClr val="tx1"/>
                </a:solidFill>
                <a:latin typeface="Century Gothic" panose="020B0502020202020204" pitchFamily="34" charset="0"/>
              </a:rPr>
              <a:t>Existencia de recursos y la organización</a:t>
            </a:r>
          </a:p>
          <a:p>
            <a:pPr algn="just"/>
            <a:r>
              <a:rPr lang="es-MX" sz="1800" dirty="0">
                <a:solidFill>
                  <a:schemeClr val="tx1"/>
                </a:solidFill>
                <a:latin typeface="Century Gothic" panose="020B0502020202020204" pitchFamily="34" charset="0"/>
              </a:rPr>
              <a:t>s</a:t>
            </a:r>
            <a:r>
              <a:rPr lang="es-MX" sz="1800" dirty="0" smtClean="0">
                <a:solidFill>
                  <a:schemeClr val="tx1"/>
                </a:solidFill>
                <a:latin typeface="Century Gothic" panose="020B0502020202020204" pitchFamily="34" charset="0"/>
              </a:rPr>
              <a:t>uficiente </a:t>
            </a:r>
            <a:r>
              <a:rPr lang="es-MX" sz="1800" dirty="0">
                <a:solidFill>
                  <a:schemeClr val="tx1"/>
                </a:solidFill>
                <a:latin typeface="Century Gothic" panose="020B0502020202020204" pitchFamily="34" charset="0"/>
              </a:rPr>
              <a:t>para solucionar o mitigar el </a:t>
            </a:r>
          </a:p>
          <a:p>
            <a:pPr algn="just"/>
            <a:r>
              <a:rPr lang="es-MX" sz="1800" dirty="0">
                <a:solidFill>
                  <a:schemeClr val="tx1"/>
                </a:solidFill>
                <a:latin typeface="Century Gothic" panose="020B0502020202020204" pitchFamily="34" charset="0"/>
              </a:rPr>
              <a:t>p</a:t>
            </a:r>
            <a:r>
              <a:rPr lang="es-MX" sz="1800" dirty="0" smtClean="0">
                <a:solidFill>
                  <a:schemeClr val="tx1"/>
                </a:solidFill>
                <a:latin typeface="Century Gothic" panose="020B0502020202020204" pitchFamily="34" charset="0"/>
              </a:rPr>
              <a:t>roblema.</a:t>
            </a:r>
            <a:endParaRPr lang="es-MX" sz="1800" dirty="0">
              <a:solidFill>
                <a:schemeClr val="tx1"/>
              </a:solidFill>
              <a:latin typeface="Century Gothic" panose="020B0502020202020204" pitchFamily="34" charset="0"/>
            </a:endParaRPr>
          </a:p>
        </p:txBody>
      </p:sp>
      <p:sp>
        <p:nvSpPr>
          <p:cNvPr id="11" name="10 Flecha derecha"/>
          <p:cNvSpPr/>
          <p:nvPr/>
        </p:nvSpPr>
        <p:spPr>
          <a:xfrm>
            <a:off x="1423835" y="3006824"/>
            <a:ext cx="2327506" cy="864096"/>
          </a:xfrm>
          <a:prstGeom prst="rightArrow">
            <a:avLst/>
          </a:prstGeom>
          <a:ln>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s-MX" b="1" dirty="0" smtClean="0">
                <a:latin typeface="Century Gothic" panose="020B0502020202020204" pitchFamily="34" charset="0"/>
              </a:rPr>
              <a:t>TRASCENDENCIA</a:t>
            </a:r>
            <a:endParaRPr lang="es-MX" b="1" dirty="0">
              <a:latin typeface="Century Gothic" panose="020B0502020202020204" pitchFamily="34" charset="0"/>
            </a:endParaRPr>
          </a:p>
        </p:txBody>
      </p:sp>
      <p:sp>
        <p:nvSpPr>
          <p:cNvPr id="15" name="14 Flecha derecha"/>
          <p:cNvSpPr/>
          <p:nvPr/>
        </p:nvSpPr>
        <p:spPr>
          <a:xfrm>
            <a:off x="1423835" y="1581107"/>
            <a:ext cx="2327506" cy="864096"/>
          </a:xfrm>
          <a:prstGeom prst="rightArrow">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s-MX" b="1" dirty="0" smtClean="0">
                <a:latin typeface="Century Gothic" panose="020B0502020202020204" pitchFamily="34" charset="0"/>
              </a:rPr>
              <a:t>MAGNITUD</a:t>
            </a:r>
            <a:endParaRPr lang="es-MX" b="1" dirty="0">
              <a:latin typeface="Century Gothic" panose="020B0502020202020204" pitchFamily="34" charset="0"/>
            </a:endParaRPr>
          </a:p>
        </p:txBody>
      </p:sp>
      <p:sp>
        <p:nvSpPr>
          <p:cNvPr id="16" name="15 Flecha derecha"/>
          <p:cNvSpPr/>
          <p:nvPr/>
        </p:nvSpPr>
        <p:spPr>
          <a:xfrm>
            <a:off x="1475656" y="4365104"/>
            <a:ext cx="2314894" cy="864096"/>
          </a:xfrm>
          <a:prstGeom prst="rightArrow">
            <a:avLst/>
          </a:prstGeom>
          <a:ln>
            <a:solidFill>
              <a:schemeClr val="accent4">
                <a:lumMod val="5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s-MX" b="1" dirty="0" smtClean="0">
                <a:latin typeface="Century Gothic" panose="020B0502020202020204" pitchFamily="34" charset="0"/>
              </a:rPr>
              <a:t>VULNERABILIDAD</a:t>
            </a:r>
            <a:endParaRPr lang="es-MX" b="1" dirty="0">
              <a:latin typeface="Century Gothic" panose="020B0502020202020204" pitchFamily="34" charset="0"/>
            </a:endParaRPr>
          </a:p>
        </p:txBody>
      </p:sp>
      <p:sp>
        <p:nvSpPr>
          <p:cNvPr id="17" name="16 Flecha derecha"/>
          <p:cNvSpPr/>
          <p:nvPr/>
        </p:nvSpPr>
        <p:spPr>
          <a:xfrm>
            <a:off x="1475656" y="5535235"/>
            <a:ext cx="2223864" cy="864096"/>
          </a:xfrm>
          <a:prstGeom prst="rightArrow">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MX" b="1" dirty="0" smtClean="0">
                <a:latin typeface="Century Gothic" panose="020B0502020202020204" pitchFamily="34" charset="0"/>
              </a:rPr>
              <a:t>FACTIBILIDAD</a:t>
            </a:r>
            <a:endParaRPr lang="es-MX" b="1" dirty="0">
              <a:latin typeface="Century Gothic" panose="020B0502020202020204" pitchFamily="34" charset="0"/>
            </a:endParaRPr>
          </a:p>
        </p:txBody>
      </p:sp>
      <p:sp>
        <p:nvSpPr>
          <p:cNvPr id="18" name="1 Título"/>
          <p:cNvSpPr>
            <a:spLocks noGrp="1"/>
          </p:cNvSpPr>
          <p:nvPr>
            <p:ph type="title"/>
          </p:nvPr>
        </p:nvSpPr>
        <p:spPr>
          <a:xfrm>
            <a:off x="1689494" y="260648"/>
            <a:ext cx="6995120" cy="1143000"/>
          </a:xfrm>
        </p:spPr>
        <p:txBody>
          <a:bodyPr/>
          <a:lstStyle/>
          <a:p>
            <a:pPr>
              <a:defRPr/>
            </a:pPr>
            <a:r>
              <a:rPr lang="es-MX" sz="2400" b="1" dirty="0" smtClean="0">
                <a:solidFill>
                  <a:schemeClr val="accent2">
                    <a:lumMod val="75000"/>
                  </a:schemeClr>
                </a:solidFill>
                <a:latin typeface="Book Antiqua" panose="02040602050305030304" pitchFamily="18" charset="0"/>
                <a:cs typeface="Browallia New" panose="020B0604020202020204" pitchFamily="34" charset="-34"/>
              </a:rPr>
              <a:t>Atributos del problema de investigación</a:t>
            </a:r>
            <a:endParaRPr lang="es-MX" sz="2400" b="1" dirty="0">
              <a:solidFill>
                <a:schemeClr val="accent2">
                  <a:lumMod val="75000"/>
                </a:schemeClr>
              </a:solidFill>
              <a:latin typeface="Book Antiqua" panose="02040602050305030304" pitchFamily="18" charset="0"/>
              <a:cs typeface="Browallia New" panose="020B0604020202020204" pitchFamily="34" charset="-34"/>
            </a:endParaRPr>
          </a:p>
        </p:txBody>
      </p:sp>
    </p:spTree>
    <p:extLst>
      <p:ext uri="{BB962C8B-B14F-4D97-AF65-F5344CB8AC3E}">
        <p14:creationId xmlns:p14="http://schemas.microsoft.com/office/powerpoint/2010/main" val="3947362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Marcador de contenido"/>
          <p:cNvSpPr>
            <a:spLocks noGrp="1"/>
          </p:cNvSpPr>
          <p:nvPr>
            <p:ph idx="1"/>
          </p:nvPr>
        </p:nvSpPr>
        <p:spPr>
          <a:xfrm>
            <a:off x="1619672" y="644461"/>
            <a:ext cx="7067128" cy="912331"/>
          </a:xfrm>
        </p:spPr>
        <p:txBody>
          <a:bodyPr>
            <a:normAutofit/>
          </a:bodyPr>
          <a:lstStyle/>
          <a:p>
            <a:pPr marL="0" indent="0" algn="just" eaLnBrk="1" hangingPunct="1">
              <a:buFont typeface="Wingdings 2" panose="05020102010507070707" pitchFamily="18" charset="2"/>
              <a:buNone/>
            </a:pPr>
            <a:r>
              <a:rPr lang="es-MX" altLang="es-MX" sz="2000" dirty="0" smtClean="0">
                <a:latin typeface="Century Gothic" panose="020B0502020202020204" pitchFamily="34" charset="0"/>
              </a:rPr>
              <a:t>Una situación problemática constituye un problema científico cuando posee determinados requisitos:</a:t>
            </a:r>
          </a:p>
        </p:txBody>
      </p:sp>
      <p:sp>
        <p:nvSpPr>
          <p:cNvPr id="2" name="1 CuadroTexto"/>
          <p:cNvSpPr txBox="1"/>
          <p:nvPr/>
        </p:nvSpPr>
        <p:spPr>
          <a:xfrm>
            <a:off x="1763688" y="1872876"/>
            <a:ext cx="3824741" cy="1200329"/>
          </a:xfrm>
          <a:prstGeom prst="rect">
            <a:avLst/>
          </a:prstGeom>
          <a:solidFill>
            <a:schemeClr val="accent2">
              <a:lumMod val="75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dirty="0" smtClean="0">
                <a:latin typeface="Century Gothic" panose="020B0502020202020204" pitchFamily="34" charset="0"/>
              </a:rPr>
              <a:t>La formulación del problema debe basarse en un conocimiento científico previo del mismo.</a:t>
            </a:r>
            <a:endParaRPr lang="es-MX" dirty="0">
              <a:latin typeface="Century Gothic" panose="020B0502020202020204" pitchFamily="34" charset="0"/>
            </a:endParaRPr>
          </a:p>
        </p:txBody>
      </p:sp>
      <p:sp>
        <p:nvSpPr>
          <p:cNvPr id="3" name="2 CuadroTexto"/>
          <p:cNvSpPr txBox="1"/>
          <p:nvPr/>
        </p:nvSpPr>
        <p:spPr>
          <a:xfrm>
            <a:off x="1763687" y="3279723"/>
            <a:ext cx="3824741" cy="1200329"/>
          </a:xfrm>
          <a:prstGeom prst="rect">
            <a:avLst/>
          </a:prstGeom>
          <a:solidFill>
            <a:schemeClr val="accent2">
              <a:lumMod val="60000"/>
              <a:lumOff val="4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dirty="0" smtClean="0">
                <a:latin typeface="Century Gothic" panose="020B0502020202020204" pitchFamily="34" charset="0"/>
              </a:rPr>
              <a:t>La solución que se alcance del problema estudiado debe contribuir al desarrollo del conocimiento científico.</a:t>
            </a:r>
            <a:endParaRPr lang="es-MX" dirty="0">
              <a:latin typeface="Century Gothic" panose="020B0502020202020204" pitchFamily="34" charset="0"/>
            </a:endParaRPr>
          </a:p>
        </p:txBody>
      </p:sp>
      <p:sp>
        <p:nvSpPr>
          <p:cNvPr id="4" name="3 CuadroTexto"/>
          <p:cNvSpPr txBox="1"/>
          <p:nvPr/>
        </p:nvSpPr>
        <p:spPr>
          <a:xfrm>
            <a:off x="1772004" y="5097336"/>
            <a:ext cx="3816424" cy="1200329"/>
          </a:xfrm>
          <a:prstGeom prst="rect">
            <a:avLst/>
          </a:prstGeom>
          <a:solidFill>
            <a:schemeClr val="accent2">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MX" dirty="0" smtClean="0">
                <a:latin typeface="Century Gothic" panose="020B0502020202020204" pitchFamily="34" charset="0"/>
              </a:rPr>
              <a:t>Debe resolverse aplicando los conceptos, categorías y leyes de la rama del saber que se investigue.</a:t>
            </a:r>
            <a:endParaRPr lang="es-MX" dirty="0">
              <a:latin typeface="Century Gothic" panose="020B0502020202020204" pitchFamily="34" charset="0"/>
            </a:endParaRPr>
          </a:p>
        </p:txBody>
      </p:sp>
      <p:sp>
        <p:nvSpPr>
          <p:cNvPr id="15" name="14 Flecha derecha"/>
          <p:cNvSpPr/>
          <p:nvPr/>
        </p:nvSpPr>
        <p:spPr>
          <a:xfrm>
            <a:off x="5935884" y="2229998"/>
            <a:ext cx="574098" cy="267542"/>
          </a:xfrm>
          <a:prstGeom prst="right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23 Flecha derecha"/>
          <p:cNvSpPr/>
          <p:nvPr/>
        </p:nvSpPr>
        <p:spPr>
          <a:xfrm>
            <a:off x="5935884" y="5605167"/>
            <a:ext cx="576064" cy="223270"/>
          </a:xfrm>
          <a:prstGeom prst="right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24 Flecha derecha"/>
          <p:cNvSpPr/>
          <p:nvPr/>
        </p:nvSpPr>
        <p:spPr>
          <a:xfrm>
            <a:off x="5935884" y="3789040"/>
            <a:ext cx="548644" cy="240566"/>
          </a:xfrm>
          <a:prstGeom prst="right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5" name="Picture 2" descr="empresario y signo de interrog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593" y="1422136"/>
            <a:ext cx="1809750" cy="18097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4" descr="Vamos a ver qué sucede. stock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934" y="3481284"/>
            <a:ext cx="1809750" cy="11811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uces de la call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350" y="5030839"/>
            <a:ext cx="18954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309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2 Marcador de contenido"/>
          <p:cNvSpPr>
            <a:spLocks noGrp="1"/>
          </p:cNvSpPr>
          <p:nvPr>
            <p:ph idx="1"/>
          </p:nvPr>
        </p:nvSpPr>
        <p:spPr>
          <a:xfrm>
            <a:off x="1583668" y="548680"/>
            <a:ext cx="7056784" cy="792088"/>
          </a:xfr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a:noAutofit/>
          </a:bodyPr>
          <a:lstStyle/>
          <a:p>
            <a:pPr marL="0" indent="0" algn="ctr" eaLnBrk="1" hangingPunct="1">
              <a:buNone/>
            </a:pPr>
            <a:r>
              <a:rPr lang="es-MX" altLang="es-MX" sz="2400" b="1" dirty="0" smtClean="0">
                <a:latin typeface="Century Gothic" panose="020B0502020202020204" pitchFamily="34" charset="0"/>
              </a:rPr>
              <a:t>La delimitación del problema halla sus bases en los siguientes aspectos:</a:t>
            </a:r>
          </a:p>
        </p:txBody>
      </p:sp>
      <p:sp>
        <p:nvSpPr>
          <p:cNvPr id="2" name="1 Rectángulo redondeado"/>
          <p:cNvSpPr/>
          <p:nvPr/>
        </p:nvSpPr>
        <p:spPr>
          <a:xfrm>
            <a:off x="1529662" y="2018251"/>
            <a:ext cx="2232248" cy="3175710"/>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smtClean="0">
                <a:solidFill>
                  <a:schemeClr val="tx1"/>
                </a:solidFill>
                <a:latin typeface="Calibri Light" panose="020F0302020204030204" pitchFamily="34" charset="0"/>
              </a:rPr>
              <a:t>Su expresión nítida a través de preguntas o de la formulación de una hipótesis </a:t>
            </a:r>
            <a:endParaRPr lang="es-MX" sz="2200" dirty="0">
              <a:solidFill>
                <a:schemeClr val="tx1"/>
              </a:solidFill>
              <a:latin typeface="Calibri Light" panose="020F0302020204030204" pitchFamily="34" charset="0"/>
            </a:endParaRPr>
          </a:p>
        </p:txBody>
      </p:sp>
      <p:sp>
        <p:nvSpPr>
          <p:cNvPr id="5" name="4 Rectángulo redondeado"/>
          <p:cNvSpPr/>
          <p:nvPr/>
        </p:nvSpPr>
        <p:spPr>
          <a:xfrm>
            <a:off x="3995936" y="2030331"/>
            <a:ext cx="2232248" cy="3168352"/>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a:solidFill>
                  <a:schemeClr val="tx1"/>
                </a:solidFill>
                <a:latin typeface="Calibri Light" panose="020F0302020204030204" pitchFamily="34" charset="0"/>
              </a:rPr>
              <a:t>La expresión del marco </a:t>
            </a:r>
            <a:r>
              <a:rPr lang="es-MX" sz="2200" dirty="0" smtClean="0">
                <a:solidFill>
                  <a:schemeClr val="tx1"/>
                </a:solidFill>
                <a:latin typeface="Calibri Light" panose="020F0302020204030204" pitchFamily="34" charset="0"/>
              </a:rPr>
              <a:t>teórico- </a:t>
            </a:r>
            <a:r>
              <a:rPr lang="es-MX" sz="2200" dirty="0">
                <a:solidFill>
                  <a:schemeClr val="tx1"/>
                </a:solidFill>
                <a:latin typeface="Calibri Light" panose="020F0302020204030204" pitchFamily="34" charset="0"/>
              </a:rPr>
              <a:t>práctico en que se inserta </a:t>
            </a:r>
          </a:p>
        </p:txBody>
      </p:sp>
      <p:sp>
        <p:nvSpPr>
          <p:cNvPr id="6" name="5 Rectángulo redondeado"/>
          <p:cNvSpPr/>
          <p:nvPr/>
        </p:nvSpPr>
        <p:spPr>
          <a:xfrm>
            <a:off x="6513546" y="2025609"/>
            <a:ext cx="2296638" cy="3168352"/>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a:solidFill>
                  <a:schemeClr val="tx1"/>
                </a:solidFill>
                <a:latin typeface="Calibri Light" panose="020F0302020204030204" pitchFamily="34" charset="0"/>
              </a:rPr>
              <a:t>Su justificación </a:t>
            </a:r>
            <a:r>
              <a:rPr lang="es-MX" sz="2200" dirty="0" smtClean="0">
                <a:solidFill>
                  <a:schemeClr val="tx1"/>
                </a:solidFill>
                <a:latin typeface="Calibri Light" panose="020F0302020204030204" pitchFamily="34" charset="0"/>
              </a:rPr>
              <a:t>que es la fundamentación </a:t>
            </a:r>
            <a:r>
              <a:rPr lang="es-MX" sz="2200" dirty="0">
                <a:solidFill>
                  <a:schemeClr val="tx1"/>
                </a:solidFill>
                <a:latin typeface="Calibri Light" panose="020F0302020204030204" pitchFamily="34" charset="0"/>
              </a:rPr>
              <a:t>de la necesidad de encarar el problema</a:t>
            </a:r>
          </a:p>
        </p:txBody>
      </p:sp>
      <p:sp>
        <p:nvSpPr>
          <p:cNvPr id="3" name="2 Flecha abajo"/>
          <p:cNvSpPr/>
          <p:nvPr/>
        </p:nvSpPr>
        <p:spPr>
          <a:xfrm>
            <a:off x="2555776" y="1484784"/>
            <a:ext cx="180020" cy="504056"/>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Flecha abajo"/>
          <p:cNvSpPr/>
          <p:nvPr/>
        </p:nvSpPr>
        <p:spPr>
          <a:xfrm>
            <a:off x="7535850" y="1484784"/>
            <a:ext cx="180020" cy="504056"/>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Flecha abajo"/>
          <p:cNvSpPr/>
          <p:nvPr/>
        </p:nvSpPr>
        <p:spPr>
          <a:xfrm>
            <a:off x="5022050" y="1484784"/>
            <a:ext cx="180020" cy="504056"/>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Picture 2" descr="Trabajo de laborato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5301208"/>
            <a:ext cx="18954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istoria de la moda 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5301208"/>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En el laboratorio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6007" y="5301208"/>
            <a:ext cx="1736433" cy="144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482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Marcador de contenido"/>
          <p:cNvSpPr>
            <a:spLocks noGrp="1"/>
          </p:cNvSpPr>
          <p:nvPr>
            <p:ph idx="1"/>
          </p:nvPr>
        </p:nvSpPr>
        <p:spPr>
          <a:xfrm>
            <a:off x="1547664" y="1484784"/>
            <a:ext cx="7067128" cy="1728192"/>
          </a:xfrm>
        </p:spPr>
        <p:txBody>
          <a:bodyPr>
            <a:normAutofit/>
          </a:bodyPr>
          <a:lstStyle/>
          <a:p>
            <a:pPr marL="0" indent="0" algn="just">
              <a:buNone/>
            </a:pPr>
            <a:r>
              <a:rPr lang="es-MX" altLang="es-MX" sz="2400" dirty="0" smtClean="0">
                <a:solidFill>
                  <a:schemeClr val="tx1"/>
                </a:solidFill>
                <a:latin typeface="Cambria Math" panose="02040503050406030204" pitchFamily="18" charset="0"/>
                <a:ea typeface="Cambria Math" panose="02040503050406030204" pitchFamily="18" charset="0"/>
              </a:rPr>
              <a:t>El objetivo de la investigación hace referencia a al resultado que se espera lograr como consecuencia de un mejor conocimiento del objeto. </a:t>
            </a:r>
          </a:p>
          <a:p>
            <a:pPr algn="just" eaLnBrk="1" hangingPunct="1"/>
            <a:endParaRPr lang="es-MX" altLang="es-MX" dirty="0" smtClean="0">
              <a:solidFill>
                <a:schemeClr val="tx1"/>
              </a:solidFill>
            </a:endParaRPr>
          </a:p>
          <a:p>
            <a:pPr algn="just" eaLnBrk="1" hangingPunct="1"/>
            <a:endParaRPr lang="es-MX" altLang="es-MX" dirty="0" smtClean="0"/>
          </a:p>
          <a:p>
            <a:pPr algn="just" eaLnBrk="1" hangingPunct="1"/>
            <a:endParaRPr lang="es-MX" altLang="es-MX" dirty="0" smtClean="0"/>
          </a:p>
        </p:txBody>
      </p:sp>
      <p:sp>
        <p:nvSpPr>
          <p:cNvPr id="6" name="1 Título"/>
          <p:cNvSpPr>
            <a:spLocks noGrp="1"/>
          </p:cNvSpPr>
          <p:nvPr>
            <p:ph type="title"/>
          </p:nvPr>
        </p:nvSpPr>
        <p:spPr>
          <a:xfrm>
            <a:off x="1979712" y="332656"/>
            <a:ext cx="6552728" cy="1080120"/>
          </a:xfrm>
        </p:spPr>
        <p:txBody>
          <a:bodyPr/>
          <a:lstStyle/>
          <a:p>
            <a:pPr algn="l" fontAlgn="auto">
              <a:spcAft>
                <a:spcPts val="0"/>
              </a:spcAft>
              <a:defRPr/>
            </a:pPr>
            <a:r>
              <a:rPr lang="es-MX" sz="3200" b="1" i="1" dirty="0" smtClean="0">
                <a:solidFill>
                  <a:schemeClr val="accent2">
                    <a:lumMod val="75000"/>
                  </a:schemeClr>
                </a:solidFill>
                <a:latin typeface="Book Antiqua" panose="02040602050305030304" pitchFamily="18" charset="0"/>
                <a:ea typeface="+mn-ea"/>
                <a:cs typeface="+mn-cs"/>
              </a:rPr>
              <a:t>Formulación de los Objetivos</a:t>
            </a:r>
            <a:endParaRPr lang="es-MX" sz="3200" b="1" i="1" dirty="0">
              <a:solidFill>
                <a:schemeClr val="accent2">
                  <a:lumMod val="75000"/>
                </a:schemeClr>
              </a:solidFill>
              <a:latin typeface="Book Antiqua" panose="02040602050305030304" pitchFamily="18" charset="0"/>
              <a:ea typeface="+mn-ea"/>
              <a:cs typeface="+mn-cs"/>
            </a:endParaRPr>
          </a:p>
        </p:txBody>
      </p:sp>
      <p:pic>
        <p:nvPicPr>
          <p:cNvPr id="5122" name="Picture 2" descr="Dar en el blan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852936"/>
            <a:ext cx="5472608" cy="3571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573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2 Marcador de contenido"/>
          <p:cNvSpPr>
            <a:spLocks noGrp="1"/>
          </p:cNvSpPr>
          <p:nvPr>
            <p:ph idx="1"/>
          </p:nvPr>
        </p:nvSpPr>
        <p:spPr>
          <a:xfrm>
            <a:off x="1475656" y="559150"/>
            <a:ext cx="7018514" cy="421578"/>
          </a:xfrm>
        </p:spPr>
        <p:txBody>
          <a:bodyPr>
            <a:normAutofit/>
          </a:bodyPr>
          <a:lstStyle/>
          <a:p>
            <a:pPr marL="0" indent="0" eaLnBrk="1" hangingPunct="1">
              <a:buNone/>
            </a:pPr>
            <a:r>
              <a:rPr lang="es-MX" altLang="es-MX" sz="2000" b="1" dirty="0" smtClean="0">
                <a:solidFill>
                  <a:schemeClr val="accent2">
                    <a:lumMod val="75000"/>
                  </a:schemeClr>
                </a:solidFill>
                <a:latin typeface="Century Gothic" panose="020B0502020202020204" pitchFamily="34" charset="0"/>
              </a:rPr>
              <a:t>El objetivo debe cumplir con ciertas condiciones:</a:t>
            </a:r>
          </a:p>
        </p:txBody>
      </p:sp>
      <p:sp>
        <p:nvSpPr>
          <p:cNvPr id="2" name="1 Pentágono"/>
          <p:cNvSpPr/>
          <p:nvPr/>
        </p:nvSpPr>
        <p:spPr>
          <a:xfrm>
            <a:off x="1578677" y="1301259"/>
            <a:ext cx="5505714" cy="792088"/>
          </a:xfrm>
          <a:prstGeom prst="homePlate">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Century Gothic" panose="020B0502020202020204" pitchFamily="34" charset="0"/>
              </a:rPr>
              <a:t>Orientador: punto a  partir del cual se desarrolla la investigación</a:t>
            </a:r>
          </a:p>
        </p:txBody>
      </p:sp>
      <p:sp>
        <p:nvSpPr>
          <p:cNvPr id="5" name="4 Pentágono"/>
          <p:cNvSpPr/>
          <p:nvPr/>
        </p:nvSpPr>
        <p:spPr>
          <a:xfrm>
            <a:off x="1589029" y="2171147"/>
            <a:ext cx="5505714" cy="792088"/>
          </a:xfrm>
          <a:prstGeom prst="homePlat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Century Gothic" panose="020B0502020202020204" pitchFamily="34" charset="0"/>
              </a:rPr>
              <a:t>Claro y preciso: No puede dar cabida a dudas</a:t>
            </a:r>
          </a:p>
        </p:txBody>
      </p:sp>
      <p:sp>
        <p:nvSpPr>
          <p:cNvPr id="6" name="5 Pentágono"/>
          <p:cNvSpPr/>
          <p:nvPr/>
        </p:nvSpPr>
        <p:spPr>
          <a:xfrm>
            <a:off x="1589029" y="3041035"/>
            <a:ext cx="5505714" cy="792088"/>
          </a:xfrm>
          <a:prstGeom prst="homePlate">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Century Gothic" panose="020B0502020202020204" pitchFamily="34" charset="0"/>
              </a:rPr>
              <a:t>Explícito de forma sintética y totalizadora</a:t>
            </a:r>
          </a:p>
        </p:txBody>
      </p:sp>
      <p:sp>
        <p:nvSpPr>
          <p:cNvPr id="7" name="6 Pentágono"/>
          <p:cNvSpPr/>
          <p:nvPr/>
        </p:nvSpPr>
        <p:spPr>
          <a:xfrm>
            <a:off x="1578677" y="3921472"/>
            <a:ext cx="5505714" cy="792088"/>
          </a:xfrm>
          <a:prstGeom prst="homePlate">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Century Gothic" panose="020B0502020202020204" pitchFamily="34" charset="0"/>
              </a:rPr>
              <a:t>Supeditado a los recursos humanos y materiales disponibles</a:t>
            </a:r>
          </a:p>
        </p:txBody>
      </p:sp>
      <p:sp>
        <p:nvSpPr>
          <p:cNvPr id="8" name="7 Pentágono"/>
          <p:cNvSpPr/>
          <p:nvPr/>
        </p:nvSpPr>
        <p:spPr>
          <a:xfrm>
            <a:off x="1578677" y="4791360"/>
            <a:ext cx="5505714" cy="792088"/>
          </a:xfrm>
          <a:prstGeom prst="homePlate">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latin typeface="Century Gothic" panose="020B0502020202020204" pitchFamily="34" charset="0"/>
              </a:rPr>
              <a:t>Mesurable o evaluable: debe estar encaminada a la solución  </a:t>
            </a:r>
            <a:endParaRPr lang="es-MX" b="1" dirty="0">
              <a:solidFill>
                <a:schemeClr val="tx1"/>
              </a:solidFill>
              <a:latin typeface="Century Gothic" panose="020B0502020202020204" pitchFamily="34" charset="0"/>
            </a:endParaRPr>
          </a:p>
        </p:txBody>
      </p:sp>
      <p:sp>
        <p:nvSpPr>
          <p:cNvPr id="9" name="8 Pentágono"/>
          <p:cNvSpPr/>
          <p:nvPr/>
        </p:nvSpPr>
        <p:spPr>
          <a:xfrm>
            <a:off x="1578677" y="5661248"/>
            <a:ext cx="5505714" cy="792088"/>
          </a:xfrm>
          <a:prstGeom prst="homePlate">
            <a:avLst/>
          </a:pr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latin typeface="Century Gothic" panose="020B0502020202020204" pitchFamily="34" charset="0"/>
              </a:rPr>
              <a:t>Alcanzable: todo objetivo debe tener una salida concreta</a:t>
            </a:r>
            <a:endParaRPr lang="es-MX" b="1" dirty="0">
              <a:solidFill>
                <a:schemeClr val="tx1"/>
              </a:solidFill>
              <a:latin typeface="Century Gothic" panose="020B0502020202020204" pitchFamily="34" charset="0"/>
            </a:endParaRPr>
          </a:p>
        </p:txBody>
      </p:sp>
      <p:pic>
        <p:nvPicPr>
          <p:cNvPr id="6146" name="Picture 2" descr="Vector objetivo gol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8453" y="1301259"/>
            <a:ext cx="1380165" cy="13729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ibujo un diagrama con 5 goles a m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798" y="3254453"/>
            <a:ext cx="1340820" cy="115733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Objetivo con la gente y la lu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8453" y="4969709"/>
            <a:ext cx="1579316" cy="1180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603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260648"/>
            <a:ext cx="7416824" cy="1143000"/>
          </a:xfrm>
        </p:spPr>
        <p:txBody>
          <a:bodyPr/>
          <a:lstStyle/>
          <a:p>
            <a:pPr algn="ctr" eaLnBrk="1" fontAlgn="auto" hangingPunct="1">
              <a:spcAft>
                <a:spcPts val="0"/>
              </a:spcAft>
              <a:defRPr/>
            </a:pPr>
            <a:r>
              <a:rPr lang="es-MX" sz="3000" b="1" i="1" dirty="0" smtClean="0">
                <a:solidFill>
                  <a:schemeClr val="accent2">
                    <a:lumMod val="75000"/>
                  </a:schemeClr>
                </a:solidFill>
                <a:latin typeface="Book Antiqua" panose="02040602050305030304" pitchFamily="18" charset="0"/>
                <a:ea typeface="+mn-ea"/>
                <a:cs typeface="+mn-cs"/>
              </a:rPr>
              <a:t>Selección del método y técnica a emplear</a:t>
            </a:r>
            <a:endParaRPr lang="es-MX" sz="3000" b="1" i="1" dirty="0">
              <a:solidFill>
                <a:schemeClr val="accent2">
                  <a:lumMod val="75000"/>
                </a:schemeClr>
              </a:solidFill>
              <a:latin typeface="Book Antiqua" panose="02040602050305030304" pitchFamily="18" charset="0"/>
              <a:ea typeface="+mn-ea"/>
              <a:cs typeface="+mn-cs"/>
            </a:endParaRPr>
          </a:p>
        </p:txBody>
      </p:sp>
      <p:sp>
        <p:nvSpPr>
          <p:cNvPr id="3" name="2 Marcador de contenido"/>
          <p:cNvSpPr>
            <a:spLocks noGrp="1"/>
          </p:cNvSpPr>
          <p:nvPr>
            <p:ph idx="1"/>
          </p:nvPr>
        </p:nvSpPr>
        <p:spPr>
          <a:xfrm>
            <a:off x="1547664" y="1556792"/>
            <a:ext cx="6984776" cy="4608512"/>
          </a:xfr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lgn="just">
              <a:buNone/>
            </a:pPr>
            <a:r>
              <a:rPr lang="es-MX" sz="2500" dirty="0" smtClean="0">
                <a:solidFill>
                  <a:schemeClr val="tx1"/>
                </a:solidFill>
                <a:latin typeface="Californian FB" panose="0207040306080B030204" pitchFamily="18" charset="0"/>
              </a:rPr>
              <a:t>Ya establecidos los objetivos, se define cuáles métodos, técnicas y procedimientos pueden contribuir al cumplimiento de esos objetivos.</a:t>
            </a:r>
          </a:p>
          <a:p>
            <a:pPr marL="0" indent="0" algn="just">
              <a:buNone/>
            </a:pPr>
            <a:endParaRPr lang="es-MX" sz="2500" dirty="0" smtClean="0">
              <a:solidFill>
                <a:schemeClr val="tx1"/>
              </a:solidFill>
              <a:latin typeface="Californian FB" panose="0207040306080B030204" pitchFamily="18" charset="0"/>
            </a:endParaRPr>
          </a:p>
          <a:p>
            <a:pPr marL="0" indent="0" algn="just">
              <a:buNone/>
            </a:pPr>
            <a:r>
              <a:rPr lang="es-MX" sz="2500" dirty="0" smtClean="0">
                <a:solidFill>
                  <a:schemeClr val="tx1"/>
                </a:solidFill>
                <a:latin typeface="Californian FB" panose="0207040306080B030204" pitchFamily="18" charset="0"/>
              </a:rPr>
              <a:t>De la vía elegida dependerá:</a:t>
            </a:r>
          </a:p>
          <a:p>
            <a:pPr algn="just"/>
            <a:r>
              <a:rPr lang="es-MX" sz="2500" dirty="0" smtClean="0">
                <a:solidFill>
                  <a:schemeClr val="tx1"/>
                </a:solidFill>
                <a:latin typeface="Californian FB" panose="0207040306080B030204" pitchFamily="18" charset="0"/>
              </a:rPr>
              <a:t>Utilidad</a:t>
            </a:r>
          </a:p>
          <a:p>
            <a:pPr algn="just"/>
            <a:r>
              <a:rPr lang="es-MX" sz="2500" dirty="0" smtClean="0">
                <a:solidFill>
                  <a:schemeClr val="tx1"/>
                </a:solidFill>
                <a:latin typeface="Californian FB" panose="0207040306080B030204" pitchFamily="18" charset="0"/>
              </a:rPr>
              <a:t>Calidad</a:t>
            </a:r>
          </a:p>
          <a:p>
            <a:pPr algn="just"/>
            <a:r>
              <a:rPr lang="es-MX" sz="2500" dirty="0" smtClean="0">
                <a:solidFill>
                  <a:schemeClr val="tx1"/>
                </a:solidFill>
                <a:latin typeface="Californian FB" panose="0207040306080B030204" pitchFamily="18" charset="0"/>
              </a:rPr>
              <a:t>Fidelidad</a:t>
            </a:r>
            <a:endParaRPr lang="es-MX" sz="2500" dirty="0">
              <a:solidFill>
                <a:schemeClr val="tx1"/>
              </a:solidFill>
              <a:latin typeface="Californian FB" panose="0207040306080B030204" pitchFamily="18" charset="0"/>
            </a:endParaRPr>
          </a:p>
        </p:txBody>
      </p:sp>
      <p:pic>
        <p:nvPicPr>
          <p:cNvPr id="7170" name="Picture 2" descr="difícil elecció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429000"/>
            <a:ext cx="2553072" cy="255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225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404664"/>
            <a:ext cx="7128792" cy="1325562"/>
          </a:xfrm>
        </p:spPr>
        <p:txBody>
          <a:bodyPr/>
          <a:lstStyle/>
          <a:p>
            <a:pPr algn="ctr" eaLnBrk="1" fontAlgn="auto" hangingPunct="1">
              <a:spcAft>
                <a:spcPts val="0"/>
              </a:spcAft>
              <a:defRPr/>
            </a:pPr>
            <a:r>
              <a:rPr lang="es-MX" sz="3000" b="1" i="1" dirty="0" smtClean="0">
                <a:solidFill>
                  <a:schemeClr val="accent2">
                    <a:lumMod val="75000"/>
                  </a:schemeClr>
                </a:solidFill>
                <a:latin typeface="Book Antiqua" panose="02040602050305030304" pitchFamily="18" charset="0"/>
                <a:ea typeface="+mn-ea"/>
                <a:cs typeface="+mn-cs"/>
              </a:rPr>
              <a:t>Procedimientos para la elaboración y análisis de los resultados</a:t>
            </a:r>
            <a:endParaRPr lang="es-MX" sz="3000" b="1" i="1" dirty="0">
              <a:solidFill>
                <a:schemeClr val="accent2">
                  <a:lumMod val="75000"/>
                </a:schemeClr>
              </a:solidFill>
              <a:latin typeface="Book Antiqua" panose="02040602050305030304" pitchFamily="18" charset="0"/>
              <a:ea typeface="+mn-ea"/>
              <a:cs typeface="+mn-cs"/>
            </a:endParaRPr>
          </a:p>
        </p:txBody>
      </p:sp>
      <p:sp>
        <p:nvSpPr>
          <p:cNvPr id="3" name="2 Marcador de contenido"/>
          <p:cNvSpPr>
            <a:spLocks noGrp="1"/>
          </p:cNvSpPr>
          <p:nvPr>
            <p:ph idx="1"/>
          </p:nvPr>
        </p:nvSpPr>
        <p:spPr>
          <a:xfrm>
            <a:off x="1436981" y="1844824"/>
            <a:ext cx="7355160" cy="4525963"/>
          </a:xfrm>
        </p:spPr>
        <p:txBody>
          <a:bodyPr>
            <a:normAutofit/>
          </a:bodyPr>
          <a:lstStyle/>
          <a:p>
            <a:pPr marL="0" indent="0">
              <a:buNone/>
            </a:pPr>
            <a:r>
              <a:rPr lang="es-MX" sz="2800" dirty="0" smtClean="0">
                <a:solidFill>
                  <a:schemeClr val="tx1"/>
                </a:solidFill>
                <a:latin typeface="Centaur" panose="02030504050205020304" pitchFamily="18" charset="0"/>
              </a:rPr>
              <a:t>El plan de análisis incluirá:</a:t>
            </a:r>
          </a:p>
          <a:p>
            <a:pPr marL="0" indent="0">
              <a:buNone/>
            </a:pPr>
            <a:r>
              <a:rPr lang="es-MX" sz="2800" dirty="0" smtClean="0">
                <a:solidFill>
                  <a:schemeClr val="tx1"/>
                </a:solidFill>
                <a:latin typeface="Centaur" panose="02030504050205020304" pitchFamily="18" charset="0"/>
              </a:rPr>
              <a:t>- Métodos de análisis de los datos según tipo de variables</a:t>
            </a:r>
          </a:p>
          <a:p>
            <a:pPr marL="0" indent="0">
              <a:buNone/>
            </a:pPr>
            <a:r>
              <a:rPr lang="es-MX" sz="2800" dirty="0" smtClean="0">
                <a:solidFill>
                  <a:schemeClr val="tx1"/>
                </a:solidFill>
                <a:latin typeface="Centaur" panose="02030504050205020304" pitchFamily="18" charset="0"/>
              </a:rPr>
              <a:t>- Programas o Softwares para analizar los datos</a:t>
            </a:r>
            <a:endParaRPr lang="es-MX" sz="2800" dirty="0">
              <a:solidFill>
                <a:schemeClr val="tx1"/>
              </a:solidFill>
              <a:latin typeface="Centaur" panose="02030504050205020304" pitchFamily="18" charset="0"/>
            </a:endParaRPr>
          </a:p>
        </p:txBody>
      </p:sp>
      <p:pic>
        <p:nvPicPr>
          <p:cNvPr id="8194" name="Picture 2" descr="Negocio dibujo ilustr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861048"/>
            <a:ext cx="2736304" cy="2736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834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1716427" y="476672"/>
            <a:ext cx="6995120" cy="1143000"/>
          </a:xfrm>
        </p:spPr>
        <p:txBody>
          <a:bodyPr/>
          <a:lstStyle/>
          <a:p>
            <a:pPr algn="l"/>
            <a:r>
              <a:rPr lang="es-ES" b="1" dirty="0" smtClean="0">
                <a:latin typeface="Century Gothic" panose="020B0502020202020204" pitchFamily="34" charset="0"/>
                <a:cs typeface="Arial" pitchFamily="34" charset="0"/>
              </a:rPr>
              <a:t>Referencias Bibliográficas</a:t>
            </a:r>
            <a:endParaRPr lang="es-MX" b="1" dirty="0">
              <a:latin typeface="Century Gothic" panose="020B0502020202020204" pitchFamily="34" charset="0"/>
              <a:cs typeface="Arial" pitchFamily="34" charset="0"/>
            </a:endParaRPr>
          </a:p>
        </p:txBody>
      </p:sp>
      <p:sp>
        <p:nvSpPr>
          <p:cNvPr id="4" name="CuadroTexto 3"/>
          <p:cNvSpPr txBox="1"/>
          <p:nvPr/>
        </p:nvSpPr>
        <p:spPr>
          <a:xfrm>
            <a:off x="1547664" y="2183373"/>
            <a:ext cx="7200800" cy="298543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457200" indent="-457200" algn="just">
              <a:buAutoNum type="arabicPeriod"/>
            </a:pPr>
            <a:r>
              <a:rPr lang="es-MX" sz="1400" b="1" dirty="0" smtClean="0">
                <a:solidFill>
                  <a:schemeClr val="tx1"/>
                </a:solidFill>
                <a:latin typeface="Century Gothic" panose="020B0502020202020204" pitchFamily="34" charset="0"/>
              </a:rPr>
              <a:t>Álvarez C, Sierra V. La investigación Científica en la Sociedad del Conocimiento. MES. En preparación 1998.</a:t>
            </a:r>
          </a:p>
          <a:p>
            <a:pPr marL="457200" indent="-457200" algn="just">
              <a:buAutoNum type="arabicPeriod"/>
            </a:pPr>
            <a:r>
              <a:rPr lang="es-MX" sz="1400" b="1" dirty="0">
                <a:solidFill>
                  <a:schemeClr val="tx1"/>
                </a:solidFill>
                <a:latin typeface="Century Gothic" panose="020B0502020202020204" pitchFamily="34" charset="0"/>
              </a:rPr>
              <a:t>Jiménez R. Metodología de la Investigación. Elementos básicos para la investigación clínica. La Habana: ECIMED; 1998.</a:t>
            </a:r>
          </a:p>
          <a:p>
            <a:pPr marL="457200" indent="-457200" algn="just">
              <a:buAutoNum type="arabicPeriod"/>
            </a:pPr>
            <a:r>
              <a:rPr lang="es-MX" sz="1400" b="1" dirty="0">
                <a:solidFill>
                  <a:schemeClr val="tx1"/>
                </a:solidFill>
                <a:latin typeface="Century Gothic" panose="020B0502020202020204" pitchFamily="34" charset="0"/>
              </a:rPr>
              <a:t>Diccionario Actual de la Lengua Española. 1995 Bibliografía, Barcelona.</a:t>
            </a:r>
          </a:p>
          <a:p>
            <a:pPr marL="457200" indent="-457200" algn="just">
              <a:buAutoNum type="arabicPeriod"/>
            </a:pPr>
            <a:r>
              <a:rPr lang="es-MX" sz="1400" b="1" dirty="0">
                <a:solidFill>
                  <a:schemeClr val="tx1"/>
                </a:solidFill>
                <a:latin typeface="Century Gothic" panose="020B0502020202020204" pitchFamily="34" charset="0"/>
              </a:rPr>
              <a:t>García A. Introducción a la metodología de la investigación científica. 2º ed. México DF: Plaza y Valdés; 1997.</a:t>
            </a:r>
          </a:p>
          <a:p>
            <a:pPr marL="457200" indent="-457200" algn="just">
              <a:buAutoNum type="arabicPeriod"/>
            </a:pPr>
            <a:r>
              <a:rPr lang="es-MX" sz="1400" b="1" dirty="0">
                <a:solidFill>
                  <a:schemeClr val="tx1"/>
                </a:solidFill>
                <a:latin typeface="Century Gothic" panose="020B0502020202020204" pitchFamily="34" charset="0"/>
              </a:rPr>
              <a:t>Rojas R. Guía para realizar investigaciones sociales. 18ª ed. México DF: Plaza y Valdés; 1996.</a:t>
            </a:r>
          </a:p>
          <a:p>
            <a:pPr marL="457200" indent="-457200" algn="just">
              <a:buAutoNum type="arabicPeriod"/>
            </a:pPr>
            <a:r>
              <a:rPr lang="es-MX" sz="1400" b="1" dirty="0">
                <a:solidFill>
                  <a:schemeClr val="tx1"/>
                </a:solidFill>
                <a:latin typeface="Century Gothic" panose="020B0502020202020204" pitchFamily="34" charset="0"/>
              </a:rPr>
              <a:t>Pineda EB, Alvarado EL, Canales FH. Metodología de la Investigación. Manual para el desarrollo del personal de salud. 2ª ed. Washington DC: OPS; 1994.</a:t>
            </a:r>
          </a:p>
          <a:p>
            <a:pPr marL="457200" indent="-457200" algn="just">
              <a:buAutoNum type="arabicPeriod"/>
            </a:pPr>
            <a:endParaRPr lang="es-MX" sz="2000" b="1"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3644256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idx="1"/>
          </p:nvPr>
        </p:nvSpPr>
        <p:spPr>
          <a:xfrm>
            <a:off x="1115616" y="836712"/>
            <a:ext cx="7776864" cy="4968552"/>
          </a:xfrm>
        </p:spPr>
        <p:txBody>
          <a:bodyPr>
            <a:normAutofit/>
          </a:bodyPr>
          <a:lstStyle/>
          <a:p>
            <a:pPr marL="457200" lvl="1" indent="0">
              <a:buNone/>
            </a:pPr>
            <a:r>
              <a:rPr lang="es-MX" sz="2400" dirty="0">
                <a:effectLst>
                  <a:outerShdw blurRad="38100" dist="38100" dir="2700000" algn="tl">
                    <a:srgbClr val="000000">
                      <a:alpha val="43137"/>
                    </a:srgbClr>
                  </a:outerShdw>
                </a:effectLst>
                <a:latin typeface="Century Gothic" panose="020B0502020202020204" pitchFamily="34" charset="0"/>
                <a:cs typeface="Arial" pitchFamily="34" charset="0"/>
              </a:rPr>
              <a:t>Área </a:t>
            </a:r>
            <a:r>
              <a:rPr lang="es-MX" sz="2400" dirty="0" smtClean="0">
                <a:effectLst>
                  <a:outerShdw blurRad="38100" dist="38100" dir="2700000" algn="tl">
                    <a:srgbClr val="000000">
                      <a:alpha val="43137"/>
                    </a:srgbClr>
                  </a:outerShdw>
                </a:effectLst>
                <a:latin typeface="Century Gothic" panose="020B0502020202020204" pitchFamily="34" charset="0"/>
                <a:cs typeface="Arial" pitchFamily="34" charset="0"/>
              </a:rPr>
              <a:t>Académica: TURISMO</a:t>
            </a:r>
            <a:r>
              <a:rPr lang="es-MX" sz="2400" dirty="0" smtClean="0">
                <a:latin typeface="Century Gothic" panose="020B0502020202020204" pitchFamily="34" charset="0"/>
                <a:cs typeface="Arial" pitchFamily="34" charset="0"/>
              </a:rPr>
              <a:t> </a:t>
            </a:r>
          </a:p>
          <a:p>
            <a:pPr marL="457200" lvl="1" indent="0">
              <a:buNone/>
            </a:pPr>
            <a:endParaRPr lang="es-MX" sz="2400" b="1" dirty="0">
              <a:effectLst>
                <a:outerShdw blurRad="38100" dist="38100" dir="2700000" algn="tl">
                  <a:srgbClr val="000000">
                    <a:alpha val="43137"/>
                  </a:srgbClr>
                </a:outerShdw>
              </a:effectLst>
              <a:latin typeface="Century Gothic" panose="020B0502020202020204" pitchFamily="34" charset="0"/>
              <a:cs typeface="Arial" pitchFamily="34" charset="0"/>
            </a:endParaRPr>
          </a:p>
          <a:p>
            <a:pPr marL="457200" lvl="1" indent="0">
              <a:buNone/>
            </a:pPr>
            <a:r>
              <a:rPr lang="es-MX" sz="2400" dirty="0" smtClean="0">
                <a:effectLst>
                  <a:outerShdw blurRad="38100" dist="38100" dir="2700000" algn="tl">
                    <a:srgbClr val="000000">
                      <a:alpha val="43137"/>
                    </a:srgbClr>
                  </a:outerShdw>
                </a:effectLst>
                <a:latin typeface="Century Gothic" panose="020B0502020202020204" pitchFamily="34" charset="0"/>
                <a:cs typeface="Arial" pitchFamily="34" charset="0"/>
              </a:rPr>
              <a:t>Tema:</a:t>
            </a:r>
            <a:r>
              <a:rPr lang="es-MX" sz="2400" dirty="0" smtClean="0">
                <a:latin typeface="Century Gothic" panose="020B0502020202020204" pitchFamily="34" charset="0"/>
                <a:cs typeface="Arial" pitchFamily="34" charset="0"/>
              </a:rPr>
              <a:t> LA PLANIFICACIÓN DE LA INVESTIGACIÓN</a:t>
            </a:r>
            <a:endParaRPr lang="es-MX" sz="2400" b="1" dirty="0">
              <a:effectLst>
                <a:outerShdw blurRad="38100" dist="38100" dir="2700000" algn="tl">
                  <a:srgbClr val="000000">
                    <a:alpha val="43137"/>
                  </a:srgbClr>
                </a:outerShdw>
              </a:effectLst>
              <a:latin typeface="Century Gothic" panose="020B0502020202020204" pitchFamily="34" charset="0"/>
              <a:cs typeface="Arial" pitchFamily="34" charset="0"/>
            </a:endParaRPr>
          </a:p>
          <a:p>
            <a:pPr marL="457200" lvl="1" indent="0">
              <a:buNone/>
            </a:pPr>
            <a:endParaRPr lang="es-MX" sz="2400" dirty="0" smtClean="0">
              <a:effectLst>
                <a:outerShdw blurRad="38100" dist="38100" dir="2700000" algn="tl">
                  <a:srgbClr val="000000">
                    <a:alpha val="43137"/>
                  </a:srgbClr>
                </a:outerShdw>
              </a:effectLst>
              <a:latin typeface="Century Gothic" panose="020B0502020202020204" pitchFamily="34" charset="0"/>
              <a:cs typeface="Arial" pitchFamily="34" charset="0"/>
            </a:endParaRPr>
          </a:p>
          <a:p>
            <a:pPr marL="457200" lvl="1" indent="0">
              <a:buNone/>
            </a:pPr>
            <a:r>
              <a:rPr lang="es-MX" sz="2400" dirty="0" smtClean="0">
                <a:effectLst>
                  <a:outerShdw blurRad="38100" dist="38100" dir="2700000" algn="tl">
                    <a:srgbClr val="000000">
                      <a:alpha val="43137"/>
                    </a:srgbClr>
                  </a:outerShdw>
                </a:effectLst>
                <a:latin typeface="Century Gothic" panose="020B0502020202020204" pitchFamily="34" charset="0"/>
                <a:cs typeface="Arial" pitchFamily="34" charset="0"/>
              </a:rPr>
              <a:t>Profesores:</a:t>
            </a:r>
            <a:r>
              <a:rPr lang="es-MX" sz="2400" dirty="0" smtClean="0">
                <a:latin typeface="Century Gothic" panose="020B0502020202020204" pitchFamily="34" charset="0"/>
                <a:cs typeface="Arial" pitchFamily="34" charset="0"/>
              </a:rPr>
              <a:t> </a:t>
            </a:r>
          </a:p>
          <a:p>
            <a:pPr marL="457200" lvl="1" indent="0">
              <a:buNone/>
            </a:pPr>
            <a:r>
              <a:rPr lang="es-MX" sz="2400" dirty="0" smtClean="0">
                <a:effectLst>
                  <a:outerShdw blurRad="38100" dist="38100" dir="2700000" algn="tl">
                    <a:srgbClr val="000000">
                      <a:alpha val="43137"/>
                    </a:srgbClr>
                  </a:outerShdw>
                </a:effectLst>
                <a:latin typeface="Century Gothic" panose="020B0502020202020204" pitchFamily="34" charset="0"/>
                <a:cs typeface="Arial" pitchFamily="34" charset="0"/>
              </a:rPr>
              <a:t>ERIKA </a:t>
            </a:r>
            <a:r>
              <a:rPr lang="es-MX" sz="2400" dirty="0">
                <a:effectLst>
                  <a:outerShdw blurRad="38100" dist="38100" dir="2700000" algn="tl">
                    <a:srgbClr val="000000">
                      <a:alpha val="43137"/>
                    </a:srgbClr>
                  </a:outerShdw>
                </a:effectLst>
                <a:latin typeface="Century Gothic" panose="020B0502020202020204" pitchFamily="34" charset="0"/>
                <a:cs typeface="Arial" pitchFamily="34" charset="0"/>
              </a:rPr>
              <a:t>CRUZ CORIA</a:t>
            </a:r>
          </a:p>
          <a:p>
            <a:pPr marL="457200" lvl="1" indent="0">
              <a:buNone/>
            </a:pPr>
            <a:r>
              <a:rPr lang="es-MX" sz="2400" dirty="0" smtClean="0">
                <a:effectLst>
                  <a:outerShdw blurRad="38100" dist="38100" dir="2700000" algn="tl">
                    <a:srgbClr val="000000">
                      <a:alpha val="43137"/>
                    </a:srgbClr>
                  </a:outerShdw>
                </a:effectLst>
                <a:latin typeface="Century Gothic" panose="020B0502020202020204" pitchFamily="34" charset="0"/>
                <a:cs typeface="Arial" pitchFamily="34" charset="0"/>
              </a:rPr>
              <a:t>ABRAHAM </a:t>
            </a:r>
            <a:r>
              <a:rPr lang="es-MX" sz="2400" dirty="0">
                <a:effectLst>
                  <a:outerShdw blurRad="38100" dist="38100" dir="2700000" algn="tl">
                    <a:srgbClr val="000000">
                      <a:alpha val="43137"/>
                    </a:srgbClr>
                  </a:outerShdw>
                </a:effectLst>
                <a:latin typeface="Century Gothic" panose="020B0502020202020204" pitchFamily="34" charset="0"/>
                <a:cs typeface="Arial" pitchFamily="34" charset="0"/>
              </a:rPr>
              <a:t>BRIONES JUÁREZ </a:t>
            </a:r>
          </a:p>
          <a:p>
            <a:pPr marL="457200" lvl="1" indent="0">
              <a:buNone/>
            </a:pPr>
            <a:r>
              <a:rPr lang="es-MX" sz="2400" dirty="0" smtClean="0">
                <a:effectLst>
                  <a:outerShdw blurRad="38100" dist="38100" dir="2700000" algn="tl">
                    <a:srgbClr val="000000">
                      <a:alpha val="43137"/>
                    </a:srgbClr>
                  </a:outerShdw>
                </a:effectLst>
                <a:latin typeface="Century Gothic" panose="020B0502020202020204" pitchFamily="34" charset="0"/>
                <a:cs typeface="Arial" pitchFamily="34" charset="0"/>
              </a:rPr>
              <a:t>JORGE </a:t>
            </a:r>
            <a:r>
              <a:rPr lang="es-MX" sz="2400" dirty="0">
                <a:effectLst>
                  <a:outerShdw blurRad="38100" dist="38100" dir="2700000" algn="tl">
                    <a:srgbClr val="000000">
                      <a:alpha val="43137"/>
                    </a:srgbClr>
                  </a:outerShdw>
                </a:effectLst>
                <a:latin typeface="Century Gothic" panose="020B0502020202020204" pitchFamily="34" charset="0"/>
                <a:cs typeface="Arial" pitchFamily="34" charset="0"/>
              </a:rPr>
              <a:t>HURTADO PIÑA </a:t>
            </a:r>
          </a:p>
          <a:p>
            <a:pPr marL="457200" lvl="1" indent="0">
              <a:buNone/>
            </a:pPr>
            <a:endParaRPr lang="es-MX" sz="2400" dirty="0" smtClean="0">
              <a:effectLst>
                <a:outerShdw blurRad="38100" dist="38100" dir="2700000" algn="tl">
                  <a:srgbClr val="000000">
                    <a:alpha val="43137"/>
                  </a:srgbClr>
                </a:outerShdw>
              </a:effectLst>
              <a:latin typeface="Century Gothic" panose="020B0502020202020204" pitchFamily="34" charset="0"/>
              <a:cs typeface="Arial" pitchFamily="34" charset="0"/>
            </a:endParaRPr>
          </a:p>
          <a:p>
            <a:pPr marL="457200" lvl="1" indent="0">
              <a:buNone/>
            </a:pPr>
            <a:r>
              <a:rPr lang="es-MX" sz="2400" dirty="0" smtClean="0">
                <a:effectLst>
                  <a:outerShdw blurRad="38100" dist="38100" dir="2700000" algn="tl">
                    <a:srgbClr val="000000">
                      <a:alpha val="43137"/>
                    </a:srgbClr>
                  </a:outerShdw>
                </a:effectLst>
                <a:latin typeface="Century Gothic" panose="020B0502020202020204" pitchFamily="34" charset="0"/>
                <a:cs typeface="Arial" pitchFamily="34" charset="0"/>
              </a:rPr>
              <a:t>Periodo:</a:t>
            </a:r>
            <a:r>
              <a:rPr lang="es-MX" sz="2400" dirty="0" smtClean="0">
                <a:latin typeface="Century Gothic" panose="020B0502020202020204" pitchFamily="34" charset="0"/>
                <a:cs typeface="Arial" pitchFamily="34" charset="0"/>
              </a:rPr>
              <a:t> ENERO-JUNIO 2016</a:t>
            </a:r>
            <a:endParaRPr lang="es-MX" sz="2400" dirty="0">
              <a:latin typeface="Century Gothic" panose="020B0502020202020204" pitchFamily="34" charset="0"/>
              <a:cs typeface="Arial" pitchFamily="34" charset="0"/>
            </a:endParaRPr>
          </a:p>
          <a:p>
            <a:endParaRPr lang="es-MX" sz="2400" dirty="0"/>
          </a:p>
        </p:txBody>
      </p:sp>
    </p:spTree>
    <p:extLst>
      <p:ext uri="{BB962C8B-B14F-4D97-AF65-F5344CB8AC3E}">
        <p14:creationId xmlns:p14="http://schemas.microsoft.com/office/powerpoint/2010/main" val="4251574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25637" y="620688"/>
            <a:ext cx="7054552" cy="1470025"/>
          </a:xfrm>
        </p:spPr>
        <p:txBody>
          <a:bodyPr/>
          <a:lstStyle/>
          <a:p>
            <a:r>
              <a:rPr lang="es-MX" sz="3000" dirty="0">
                <a:latin typeface="Century Gothic" panose="020B0502020202020204" pitchFamily="34" charset="0"/>
              </a:rPr>
              <a:t>ASIGNATURA: </a:t>
            </a:r>
            <a:r>
              <a:rPr lang="es-MX" sz="3000" b="1" dirty="0">
                <a:latin typeface="Century Gothic" panose="020B0502020202020204" pitchFamily="34" charset="0"/>
              </a:rPr>
              <a:t/>
            </a:r>
            <a:br>
              <a:rPr lang="es-MX" sz="3000" b="1" dirty="0">
                <a:latin typeface="Century Gothic" panose="020B0502020202020204" pitchFamily="34" charset="0"/>
              </a:rPr>
            </a:br>
            <a:r>
              <a:rPr lang="es-MX" b="1" u="sng" dirty="0" smtClean="0">
                <a:latin typeface="Century Gothic" panose="020B0502020202020204" pitchFamily="34" charset="0"/>
              </a:rPr>
              <a:t>METODOLOGÍA DE LA INVESTIGACIÓN I</a:t>
            </a:r>
            <a:endParaRPr lang="es-MX" b="1" u="sng" dirty="0">
              <a:latin typeface="Century Gothic" panose="020B0502020202020204" pitchFamily="34" charset="0"/>
            </a:endParaRPr>
          </a:p>
        </p:txBody>
      </p:sp>
      <p:sp>
        <p:nvSpPr>
          <p:cNvPr id="3" name="Subtítulo 2"/>
          <p:cNvSpPr>
            <a:spLocks noGrp="1"/>
          </p:cNvSpPr>
          <p:nvPr>
            <p:ph type="subTitle" idx="1"/>
          </p:nvPr>
        </p:nvSpPr>
        <p:spPr>
          <a:xfrm>
            <a:off x="1547664" y="2996952"/>
            <a:ext cx="7088832" cy="2448272"/>
          </a:xfrm>
        </p:spPr>
        <p:txBody>
          <a:bodyPr>
            <a:normAutofit lnSpcReduction="10000"/>
          </a:bodyPr>
          <a:lstStyle/>
          <a:p>
            <a:r>
              <a:rPr lang="es-MX" sz="2400" dirty="0" smtClean="0">
                <a:solidFill>
                  <a:schemeClr val="tx1"/>
                </a:solidFill>
                <a:latin typeface="Century Gothic" panose="020B0502020202020204" pitchFamily="34" charset="0"/>
              </a:rPr>
              <a:t>SÉPTIMO SEMESTRE DE TURISMO</a:t>
            </a:r>
          </a:p>
          <a:p>
            <a:endParaRPr lang="es-MX" sz="2400" dirty="0" smtClean="0">
              <a:solidFill>
                <a:schemeClr val="tx1"/>
              </a:solidFill>
              <a:latin typeface="Century Gothic" panose="020B0502020202020204" pitchFamily="34" charset="0"/>
            </a:endParaRPr>
          </a:p>
          <a:p>
            <a:r>
              <a:rPr lang="es-MX" sz="2400" dirty="0" smtClean="0">
                <a:solidFill>
                  <a:schemeClr val="tx1"/>
                </a:solidFill>
                <a:latin typeface="Century Gothic" panose="020B0502020202020204" pitchFamily="34" charset="0"/>
              </a:rPr>
              <a:t>ELABORÓ:  </a:t>
            </a:r>
          </a:p>
          <a:p>
            <a:r>
              <a:rPr lang="es-MX" sz="2400" dirty="0" smtClean="0">
                <a:solidFill>
                  <a:schemeClr val="tx1"/>
                </a:solidFill>
                <a:latin typeface="Century Gothic" panose="020B0502020202020204" pitchFamily="34" charset="0"/>
              </a:rPr>
              <a:t>ERIKA CRUZ CORIA</a:t>
            </a:r>
          </a:p>
          <a:p>
            <a:r>
              <a:rPr lang="es-MX" sz="2400" dirty="0" smtClean="0">
                <a:solidFill>
                  <a:schemeClr val="tx1"/>
                </a:solidFill>
                <a:latin typeface="Century Gothic" panose="020B0502020202020204" pitchFamily="34" charset="0"/>
              </a:rPr>
              <a:t>ABRAHAM BRIONES JUÁREZ</a:t>
            </a:r>
          </a:p>
          <a:p>
            <a:r>
              <a:rPr lang="es-MX" sz="2400" dirty="0" smtClean="0">
                <a:solidFill>
                  <a:schemeClr val="tx1"/>
                </a:solidFill>
                <a:latin typeface="Century Gothic" panose="020B0502020202020204" pitchFamily="34" charset="0"/>
              </a:rPr>
              <a:t>JORGE HURTADO PIÑA </a:t>
            </a:r>
            <a:endParaRPr lang="es-MX" sz="24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855010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sz="2600" b="1" dirty="0" smtClean="0">
                <a:solidFill>
                  <a:schemeClr val="accent2">
                    <a:lumMod val="75000"/>
                  </a:schemeClr>
                </a:solidFill>
                <a:effectLst/>
                <a:latin typeface="Calibri Light" panose="020F0302020204030204" pitchFamily="34" charset="0"/>
                <a:cs typeface="Arial" pitchFamily="34" charset="0"/>
              </a:rPr>
              <a:t>TEMA: LA PLANIFICACIÓN DE LA INVESTIGACIÓN </a:t>
            </a:r>
            <a:endParaRPr lang="es-MX" sz="2600" b="1" dirty="0">
              <a:solidFill>
                <a:schemeClr val="accent2">
                  <a:lumMod val="75000"/>
                </a:schemeClr>
              </a:solidFill>
              <a:effectLst/>
              <a:latin typeface="Calibri Light" panose="020F0302020204030204" pitchFamily="34" charset="0"/>
              <a:cs typeface="Arial" pitchFamily="34" charset="0"/>
            </a:endParaRPr>
          </a:p>
        </p:txBody>
      </p:sp>
      <p:sp>
        <p:nvSpPr>
          <p:cNvPr id="3" name="2 Marcador de contenido"/>
          <p:cNvSpPr>
            <a:spLocks noGrp="1"/>
          </p:cNvSpPr>
          <p:nvPr>
            <p:ph idx="1"/>
          </p:nvPr>
        </p:nvSpPr>
        <p:spPr>
          <a:xfrm>
            <a:off x="1331640" y="1600200"/>
            <a:ext cx="7355160" cy="4525963"/>
          </a:xfrm>
        </p:spPr>
        <p:txBody>
          <a:bodyPr>
            <a:normAutofit fontScale="55000" lnSpcReduction="20000"/>
          </a:bodyPr>
          <a:lstStyle/>
          <a:p>
            <a:pPr algn="ctr">
              <a:lnSpc>
                <a:spcPct val="90000"/>
              </a:lnSpc>
              <a:buNone/>
            </a:pPr>
            <a:r>
              <a:rPr lang="fr-FR" sz="5500" b="1" u="sng" dirty="0">
                <a:latin typeface="Arial" pitchFamily="34" charset="0"/>
                <a:cs typeface="Arial" pitchFamily="34" charset="0"/>
              </a:rPr>
              <a:t> </a:t>
            </a:r>
            <a:r>
              <a:rPr lang="fr-FR" sz="5100" b="1" u="sng" dirty="0">
                <a:latin typeface="Arial" pitchFamily="34" charset="0"/>
                <a:cs typeface="Arial" pitchFamily="34" charset="0"/>
              </a:rPr>
              <a:t>Abstract:</a:t>
            </a:r>
          </a:p>
          <a:p>
            <a:pPr algn="just">
              <a:lnSpc>
                <a:spcPct val="90000"/>
              </a:lnSpc>
              <a:buNone/>
            </a:pPr>
            <a:r>
              <a:rPr lang="en-US" sz="4900" dirty="0" smtClean="0">
                <a:latin typeface="+mn-lt"/>
                <a:cs typeface="Arial" pitchFamily="34" charset="0"/>
              </a:rPr>
              <a:t>      </a:t>
            </a:r>
          </a:p>
          <a:p>
            <a:pPr marL="0" indent="0" algn="just">
              <a:lnSpc>
                <a:spcPct val="90000"/>
              </a:lnSpc>
              <a:buNone/>
            </a:pPr>
            <a:r>
              <a:rPr lang="en-US" sz="3800" dirty="0" smtClean="0">
                <a:latin typeface="Arial" pitchFamily="34" charset="0"/>
                <a:cs typeface="Arial" pitchFamily="34" charset="0"/>
              </a:rPr>
              <a:t>Planning </a:t>
            </a:r>
            <a:r>
              <a:rPr lang="en-US" sz="3800" dirty="0">
                <a:latin typeface="Arial" pitchFamily="34" charset="0"/>
                <a:cs typeface="Arial" pitchFamily="34" charset="0"/>
              </a:rPr>
              <a:t>a research involves several steps ranging from the problem statement to the choice of procedures for analyzing the possible outcomes of the research. The series of steps that occur in these slides, preceding the execution of the investigation. The proper implementation of these processes depends on the optimal development of research.</a:t>
            </a:r>
          </a:p>
          <a:p>
            <a:pPr marL="0" indent="0" algn="just">
              <a:lnSpc>
                <a:spcPct val="90000"/>
              </a:lnSpc>
              <a:buNone/>
            </a:pPr>
            <a:endParaRPr lang="en-US" sz="3800" dirty="0">
              <a:latin typeface="Arial" pitchFamily="34" charset="0"/>
              <a:cs typeface="Arial" pitchFamily="34" charset="0"/>
            </a:endParaRPr>
          </a:p>
          <a:p>
            <a:pPr marL="0" indent="0" algn="just">
              <a:lnSpc>
                <a:spcPct val="90000"/>
              </a:lnSpc>
              <a:buNone/>
            </a:pPr>
            <a:r>
              <a:rPr lang="en-US" sz="3800" dirty="0">
                <a:latin typeface="Arial" pitchFamily="34" charset="0"/>
                <a:cs typeface="Arial" pitchFamily="34" charset="0"/>
              </a:rPr>
              <a:t>Planning a research is important to provide clarity to the ideas presented in an </a:t>
            </a:r>
            <a:r>
              <a:rPr lang="en-US" sz="3800" dirty="0" smtClean="0">
                <a:latin typeface="Arial" pitchFamily="34" charset="0"/>
                <a:cs typeface="Arial" pitchFamily="34" charset="0"/>
              </a:rPr>
              <a:t>research. </a:t>
            </a:r>
            <a:r>
              <a:rPr lang="en-US" sz="3800" dirty="0">
                <a:latin typeface="Arial" pitchFamily="34" charset="0"/>
                <a:cs typeface="Arial" pitchFamily="34" charset="0"/>
              </a:rPr>
              <a:t>In addition, they are a guide for the investigative service not deviate from the goals set since the start of the investigation.</a:t>
            </a:r>
            <a:endParaRPr lang="fr-FR" sz="3800" dirty="0" smtClean="0">
              <a:latin typeface="Arial" pitchFamily="34" charset="0"/>
              <a:cs typeface="Arial" pitchFamily="34" charset="0"/>
            </a:endParaRPr>
          </a:p>
          <a:p>
            <a:pPr>
              <a:lnSpc>
                <a:spcPct val="90000"/>
              </a:lnSpc>
              <a:buNone/>
            </a:pPr>
            <a:endParaRPr lang="fr-FR" sz="3800" dirty="0">
              <a:latin typeface="Arial" pitchFamily="34" charset="0"/>
              <a:cs typeface="Arial" pitchFamily="34" charset="0"/>
            </a:endParaRPr>
          </a:p>
          <a:p>
            <a:pPr>
              <a:lnSpc>
                <a:spcPct val="90000"/>
              </a:lnSpc>
              <a:buNone/>
            </a:pPr>
            <a:endParaRPr lang="fr-FR" sz="3800" b="1" dirty="0">
              <a:latin typeface="Arial" pitchFamily="34" charset="0"/>
              <a:cs typeface="Arial" pitchFamily="34" charset="0"/>
            </a:endParaRPr>
          </a:p>
          <a:p>
            <a:pPr>
              <a:lnSpc>
                <a:spcPct val="90000"/>
              </a:lnSpc>
              <a:buNone/>
            </a:pPr>
            <a:r>
              <a:rPr lang="fr-FR" sz="3800" dirty="0">
                <a:latin typeface="Arial" pitchFamily="34" charset="0"/>
                <a:cs typeface="Arial" pitchFamily="34" charset="0"/>
              </a:rPr>
              <a:t>Keywords</a:t>
            </a:r>
            <a:r>
              <a:rPr lang="fr-FR" sz="3800" dirty="0" smtClean="0">
                <a:latin typeface="Arial" pitchFamily="34" charset="0"/>
                <a:cs typeface="Arial" pitchFamily="34" charset="0"/>
              </a:rPr>
              <a:t>: </a:t>
            </a:r>
            <a:r>
              <a:rPr lang="en-US" sz="3600" dirty="0" smtClean="0">
                <a:latin typeface="Arial" pitchFamily="34" charset="0"/>
                <a:cs typeface="Arial" pitchFamily="34" charset="0"/>
              </a:rPr>
              <a:t>Planning, research, guide, results.</a:t>
            </a:r>
            <a:endParaRPr lang="es-MX" sz="3700" dirty="0">
              <a:latin typeface="Arial" pitchFamily="34" charset="0"/>
              <a:cs typeface="Arial" pitchFamily="34" charset="0"/>
            </a:endParaRPr>
          </a:p>
        </p:txBody>
      </p:sp>
    </p:spTree>
    <p:extLst>
      <p:ext uri="{BB962C8B-B14F-4D97-AF65-F5344CB8AC3E}">
        <p14:creationId xmlns:p14="http://schemas.microsoft.com/office/powerpoint/2010/main" val="18393560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2 Marcador de contenido"/>
          <p:cNvSpPr>
            <a:spLocks noGrp="1"/>
          </p:cNvSpPr>
          <p:nvPr>
            <p:ph idx="1"/>
          </p:nvPr>
        </p:nvSpPr>
        <p:spPr>
          <a:xfrm>
            <a:off x="1475656" y="908720"/>
            <a:ext cx="7355160" cy="3561259"/>
          </a:xfrm>
        </p:spPr>
        <p:txBody>
          <a:bodyPr>
            <a:normAutofit/>
          </a:bodyPr>
          <a:lstStyle/>
          <a:p>
            <a:pPr eaLnBrk="1" hangingPunct="1"/>
            <a:endParaRPr lang="es-MX" altLang="es-MX" i="1" dirty="0" smtClean="0"/>
          </a:p>
          <a:p>
            <a:pPr marL="0" indent="0" algn="ctr">
              <a:buNone/>
            </a:pPr>
            <a:r>
              <a:rPr lang="es-MX" sz="2800" i="1" dirty="0" smtClean="0">
                <a:latin typeface="Century Gothic" panose="020B0502020202020204" pitchFamily="34" charset="0"/>
              </a:rPr>
              <a:t>“No </a:t>
            </a:r>
            <a:r>
              <a:rPr lang="es-MX" sz="2800" i="1" dirty="0">
                <a:latin typeface="Century Gothic" panose="020B0502020202020204" pitchFamily="34" charset="0"/>
              </a:rPr>
              <a:t>te rindas que la vida es </a:t>
            </a:r>
            <a:r>
              <a:rPr lang="es-MX" sz="2800" i="1" dirty="0" smtClean="0">
                <a:latin typeface="Century Gothic" panose="020B0502020202020204" pitchFamily="34" charset="0"/>
              </a:rPr>
              <a:t>eso, continuar </a:t>
            </a:r>
            <a:r>
              <a:rPr lang="es-MX" sz="2800" i="1" dirty="0">
                <a:latin typeface="Century Gothic" panose="020B0502020202020204" pitchFamily="34" charset="0"/>
              </a:rPr>
              <a:t>el </a:t>
            </a:r>
            <a:r>
              <a:rPr lang="es-MX" sz="2800" i="1" dirty="0" smtClean="0">
                <a:latin typeface="Century Gothic" panose="020B0502020202020204" pitchFamily="34" charset="0"/>
              </a:rPr>
              <a:t>viaje, perseguir </a:t>
            </a:r>
            <a:r>
              <a:rPr lang="es-MX" sz="2800" i="1" dirty="0">
                <a:latin typeface="Century Gothic" panose="020B0502020202020204" pitchFamily="34" charset="0"/>
              </a:rPr>
              <a:t>tus </a:t>
            </a:r>
            <a:r>
              <a:rPr lang="es-MX" sz="2800" i="1" dirty="0" smtClean="0">
                <a:latin typeface="Century Gothic" panose="020B0502020202020204" pitchFamily="34" charset="0"/>
              </a:rPr>
              <a:t>sueños, destrabar </a:t>
            </a:r>
            <a:r>
              <a:rPr lang="es-MX" sz="2800" i="1" dirty="0">
                <a:latin typeface="Century Gothic" panose="020B0502020202020204" pitchFamily="34" charset="0"/>
              </a:rPr>
              <a:t>el </a:t>
            </a:r>
            <a:r>
              <a:rPr lang="es-MX" sz="2800" i="1" dirty="0" smtClean="0">
                <a:latin typeface="Century Gothic" panose="020B0502020202020204" pitchFamily="34" charset="0"/>
              </a:rPr>
              <a:t>tiempo, correr </a:t>
            </a:r>
            <a:r>
              <a:rPr lang="es-MX" sz="2800" i="1" dirty="0">
                <a:latin typeface="Century Gothic" panose="020B0502020202020204" pitchFamily="34" charset="0"/>
              </a:rPr>
              <a:t>los </a:t>
            </a:r>
            <a:r>
              <a:rPr lang="es-MX" sz="2800" i="1" dirty="0" smtClean="0">
                <a:latin typeface="Century Gothic" panose="020B0502020202020204" pitchFamily="34" charset="0"/>
              </a:rPr>
              <a:t>escombros y </a:t>
            </a:r>
            <a:r>
              <a:rPr lang="es-MX" sz="2800" i="1" dirty="0">
                <a:latin typeface="Century Gothic" panose="020B0502020202020204" pitchFamily="34" charset="0"/>
              </a:rPr>
              <a:t>destapar el </a:t>
            </a:r>
            <a:r>
              <a:rPr lang="es-MX" sz="2800" i="1" dirty="0" smtClean="0">
                <a:latin typeface="Century Gothic" panose="020B0502020202020204" pitchFamily="34" charset="0"/>
              </a:rPr>
              <a:t>cielo”</a:t>
            </a:r>
          </a:p>
          <a:p>
            <a:pPr marL="0" indent="0">
              <a:buNone/>
            </a:pPr>
            <a:endParaRPr lang="es-MX" i="1" dirty="0">
              <a:latin typeface="Baskerville Old Face" panose="02020602080505020303" pitchFamily="18" charset="0"/>
            </a:endParaRPr>
          </a:p>
          <a:p>
            <a:pPr marL="0" indent="0" algn="r" eaLnBrk="1" hangingPunct="1">
              <a:buNone/>
            </a:pPr>
            <a:r>
              <a:rPr lang="es-MX" altLang="es-MX" sz="2800" i="1" dirty="0" smtClean="0">
                <a:latin typeface="Century Gothic" panose="020B0502020202020204" pitchFamily="34" charset="0"/>
              </a:rPr>
              <a:t>-Mario Benedetti-</a:t>
            </a:r>
            <a:endParaRPr lang="es-MX" altLang="es-MX" sz="2800" dirty="0" smtClean="0">
              <a:latin typeface="Century Gothic" panose="020B0502020202020204" pitchFamily="34" charset="0"/>
            </a:endParaRPr>
          </a:p>
        </p:txBody>
      </p:sp>
      <p:pic>
        <p:nvPicPr>
          <p:cNvPr id="2" name="Picture 2" descr="Fr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16947">
            <a:off x="1692529" y="3501653"/>
            <a:ext cx="3744416" cy="24868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876541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476672"/>
            <a:ext cx="6995120" cy="936104"/>
          </a:xfrm>
        </p:spPr>
        <p:txBody>
          <a:bodyPr>
            <a:noAutofit/>
          </a:bodyPr>
          <a:lstStyle/>
          <a:p>
            <a:pPr eaLnBrk="1" fontAlgn="auto" hangingPunct="1">
              <a:spcAft>
                <a:spcPts val="0"/>
              </a:spcAft>
              <a:defRPr/>
            </a:pPr>
            <a:r>
              <a:rPr lang="es-MX" sz="3200" b="1" dirty="0" smtClean="0">
                <a:solidFill>
                  <a:schemeClr val="accent2">
                    <a:lumMod val="75000"/>
                  </a:schemeClr>
                </a:solidFill>
                <a:latin typeface="Century Gothic" panose="020B0502020202020204" pitchFamily="34" charset="0"/>
              </a:rPr>
              <a:t>ETAPAS DEL PROCESO DE INVESTIGACIÓN CIENTÍFICA</a:t>
            </a:r>
            <a:endParaRPr lang="es-MX" sz="3200" b="1" dirty="0">
              <a:solidFill>
                <a:schemeClr val="accent2">
                  <a:lumMod val="75000"/>
                </a:schemeClr>
              </a:solidFill>
              <a:latin typeface="Century Gothic" panose="020B0502020202020204" pitchFamily="34" charset="0"/>
            </a:endParaRPr>
          </a:p>
        </p:txBody>
      </p:sp>
      <p:sp>
        <p:nvSpPr>
          <p:cNvPr id="19459" name="2 Marcador de contenido"/>
          <p:cNvSpPr>
            <a:spLocks noGrp="1"/>
          </p:cNvSpPr>
          <p:nvPr>
            <p:ph idx="1"/>
          </p:nvPr>
        </p:nvSpPr>
        <p:spPr>
          <a:xfrm>
            <a:off x="1691680" y="1628799"/>
            <a:ext cx="6995120" cy="2088233"/>
          </a:xfrm>
        </p:spPr>
        <p:txBody>
          <a:bodyPr>
            <a:noAutofit/>
          </a:bodyPr>
          <a:lstStyle/>
          <a:p>
            <a:pPr marL="0" indent="0" algn="just">
              <a:lnSpc>
                <a:spcPct val="110000"/>
              </a:lnSpc>
              <a:buSzPct val="80000"/>
              <a:buNone/>
            </a:pPr>
            <a:r>
              <a:rPr lang="es-MX" altLang="es-MX" sz="2000" dirty="0" smtClean="0">
                <a:solidFill>
                  <a:schemeClr val="tx1"/>
                </a:solidFill>
                <a:latin typeface="Century Gothic" panose="020B0502020202020204" pitchFamily="34" charset="0"/>
              </a:rPr>
              <a:t>Puede resumirse con un propósito didáctico en varias etapas, aunque no necesariamente existe una total precedencia de una respecto a la otra, si no que en algún momento, puede coexistir unas y otras.</a:t>
            </a:r>
            <a:endParaRPr lang="es-MX" altLang="es-MX" sz="2000" dirty="0">
              <a:solidFill>
                <a:schemeClr val="tx1"/>
              </a:solidFill>
              <a:latin typeface="Century Gothic" panose="020B0502020202020204" pitchFamily="34"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1369804">
            <a:off x="2459186" y="3671129"/>
            <a:ext cx="5172075" cy="260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ipse 2"/>
          <p:cNvSpPr/>
          <p:nvPr/>
        </p:nvSpPr>
        <p:spPr>
          <a:xfrm rot="21330371">
            <a:off x="2195736" y="4407016"/>
            <a:ext cx="2626065"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n>
                <a:solidFill>
                  <a:srgbClr val="FF0000"/>
                </a:solidFill>
              </a:ln>
              <a:noFill/>
            </a:endParaRPr>
          </a:p>
        </p:txBody>
      </p:sp>
    </p:spTree>
    <p:extLst>
      <p:ext uri="{BB962C8B-B14F-4D97-AF65-F5344CB8AC3E}">
        <p14:creationId xmlns:p14="http://schemas.microsoft.com/office/powerpoint/2010/main" val="2847382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2 Marcador de contenido"/>
          <p:cNvSpPr>
            <a:spLocks noGrp="1"/>
          </p:cNvSpPr>
          <p:nvPr>
            <p:ph idx="1"/>
          </p:nvPr>
        </p:nvSpPr>
        <p:spPr>
          <a:xfrm>
            <a:off x="1260227" y="1556792"/>
            <a:ext cx="7427168" cy="2592288"/>
          </a:xfrm>
        </p:spPr>
        <p:txBody>
          <a:bodyPr>
            <a:normAutofit/>
          </a:bodyPr>
          <a:lstStyle/>
          <a:p>
            <a:pPr algn="just" eaLnBrk="1" hangingPunct="1">
              <a:buFont typeface="Wingdings 2" panose="05020102010507070707" pitchFamily="18" charset="2"/>
              <a:buNone/>
            </a:pPr>
            <a:r>
              <a:rPr lang="es-MX" altLang="es-MX" sz="2400" dirty="0" smtClean="0">
                <a:latin typeface="Century Gothic" panose="020B0502020202020204" pitchFamily="34" charset="0"/>
              </a:rPr>
              <a:t>    </a:t>
            </a:r>
            <a:r>
              <a:rPr lang="es-MX" altLang="es-MX" sz="2000" b="1" dirty="0" smtClean="0">
                <a:solidFill>
                  <a:schemeClr val="tx1"/>
                </a:solidFill>
                <a:latin typeface="Candara" panose="020E0502030303020204" pitchFamily="34" charset="0"/>
              </a:rPr>
              <a:t>Es la fase más importante en la investigación, ya que logrará mejores resultados en la medida en que sea mejor su planeación.</a:t>
            </a:r>
          </a:p>
          <a:p>
            <a:pPr algn="just" eaLnBrk="1" hangingPunct="1">
              <a:buFont typeface="Wingdings 2" panose="05020102010507070707" pitchFamily="18" charset="2"/>
              <a:buNone/>
            </a:pPr>
            <a:endParaRPr lang="es-MX" altLang="es-MX" sz="2000" b="1" dirty="0" smtClean="0">
              <a:solidFill>
                <a:schemeClr val="tx1"/>
              </a:solidFill>
              <a:latin typeface="Candara" panose="020E0502030303020204" pitchFamily="34" charset="0"/>
            </a:endParaRPr>
          </a:p>
          <a:p>
            <a:pPr algn="just" eaLnBrk="1" hangingPunct="1">
              <a:buFont typeface="Wingdings 2" panose="05020102010507070707" pitchFamily="18" charset="2"/>
              <a:buNone/>
            </a:pPr>
            <a:r>
              <a:rPr lang="es-MX" altLang="es-MX" sz="2000" b="1" dirty="0" smtClean="0">
                <a:solidFill>
                  <a:schemeClr val="tx1"/>
                </a:solidFill>
                <a:latin typeface="Candara" panose="020E0502030303020204" pitchFamily="34" charset="0"/>
              </a:rPr>
              <a:t>       En esta etapa se realizan las siguientes tareas:</a:t>
            </a:r>
          </a:p>
        </p:txBody>
      </p:sp>
      <p:sp>
        <p:nvSpPr>
          <p:cNvPr id="8" name="1 Título"/>
          <p:cNvSpPr>
            <a:spLocks noGrp="1"/>
          </p:cNvSpPr>
          <p:nvPr>
            <p:ph type="title"/>
          </p:nvPr>
        </p:nvSpPr>
        <p:spPr>
          <a:xfrm>
            <a:off x="1681336" y="260648"/>
            <a:ext cx="6995120" cy="1143000"/>
          </a:xfrm>
        </p:spPr>
        <p:txBody>
          <a:bodyPr/>
          <a:lstStyle/>
          <a:p>
            <a:pPr eaLnBrk="1" fontAlgn="auto" hangingPunct="1">
              <a:spcAft>
                <a:spcPts val="0"/>
              </a:spcAft>
              <a:defRPr/>
            </a:pPr>
            <a:r>
              <a:rPr lang="es-MX" b="1" dirty="0" smtClean="0">
                <a:solidFill>
                  <a:schemeClr val="accent2">
                    <a:lumMod val="75000"/>
                  </a:schemeClr>
                </a:solidFill>
                <a:latin typeface="Century Gothic" panose="020B0502020202020204" pitchFamily="34" charset="0"/>
              </a:rPr>
              <a:t>La planificación de la investigación</a:t>
            </a:r>
          </a:p>
        </p:txBody>
      </p:sp>
      <p:pic>
        <p:nvPicPr>
          <p:cNvPr id="1027" name="Picture 3"/>
          <p:cNvPicPr>
            <a:picLocks noChangeAspect="1" noChangeArrowheads="1"/>
          </p:cNvPicPr>
          <p:nvPr/>
        </p:nvPicPr>
        <p:blipFill>
          <a:blip r:embed="rId2">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79054" y="3615228"/>
            <a:ext cx="6048672" cy="2694092"/>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pic>
    </p:spTree>
    <p:extLst>
      <p:ext uri="{BB962C8B-B14F-4D97-AF65-F5344CB8AC3E}">
        <p14:creationId xmlns:p14="http://schemas.microsoft.com/office/powerpoint/2010/main" val="6398971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1403648" y="476672"/>
            <a:ext cx="7283152" cy="1143000"/>
          </a:xfrm>
        </p:spPr>
        <p:txBody>
          <a:bodyPr/>
          <a:lstStyle/>
          <a:p>
            <a:pPr algn="ctr" eaLnBrk="1" fontAlgn="auto" hangingPunct="1">
              <a:spcAft>
                <a:spcPts val="0"/>
              </a:spcAft>
              <a:defRPr/>
            </a:pPr>
            <a:r>
              <a:rPr lang="es-MX" sz="2800" b="1" i="1" dirty="0" smtClean="0">
                <a:solidFill>
                  <a:schemeClr val="accent2">
                    <a:lumMod val="75000"/>
                  </a:schemeClr>
                </a:solidFill>
                <a:latin typeface="Book Antiqua" panose="02040602050305030304" pitchFamily="18" charset="0"/>
                <a:cs typeface="Browallia New" panose="020B0604020202020204" pitchFamily="34" charset="-34"/>
              </a:rPr>
              <a:t>Elementos que condicionan el proceso de investigación científica</a:t>
            </a:r>
          </a:p>
        </p:txBody>
      </p:sp>
      <p:sp>
        <p:nvSpPr>
          <p:cNvPr id="18435" name="2 Marcador de contenido"/>
          <p:cNvSpPr>
            <a:spLocks noGrp="1"/>
          </p:cNvSpPr>
          <p:nvPr>
            <p:ph idx="1"/>
          </p:nvPr>
        </p:nvSpPr>
        <p:spPr>
          <a:xfrm>
            <a:off x="1403648" y="1844824"/>
            <a:ext cx="7355160" cy="4525963"/>
          </a:xfrm>
        </p:spPr>
        <p:txBody>
          <a:bodyPr>
            <a:normAutofit/>
          </a:bodyPr>
          <a:lstStyle/>
          <a:p>
            <a:pPr marL="0" indent="0" algn="just" eaLnBrk="1" hangingPunct="1">
              <a:buSzPct val="80000"/>
              <a:buNone/>
            </a:pPr>
            <a:r>
              <a:rPr lang="es-MX" altLang="es-MX" sz="2400" dirty="0" smtClean="0">
                <a:solidFill>
                  <a:schemeClr val="tx1"/>
                </a:solidFill>
                <a:latin typeface="Book Antiqua" panose="02040602050305030304" pitchFamily="18" charset="0"/>
              </a:rPr>
              <a:t>La investigación científica tiene un carácter procesal que comienza con la existencia de un </a:t>
            </a:r>
            <a:r>
              <a:rPr lang="es-MX" altLang="es-MX" sz="2400" b="1" u="sng" dirty="0" smtClean="0">
                <a:solidFill>
                  <a:schemeClr val="tx1"/>
                </a:solidFill>
                <a:latin typeface="Book Antiqua" panose="02040602050305030304" pitchFamily="18" charset="0"/>
              </a:rPr>
              <a:t>problema de naturaleza cognitiva</a:t>
            </a:r>
            <a:r>
              <a:rPr lang="es-MX" altLang="es-MX" sz="2400" dirty="0" smtClean="0">
                <a:solidFill>
                  <a:schemeClr val="tx1"/>
                </a:solidFill>
                <a:latin typeface="Book Antiqua" panose="02040602050305030304" pitchFamily="18" charset="0"/>
              </a:rPr>
              <a:t>.</a:t>
            </a:r>
          </a:p>
          <a:p>
            <a:pPr marL="0" indent="0" algn="just" eaLnBrk="1" hangingPunct="1">
              <a:buSzPct val="80000"/>
              <a:buNone/>
            </a:pPr>
            <a:endParaRPr lang="es-MX" altLang="es-MX" sz="2400" dirty="0" smtClean="0">
              <a:solidFill>
                <a:schemeClr val="tx1"/>
              </a:solidFill>
              <a:latin typeface="Book Antiqua" panose="02040602050305030304" pitchFamily="18" charset="0"/>
            </a:endParaRPr>
          </a:p>
          <a:p>
            <a:pPr algn="just" eaLnBrk="1" hangingPunct="1">
              <a:buSzPct val="80000"/>
              <a:buFont typeface="Wingdings" charset="2"/>
              <a:buChar char="ü"/>
            </a:pPr>
            <a:r>
              <a:rPr lang="es-MX" altLang="es-MX" sz="2400" dirty="0" smtClean="0">
                <a:solidFill>
                  <a:schemeClr val="tx1"/>
                </a:solidFill>
                <a:latin typeface="Book Antiqua" panose="02040602050305030304" pitchFamily="18" charset="0"/>
              </a:rPr>
              <a:t>Los atributos de índole objetiva son aquellas características del medio que rodean al objeto de estudio.</a:t>
            </a:r>
          </a:p>
          <a:p>
            <a:pPr marL="0" indent="0" algn="just" eaLnBrk="1" hangingPunct="1">
              <a:buSzPct val="80000"/>
              <a:buNone/>
            </a:pPr>
            <a:endParaRPr lang="es-MX" altLang="es-MX" sz="2400" dirty="0" smtClean="0">
              <a:solidFill>
                <a:schemeClr val="tx1"/>
              </a:solidFill>
              <a:latin typeface="Book Antiqua" panose="02040602050305030304" pitchFamily="18" charset="0"/>
            </a:endParaRPr>
          </a:p>
          <a:p>
            <a:pPr algn="just" eaLnBrk="1" hangingPunct="1">
              <a:buSzPct val="80000"/>
              <a:buFont typeface="Wingdings" charset="2"/>
              <a:buChar char="ü"/>
            </a:pPr>
            <a:r>
              <a:rPr lang="es-MX" altLang="es-MX" sz="2400" dirty="0" smtClean="0">
                <a:solidFill>
                  <a:schemeClr val="tx1"/>
                </a:solidFill>
                <a:latin typeface="Book Antiqua" panose="02040602050305030304" pitchFamily="18" charset="0"/>
              </a:rPr>
              <a:t>Los atributos de índole subjetivo comprenden las cualidades de la personalidad del investigador.</a:t>
            </a:r>
          </a:p>
        </p:txBody>
      </p:sp>
    </p:spTree>
    <p:extLst>
      <p:ext uri="{BB962C8B-B14F-4D97-AF65-F5344CB8AC3E}">
        <p14:creationId xmlns:p14="http://schemas.microsoft.com/office/powerpoint/2010/main" val="1816314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2 Marcador de contenido"/>
          <p:cNvSpPr>
            <a:spLocks noGrp="1"/>
          </p:cNvSpPr>
          <p:nvPr>
            <p:ph idx="1"/>
          </p:nvPr>
        </p:nvSpPr>
        <p:spPr>
          <a:xfrm>
            <a:off x="1547664" y="1700808"/>
            <a:ext cx="6264696" cy="1800200"/>
          </a:xfrm>
        </p:spPr>
        <p:txBody>
          <a:bodyPr>
            <a:normAutofit/>
          </a:bodyPr>
          <a:lstStyle/>
          <a:p>
            <a:pPr marL="0" indent="0" algn="just" eaLnBrk="1" hangingPunct="1">
              <a:buNone/>
            </a:pPr>
            <a:r>
              <a:rPr lang="es-MX" altLang="es-MX" sz="1800" b="1" dirty="0" smtClean="0">
                <a:solidFill>
                  <a:schemeClr val="tx1"/>
                </a:solidFill>
                <a:latin typeface="Century Gothic" panose="020B0502020202020204" pitchFamily="34" charset="0"/>
              </a:rPr>
              <a:t>Un problema de investigación se define como una laguna en el conocimiento del investigador, la cual provoca en éste la necesidad de resolverla mediante el desarrollo de una actividad que le permita transformar la situación existente, solucionando así el problema</a:t>
            </a:r>
          </a:p>
        </p:txBody>
      </p:sp>
      <p:sp>
        <p:nvSpPr>
          <p:cNvPr id="2" name="CuadroTexto 1"/>
          <p:cNvSpPr txBox="1"/>
          <p:nvPr/>
        </p:nvSpPr>
        <p:spPr>
          <a:xfrm>
            <a:off x="1979712" y="908720"/>
            <a:ext cx="6480720" cy="646331"/>
          </a:xfrm>
          <a:prstGeom prst="rect">
            <a:avLst/>
          </a:prstGeom>
          <a:noFill/>
        </p:spPr>
        <p:txBody>
          <a:bodyPr wrap="square" rtlCol="0">
            <a:spAutoFit/>
          </a:bodyPr>
          <a:lstStyle/>
          <a:p>
            <a:r>
              <a:rPr lang="es-MX" sz="3600" b="1" i="1" dirty="0" smtClean="0">
                <a:solidFill>
                  <a:schemeClr val="accent2">
                    <a:lumMod val="75000"/>
                  </a:schemeClr>
                </a:solidFill>
                <a:latin typeface="Book Antiqua" panose="02040602050305030304" pitchFamily="18" charset="0"/>
              </a:rPr>
              <a:t>La delimitación del problema </a:t>
            </a:r>
            <a:endParaRPr lang="es-MX" sz="3600" b="1" i="1" dirty="0">
              <a:solidFill>
                <a:schemeClr val="accent2">
                  <a:lumMod val="75000"/>
                </a:schemeClr>
              </a:solidFill>
              <a:latin typeface="Book Antiqua" panose="02040602050305030304" pitchFamily="18" charset="0"/>
            </a:endParaRPr>
          </a:p>
        </p:txBody>
      </p:sp>
      <p:sp>
        <p:nvSpPr>
          <p:cNvPr id="4" name="Llamada de nube 3"/>
          <p:cNvSpPr/>
          <p:nvPr/>
        </p:nvSpPr>
        <p:spPr>
          <a:xfrm>
            <a:off x="5328084" y="3212976"/>
            <a:ext cx="3132348" cy="1728192"/>
          </a:xfrm>
          <a:prstGeom prst="cloudCallout">
            <a:avLst>
              <a:gd name="adj1" fmla="val -81498"/>
              <a:gd name="adj2" fmla="val 29431"/>
            </a:avLst>
          </a:prstGeom>
          <a:solidFill>
            <a:schemeClr val="accent6">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accent2">
                  <a:lumMod val="75000"/>
                </a:schemeClr>
              </a:solidFill>
            </a:endParaRPr>
          </a:p>
        </p:txBody>
      </p:sp>
      <p:sp>
        <p:nvSpPr>
          <p:cNvPr id="5" name="CuadroTexto 4"/>
          <p:cNvSpPr txBox="1"/>
          <p:nvPr/>
        </p:nvSpPr>
        <p:spPr>
          <a:xfrm>
            <a:off x="5580112" y="3646765"/>
            <a:ext cx="2448272" cy="954107"/>
          </a:xfrm>
          <a:prstGeom prst="rect">
            <a:avLst/>
          </a:prstGeom>
          <a:noFill/>
        </p:spPr>
        <p:txBody>
          <a:bodyPr wrap="square" rtlCol="0">
            <a:spAutoFit/>
          </a:bodyPr>
          <a:lstStyle/>
          <a:p>
            <a:pPr algn="ctr"/>
            <a:r>
              <a:rPr lang="es-MX" sz="2800" b="1" i="1" dirty="0" smtClean="0">
                <a:solidFill>
                  <a:schemeClr val="accent2">
                    <a:lumMod val="75000"/>
                  </a:schemeClr>
                </a:solidFill>
              </a:rPr>
              <a:t>Delimitación del problema</a:t>
            </a:r>
            <a:endParaRPr lang="es-MX" sz="2800" b="1" i="1" dirty="0">
              <a:solidFill>
                <a:schemeClr val="accent2">
                  <a:lumMod val="75000"/>
                </a:schemeClr>
              </a:solidFill>
            </a:endParaRPr>
          </a:p>
        </p:txBody>
      </p:sp>
      <p:pic>
        <p:nvPicPr>
          <p:cNvPr id="2050" name="Picture 2" descr="¡Ayúd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670" y="3646765"/>
            <a:ext cx="2883959" cy="28839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362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TotalTime>
  <Words>862</Words>
  <Application>Microsoft Office PowerPoint</Application>
  <PresentationFormat>Presentación en pantalla (4:3)</PresentationFormat>
  <Paragraphs>96</Paragraphs>
  <Slides>17</Slides>
  <Notes>1</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17</vt:i4>
      </vt:variant>
    </vt:vector>
  </HeadingPairs>
  <TitlesOfParts>
    <vt:vector size="32" baseType="lpstr">
      <vt:lpstr>Arial</vt:lpstr>
      <vt:lpstr>Baskerville Old Face</vt:lpstr>
      <vt:lpstr>Berlin Sans FB</vt:lpstr>
      <vt:lpstr>Book Antiqua</vt:lpstr>
      <vt:lpstr>Browallia New</vt:lpstr>
      <vt:lpstr>Calibri</vt:lpstr>
      <vt:lpstr>Calibri Light</vt:lpstr>
      <vt:lpstr>Californian FB</vt:lpstr>
      <vt:lpstr>Cambria Math</vt:lpstr>
      <vt:lpstr>Candara</vt:lpstr>
      <vt:lpstr>Centaur</vt:lpstr>
      <vt:lpstr>Century Gothic</vt:lpstr>
      <vt:lpstr>Wingdings</vt:lpstr>
      <vt:lpstr>Wingdings 2</vt:lpstr>
      <vt:lpstr>Tema de Office</vt:lpstr>
      <vt:lpstr>UNIVERSIDAD AUTÓNOMA DEL ESTADO DE HIDALGO</vt:lpstr>
      <vt:lpstr>Presentación de PowerPoint</vt:lpstr>
      <vt:lpstr>ASIGNATURA:  METODOLOGÍA DE LA INVESTIGACIÓN I</vt:lpstr>
      <vt:lpstr>TEMA: LA PLANIFICACIÓN DE LA INVESTIGACIÓN </vt:lpstr>
      <vt:lpstr>Presentación de PowerPoint</vt:lpstr>
      <vt:lpstr>ETAPAS DEL PROCESO DE INVESTIGACIÓN CIENTÍFICA</vt:lpstr>
      <vt:lpstr>La planificación de la investigación</vt:lpstr>
      <vt:lpstr>Elementos que condicionan el proceso de investigación científica</vt:lpstr>
      <vt:lpstr>Presentación de PowerPoint</vt:lpstr>
      <vt:lpstr>Atributos del problema de investigación</vt:lpstr>
      <vt:lpstr>Presentación de PowerPoint</vt:lpstr>
      <vt:lpstr>Presentación de PowerPoint</vt:lpstr>
      <vt:lpstr>Formulación de los Objetivos</vt:lpstr>
      <vt:lpstr>Presentación de PowerPoint</vt:lpstr>
      <vt:lpstr>Selección del método y técnica a emplear</vt:lpstr>
      <vt:lpstr>Procedimientos para la elaboración y análisis de los resultados</vt:lpstr>
      <vt:lpstr>Referencias Bibliográficas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uaeh</dc:creator>
  <cp:lastModifiedBy>Full name</cp:lastModifiedBy>
  <cp:revision>102</cp:revision>
  <dcterms:created xsi:type="dcterms:W3CDTF">2014-12-12T16:57:31Z</dcterms:created>
  <dcterms:modified xsi:type="dcterms:W3CDTF">2016-05-16T14:06:51Z</dcterms:modified>
</cp:coreProperties>
</file>