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5" r:id="rId5"/>
    <p:sldId id="258" r:id="rId6"/>
    <p:sldId id="268" r:id="rId7"/>
    <p:sldId id="267" r:id="rId8"/>
    <p:sldId id="261"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3" autoAdjust="0"/>
    <p:restoredTop sz="94660"/>
  </p:normalViewPr>
  <p:slideViewPr>
    <p:cSldViewPr>
      <p:cViewPr varScale="1">
        <p:scale>
          <a:sx n="67" d="100"/>
          <a:sy n="67" d="100"/>
        </p:scale>
        <p:origin x="127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iputados.gob.mx/LeyesBiblio/index.htm" TargetMode="External"/><Relationship Id="rId2" Type="http://schemas.openxmlformats.org/officeDocument/2006/relationships/hyperlink" Target="http://www.profeco.gob.mx/n_institucion/q_somos.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Subtítulo"/>
          <p:cNvSpPr>
            <a:spLocks noGrp="1"/>
          </p:cNvSpPr>
          <p:nvPr>
            <p:ph idx="1"/>
          </p:nvPr>
        </p:nvSpPr>
        <p:spPr>
          <a:xfrm>
            <a:off x="1331640" y="1285860"/>
            <a:ext cx="7643834"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Turismo</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Ley Federal de Protección al Consumidor, art. 1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a:t>
            </a:r>
            <a:r>
              <a:rPr lang="es-MX" dirty="0">
                <a:latin typeface="Arial" pitchFamily="34" charset="0"/>
                <a:cs typeface="Arial" pitchFamily="34" charset="0"/>
              </a:rPr>
              <a:t>Jorge Hurtado </a:t>
            </a:r>
            <a:r>
              <a:rPr lang="es-MX" dirty="0" smtClean="0">
                <a:latin typeface="Arial" pitchFamily="34" charset="0"/>
                <a:cs typeface="Arial" pitchFamily="34" charset="0"/>
              </a:rPr>
              <a:t>Piña, </a:t>
            </a:r>
            <a:r>
              <a:rPr lang="es-MX" dirty="0" err="1">
                <a:latin typeface="Arial" pitchFamily="34" charset="0"/>
                <a:cs typeface="Arial" pitchFamily="34" charset="0"/>
              </a:rPr>
              <a:t>Noemi</a:t>
            </a:r>
            <a:r>
              <a:rPr lang="es-MX" dirty="0">
                <a:latin typeface="Arial" pitchFamily="34" charset="0"/>
                <a:cs typeface="Arial" pitchFamily="34" charset="0"/>
              </a:rPr>
              <a:t> </a:t>
            </a:r>
            <a:r>
              <a:rPr lang="es-MX" dirty="0" smtClean="0">
                <a:latin typeface="Arial" pitchFamily="34" charset="0"/>
                <a:cs typeface="Arial" pitchFamily="34" charset="0"/>
              </a:rPr>
              <a:t>Vega Lugo, Carolina González Espinoza, Angélica Ruth Terrazas Juárez</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 – junio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t>
            </a:r>
            <a:r>
              <a:rPr lang="es-MX" dirty="0">
                <a:latin typeface="Arial" pitchFamily="34" charset="0"/>
                <a:cs typeface="Arial" pitchFamily="34" charset="0"/>
              </a:rPr>
              <a:t>Ley Federal de Protección al Consumidor. </a:t>
            </a:r>
          </a:p>
        </p:txBody>
      </p:sp>
      <p:sp>
        <p:nvSpPr>
          <p:cNvPr id="3" name="2 Marcador de contenido"/>
          <p:cNvSpPr>
            <a:spLocks noGrp="1"/>
          </p:cNvSpPr>
          <p:nvPr>
            <p:ph idx="1"/>
          </p:nvPr>
        </p:nvSpPr>
        <p:spPr/>
        <p:txBody>
          <a:bodyPr>
            <a:normAutofit lnSpcReduction="1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b="1" u="sng" dirty="0" smtClean="0">
                <a:effectLst>
                  <a:outerShdw blurRad="38100" dist="38100" dir="2700000" algn="tl">
                    <a:srgbClr val="000000">
                      <a:alpha val="43137"/>
                    </a:srgbClr>
                  </a:outerShdw>
                </a:effectLst>
                <a:latin typeface="Arial" pitchFamily="34" charset="0"/>
                <a:cs typeface="Arial" pitchFamily="34" charset="0"/>
              </a:rPr>
              <a:t>Abstract:</a:t>
            </a:r>
          </a:p>
          <a:p>
            <a:pPr>
              <a:lnSpc>
                <a:spcPct val="90000"/>
              </a:lnSpc>
              <a:buNone/>
            </a:pPr>
            <a:endParaRPr lang="fr-FR" dirty="0" smtClean="0">
              <a:latin typeface="Arial" pitchFamily="34" charset="0"/>
              <a:cs typeface="Arial" pitchFamily="34" charset="0"/>
            </a:endParaRPr>
          </a:p>
          <a:p>
            <a:pPr algn="just"/>
            <a:r>
              <a:rPr lang="en-US" dirty="0"/>
              <a:t>It is essential that providers of tourist services know the federal consumer protection law because tourists have rights that must be respected.</a:t>
            </a:r>
            <a:endParaRPr lang="es-MX" dirty="0"/>
          </a:p>
          <a:p>
            <a:pPr>
              <a:lnSpc>
                <a:spcPct val="90000"/>
              </a:lnSpc>
              <a:buNone/>
            </a:pPr>
            <a:endParaRPr lang="fr-FR" dirty="0">
              <a:latin typeface="Arial" pitchFamily="34" charset="0"/>
              <a:cs typeface="Arial" pitchFamily="34" charset="0"/>
            </a:endParaRPr>
          </a:p>
          <a:p>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a:t>
            </a:r>
            <a:r>
              <a:rPr lang="es-MX" dirty="0"/>
              <a:t>Law, consumer protection, </a:t>
            </a:r>
            <a:r>
              <a:rPr lang="es-MX" dirty="0" err="1" smtClean="0"/>
              <a:t>rights</a:t>
            </a:r>
            <a:r>
              <a:rPr lang="es-MX" dirty="0"/>
              <a:t>.</a:t>
            </a: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Ley Federal de Protección al Consumidor, Art. </a:t>
            </a:r>
            <a:r>
              <a:rPr lang="es-MX" dirty="0"/>
              <a:t>1</a:t>
            </a:r>
          </a:p>
        </p:txBody>
      </p:sp>
      <p:sp>
        <p:nvSpPr>
          <p:cNvPr id="3" name="Marcador de contenido 2"/>
          <p:cNvSpPr>
            <a:spLocks noGrp="1"/>
          </p:cNvSpPr>
          <p:nvPr>
            <p:ph idx="1"/>
          </p:nvPr>
        </p:nvSpPr>
        <p:spPr/>
        <p:txBody>
          <a:bodyPr>
            <a:normAutofit fontScale="92500"/>
          </a:bodyPr>
          <a:lstStyle/>
          <a:p>
            <a:pPr marL="0" indent="0" algn="just">
              <a:lnSpc>
                <a:spcPct val="150000"/>
              </a:lnSpc>
              <a:buNone/>
            </a:pPr>
            <a:r>
              <a:rPr lang="es-ES" dirty="0" smtClean="0"/>
              <a:t>A la letra dice: </a:t>
            </a:r>
            <a:r>
              <a:rPr lang="es-ES" i="1" dirty="0" smtClean="0"/>
              <a:t>“La </a:t>
            </a:r>
            <a:r>
              <a:rPr lang="es-ES" i="1" dirty="0"/>
              <a:t>presente ley es de orden público e interés social y de observancia en toda la República. Sus disposiciones son irrenunciables y contra su observancia no podrán alegarse costumbres, usos, prácticas, convenios o estipulaciones en </a:t>
            </a:r>
            <a:r>
              <a:rPr lang="es-ES" i="1" dirty="0" smtClean="0"/>
              <a:t>contrario…”</a:t>
            </a:r>
            <a:r>
              <a:rPr lang="es-ES" dirty="0" smtClean="0"/>
              <a:t>.</a:t>
            </a:r>
            <a:endParaRPr lang="es-MX" dirty="0"/>
          </a:p>
          <a:p>
            <a:pPr marL="0" indent="0" algn="just">
              <a:lnSpc>
                <a:spcPct val="150000"/>
              </a:lnSpc>
              <a:buNone/>
            </a:pPr>
            <a:endParaRPr lang="es-MX" dirty="0"/>
          </a:p>
        </p:txBody>
      </p:sp>
    </p:spTree>
    <p:extLst>
      <p:ext uri="{BB962C8B-B14F-4D97-AF65-F5344CB8AC3E}">
        <p14:creationId xmlns:p14="http://schemas.microsoft.com/office/powerpoint/2010/main" val="2900501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latin typeface="Arial" pitchFamily="34" charset="0"/>
                <a:cs typeface="Arial" pitchFamily="34" charset="0"/>
              </a:rPr>
              <a:t>Aplicación del articulo 1 de la LFPC, al turismo </a:t>
            </a:r>
            <a:endParaRPr lang="es-MX" dirty="0">
              <a:latin typeface="Arial" pitchFamily="34" charset="0"/>
              <a:cs typeface="Arial" pitchFamily="34" charset="0"/>
            </a:endParaRPr>
          </a:p>
        </p:txBody>
      </p:sp>
      <p:sp>
        <p:nvSpPr>
          <p:cNvPr id="6" name="5 Marcador de contenido"/>
          <p:cNvSpPr>
            <a:spLocks noGrp="1"/>
          </p:cNvSpPr>
          <p:nvPr>
            <p:ph idx="1"/>
          </p:nvPr>
        </p:nvSpPr>
        <p:spPr>
          <a:xfrm>
            <a:off x="1393304" y="1888232"/>
            <a:ext cx="7355160" cy="4421088"/>
          </a:xfrm>
        </p:spPr>
        <p:txBody>
          <a:bodyPr>
            <a:normAutofit/>
          </a:bodyPr>
          <a:lstStyle/>
          <a:p>
            <a:pPr marL="0" indent="0" algn="just">
              <a:buNone/>
            </a:pPr>
            <a:r>
              <a:rPr lang="es-MX" dirty="0"/>
              <a:t>El articulo </a:t>
            </a:r>
            <a:r>
              <a:rPr lang="es-MX" dirty="0" smtClean="0"/>
              <a:t>1 </a:t>
            </a:r>
            <a:r>
              <a:rPr lang="es-MX" dirty="0"/>
              <a:t>le otorga a esta ley una supremacía </a:t>
            </a:r>
            <a:r>
              <a:rPr lang="es-MX" dirty="0" smtClean="0"/>
              <a:t>sobre las </a:t>
            </a:r>
            <a:r>
              <a:rPr lang="es-MX" i="1" dirty="0" smtClean="0"/>
              <a:t>“costumbres</a:t>
            </a:r>
            <a:r>
              <a:rPr lang="es-MX" i="1" dirty="0"/>
              <a:t>, usos, prácticas, convenios o estipulaciones en </a:t>
            </a:r>
            <a:r>
              <a:rPr lang="es-MX" i="1" dirty="0" smtClean="0"/>
              <a:t>contrario”</a:t>
            </a:r>
            <a:r>
              <a:rPr lang="es-MX" dirty="0" smtClean="0"/>
              <a:t>, que </a:t>
            </a:r>
            <a:r>
              <a:rPr lang="es-MX" dirty="0"/>
              <a:t>significa que en aquellos contratos en los que los prestadores de servicios </a:t>
            </a:r>
            <a:r>
              <a:rPr lang="es-MX" dirty="0" smtClean="0"/>
              <a:t>inserten alguna </a:t>
            </a:r>
            <a:r>
              <a:rPr lang="es-MX" dirty="0"/>
              <a:t>clausula como </a:t>
            </a:r>
            <a:r>
              <a:rPr lang="es-MX" i="1" dirty="0" smtClean="0"/>
              <a:t>“</a:t>
            </a:r>
            <a:r>
              <a:rPr lang="es-MX" i="1" dirty="0"/>
              <a:t>el consumidor renuncia a sus derechos”</a:t>
            </a:r>
            <a:r>
              <a:rPr lang="es-MX" dirty="0"/>
              <a:t>, es </a:t>
            </a:r>
            <a:r>
              <a:rPr lang="es-MX" dirty="0" smtClean="0"/>
              <a:t>incorrecto. </a:t>
            </a:r>
            <a:endParaRPr lang="es-MX" dirty="0">
              <a:latin typeface="Arial" pitchFamily="34" charset="0"/>
              <a:cs typeface="Arial" pitchFamily="34" charset="0"/>
            </a:endParaRPr>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MX" dirty="0" smtClean="0"/>
              <a:t>Art. 1…</a:t>
            </a:r>
            <a:endParaRPr lang="es-MX" dirty="0"/>
          </a:p>
        </p:txBody>
      </p:sp>
      <p:sp>
        <p:nvSpPr>
          <p:cNvPr id="3" name="Marcador de contenido 2"/>
          <p:cNvSpPr>
            <a:spLocks noGrp="1"/>
          </p:cNvSpPr>
          <p:nvPr>
            <p:ph idx="1"/>
          </p:nvPr>
        </p:nvSpPr>
        <p:spPr/>
        <p:txBody>
          <a:bodyPr/>
          <a:lstStyle/>
          <a:p>
            <a:pPr marL="0" indent="0" algn="just">
              <a:buNone/>
            </a:pPr>
            <a:r>
              <a:rPr lang="es-MX" dirty="0"/>
              <a:t>Este artículo protege totalmente a los consumidores al señalar que </a:t>
            </a:r>
            <a:r>
              <a:rPr lang="es-MX" i="1" dirty="0"/>
              <a:t>“sus disposiciones son irrenunciables”</a:t>
            </a:r>
            <a:r>
              <a:rPr lang="es-MX" dirty="0"/>
              <a:t>, esto es, que el consumidor aunque firme un contrato de prestación de un servicio y diga que renuncia a sus derechos, no procede.</a:t>
            </a:r>
          </a:p>
        </p:txBody>
      </p:sp>
    </p:spTree>
    <p:extLst>
      <p:ext uri="{BB962C8B-B14F-4D97-AF65-F5344CB8AC3E}">
        <p14:creationId xmlns:p14="http://schemas.microsoft.com/office/powerpoint/2010/main" val="42024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CONCLUSIÓN</a:t>
            </a:r>
            <a:endParaRPr lang="es-MX" dirty="0"/>
          </a:p>
        </p:txBody>
      </p:sp>
      <p:sp>
        <p:nvSpPr>
          <p:cNvPr id="5" name="Marcador de contenido 4"/>
          <p:cNvSpPr>
            <a:spLocks noGrp="1"/>
          </p:cNvSpPr>
          <p:nvPr>
            <p:ph idx="1"/>
          </p:nvPr>
        </p:nvSpPr>
        <p:spPr>
          <a:xfrm>
            <a:off x="1465312" y="1556792"/>
            <a:ext cx="7355160" cy="4853136"/>
          </a:xfrm>
        </p:spPr>
        <p:txBody>
          <a:bodyPr>
            <a:normAutofit lnSpcReduction="10000"/>
          </a:bodyPr>
          <a:lstStyle/>
          <a:p>
            <a:pPr marL="0" indent="0" algn="just">
              <a:buNone/>
            </a:pPr>
            <a:r>
              <a:rPr lang="es-MX" dirty="0" smtClean="0"/>
              <a:t>Conocer la Ley Federal de Protección al Consumidor es obligación de todos los mexicanos porque todos somos consumidores, pero también es indispensable para los alumnos de turismo porque al prestar un servicio turístico seguramente tendrán que firmar un contrato con el consumidor turístico y en el mismo no deberán existir clausulas leoninas para éste ultimo.  </a:t>
            </a:r>
            <a:endParaRPr lang="es-MX" dirty="0"/>
          </a:p>
        </p:txBody>
      </p:sp>
    </p:spTree>
    <p:extLst>
      <p:ext uri="{BB962C8B-B14F-4D97-AF65-F5344CB8AC3E}">
        <p14:creationId xmlns:p14="http://schemas.microsoft.com/office/powerpoint/2010/main" val="345673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r>
              <a:rPr lang="es-ES" sz="2400" dirty="0" smtClean="0">
                <a:latin typeface="Arial" pitchFamily="34" charset="0"/>
                <a:cs typeface="Arial" pitchFamily="34" charset="0"/>
              </a:rPr>
              <a:t>Ley Federal de Protección al Consumidor (2014). </a:t>
            </a:r>
          </a:p>
          <a:p>
            <a:endParaRPr lang="es-ES" sz="2400" dirty="0">
              <a:latin typeface="Arial" pitchFamily="34" charset="0"/>
              <a:cs typeface="Arial" pitchFamily="34" charset="0"/>
            </a:endParaRPr>
          </a:p>
          <a:p>
            <a:r>
              <a:rPr lang="es-MX" sz="2400" dirty="0" smtClean="0">
                <a:latin typeface="Arial" pitchFamily="34" charset="0"/>
                <a:cs typeface="Arial" pitchFamily="34" charset="0"/>
              </a:rPr>
              <a:t>Pagina web consultada el 5 de mayo del 2016:   </a:t>
            </a:r>
            <a:r>
              <a:rPr lang="es-MX" sz="2400" dirty="0" smtClean="0">
                <a:latin typeface="Arial" pitchFamily="34" charset="0"/>
                <a:cs typeface="Arial" pitchFamily="34" charset="0"/>
                <a:hlinkClick r:id="rId2"/>
              </a:rPr>
              <a:t>http</a:t>
            </a:r>
            <a:r>
              <a:rPr lang="es-MX" sz="2400" dirty="0">
                <a:latin typeface="Arial" pitchFamily="34" charset="0"/>
                <a:cs typeface="Arial" pitchFamily="34" charset="0"/>
                <a:hlinkClick r:id="rId2"/>
              </a:rPr>
              <a:t>://</a:t>
            </a:r>
            <a:r>
              <a:rPr lang="es-MX" sz="2400" dirty="0" err="1" smtClean="0">
                <a:latin typeface="Arial" pitchFamily="34" charset="0"/>
                <a:cs typeface="Arial" pitchFamily="34" charset="0"/>
                <a:hlinkClick r:id="rId2"/>
              </a:rPr>
              <a:t>www.profeco.gob.mx</a:t>
            </a:r>
            <a:r>
              <a:rPr lang="es-MX" sz="2400" dirty="0" smtClean="0">
                <a:latin typeface="Arial" pitchFamily="34" charset="0"/>
                <a:cs typeface="Arial" pitchFamily="34" charset="0"/>
                <a:hlinkClick r:id="rId2"/>
              </a:rPr>
              <a:t>/</a:t>
            </a:r>
            <a:r>
              <a:rPr lang="es-MX" sz="2400" dirty="0" err="1" smtClean="0">
                <a:latin typeface="Arial" pitchFamily="34" charset="0"/>
                <a:cs typeface="Arial" pitchFamily="34" charset="0"/>
                <a:hlinkClick r:id="rId2"/>
              </a:rPr>
              <a:t>n_institucion</a:t>
            </a:r>
            <a:r>
              <a:rPr lang="es-MX" sz="2400" dirty="0" smtClean="0">
                <a:latin typeface="Arial" pitchFamily="34" charset="0"/>
                <a:cs typeface="Arial" pitchFamily="34" charset="0"/>
                <a:hlinkClick r:id="rId2"/>
              </a:rPr>
              <a:t>/</a:t>
            </a:r>
            <a:r>
              <a:rPr lang="es-MX" sz="2400" dirty="0" err="1" smtClean="0">
                <a:latin typeface="Arial" pitchFamily="34" charset="0"/>
                <a:cs typeface="Arial" pitchFamily="34" charset="0"/>
                <a:hlinkClick r:id="rId2"/>
              </a:rPr>
              <a:t>q_somos.asp</a:t>
            </a:r>
            <a:endParaRPr lang="es-MX" sz="2400" dirty="0" smtClean="0">
              <a:latin typeface="Arial" pitchFamily="34" charset="0"/>
              <a:cs typeface="Arial" pitchFamily="34" charset="0"/>
            </a:endParaRPr>
          </a:p>
          <a:p>
            <a:endParaRPr lang="es-MX" sz="2400" dirty="0">
              <a:latin typeface="Arial" pitchFamily="34" charset="0"/>
              <a:cs typeface="Arial" pitchFamily="34" charset="0"/>
            </a:endParaRPr>
          </a:p>
          <a:p>
            <a:r>
              <a:rPr lang="es-MX" sz="2400" dirty="0" smtClean="0">
                <a:latin typeface="Arial" pitchFamily="34" charset="0"/>
                <a:cs typeface="Arial" pitchFamily="34" charset="0"/>
              </a:rPr>
              <a:t>Pagina web consultada el 5 </a:t>
            </a:r>
            <a:r>
              <a:rPr lang="es-MX" sz="2400" dirty="0">
                <a:latin typeface="Arial" pitchFamily="34" charset="0"/>
                <a:cs typeface="Arial" pitchFamily="34" charset="0"/>
              </a:rPr>
              <a:t>de mayo del 2016: </a:t>
            </a:r>
            <a:r>
              <a:rPr lang="es-MX" sz="2400" dirty="0">
                <a:latin typeface="Arial" pitchFamily="34" charset="0"/>
                <a:cs typeface="Arial" pitchFamily="34" charset="0"/>
                <a:hlinkClick r:id="rId3"/>
              </a:rPr>
              <a:t>http://</a:t>
            </a:r>
            <a:r>
              <a:rPr lang="es-MX" sz="2400" dirty="0" err="1" smtClean="0">
                <a:latin typeface="Arial" pitchFamily="34" charset="0"/>
                <a:cs typeface="Arial" pitchFamily="34" charset="0"/>
                <a:hlinkClick r:id="rId3"/>
              </a:rPr>
              <a:t>www.diputados.gob.mx</a:t>
            </a:r>
            <a:r>
              <a:rPr lang="es-MX" sz="2400" dirty="0" smtClean="0">
                <a:latin typeface="Arial" pitchFamily="34" charset="0"/>
                <a:cs typeface="Arial" pitchFamily="34" charset="0"/>
                <a:hlinkClick r:id="rId3"/>
              </a:rPr>
              <a:t>/</a:t>
            </a:r>
            <a:r>
              <a:rPr lang="es-MX" sz="2400" dirty="0" err="1" smtClean="0">
                <a:latin typeface="Arial" pitchFamily="34" charset="0"/>
                <a:cs typeface="Arial" pitchFamily="34" charset="0"/>
                <a:hlinkClick r:id="rId3"/>
              </a:rPr>
              <a:t>LeyesBiblio</a:t>
            </a:r>
            <a:r>
              <a:rPr lang="es-MX" sz="2400" dirty="0" smtClean="0">
                <a:latin typeface="Arial" pitchFamily="34" charset="0"/>
                <a:cs typeface="Arial" pitchFamily="34" charset="0"/>
                <a:hlinkClick r:id="rId3"/>
              </a:rPr>
              <a:t>/</a:t>
            </a:r>
            <a:r>
              <a:rPr lang="es-MX" sz="2400" dirty="0" err="1" smtClean="0">
                <a:latin typeface="Arial" pitchFamily="34" charset="0"/>
                <a:cs typeface="Arial" pitchFamily="34" charset="0"/>
                <a:hlinkClick r:id="rId3"/>
              </a:rPr>
              <a:t>index.htm</a:t>
            </a:r>
            <a:r>
              <a:rPr lang="es-MX" sz="2400" dirty="0" smtClean="0">
                <a:latin typeface="Arial" pitchFamily="34" charset="0"/>
                <a:cs typeface="Arial" pitchFamily="34" charset="0"/>
              </a:rPr>
              <a:t>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356</Words>
  <Application>Microsoft Office PowerPoint</Application>
  <PresentationFormat>Presentación en pantalla (4:3)</PresentationFormat>
  <Paragraphs>29</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Berlin Sans FB</vt:lpstr>
      <vt:lpstr>Tema de Office</vt:lpstr>
      <vt:lpstr>UNIVERSIDAD AUTÓNOMA DEL ESTADO DE HIDALGO</vt:lpstr>
      <vt:lpstr>Presentación de PowerPoint</vt:lpstr>
      <vt:lpstr>Tema: Ley Federal de Protección al Consumidor. </vt:lpstr>
      <vt:lpstr>Ley Federal de Protección al Consumidor, Art. 1</vt:lpstr>
      <vt:lpstr>Aplicación del articulo 1 de la LFPC, al turismo </vt:lpstr>
      <vt:lpstr>Art. 1…</vt:lpstr>
      <vt:lpstr>CONCLUSIÓN</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35</cp:revision>
  <dcterms:created xsi:type="dcterms:W3CDTF">2014-12-12T16:57:31Z</dcterms:created>
  <dcterms:modified xsi:type="dcterms:W3CDTF">2016-05-24T00:22:24Z</dcterms:modified>
</cp:coreProperties>
</file>