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3" r:id="rId3"/>
    <p:sldId id="257" r:id="rId4"/>
    <p:sldId id="260" r:id="rId5"/>
    <p:sldId id="258"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563577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6831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748085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45849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934294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873338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23/05/2016</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9982" y="649868"/>
            <a:ext cx="7024744" cy="457120"/>
          </a:xfrm>
        </p:spPr>
        <p:txBody>
          <a:bodyPr>
            <a:normAutofit fontScale="90000"/>
          </a:bodyPr>
          <a:lstStyle/>
          <a:p>
            <a:r>
              <a:rPr lang="es-ES" sz="2400" b="1" dirty="0">
                <a:latin typeface="Arial" pitchFamily="34" charset="0"/>
                <a:cs typeface="Arial" panose="020B0604020202020204" pitchFamily="34" charset="0"/>
              </a:rPr>
              <a:t>El impacto económico del </a:t>
            </a:r>
            <a:r>
              <a:rPr lang="es-ES" sz="2400" b="1" dirty="0" smtClean="0">
                <a:latin typeface="Arial" panose="020B0604020202020204" pitchFamily="34" charset="0"/>
                <a:cs typeface="Arial" panose="020B0604020202020204" pitchFamily="34" charset="0"/>
              </a:rPr>
              <a:t>turismo</a:t>
            </a:r>
            <a:endParaRPr lang="es-ES" sz="24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221950" y="1297940"/>
            <a:ext cx="7488832" cy="4680520"/>
          </a:xfrm>
        </p:spPr>
        <p:txBody>
          <a:bodyPr>
            <a:normAutofit/>
          </a:bodyPr>
          <a:lstStyle/>
          <a:p>
            <a:pPr algn="just"/>
            <a:r>
              <a:rPr lang="es-ES" sz="2000" dirty="0">
                <a:latin typeface="Arial" pitchFamily="34" charset="0"/>
                <a:cs typeface="Arial" pitchFamily="34" charset="0"/>
              </a:rPr>
              <a:t>Según se considere el viaje dentro o fuera de las fronteras nacionales pueden considerarse dos tipos de corrientes turísticas: la nacional y la internacional, visto desde el mercado de origen, o país emisor, o desde el núcleo receptor da lugar a las corrientes emisoras y receptoras.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910061"/>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726462"/>
            <a:ext cx="6805531"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691631" y="1832180"/>
            <a:ext cx="1541933" cy="378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68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ppt_w</p:attrName>
                                        </p:attrNameLst>
                                      </p:cBhvr>
                                      <p:tavLst>
                                        <p:tav tm="0" fmla="#ppt_w*sin(2.5*pi*$)">
                                          <p:val>
                                            <p:fltVal val="0"/>
                                          </p:val>
                                        </p:tav>
                                        <p:tav tm="100000">
                                          <p:val>
                                            <p:fltVal val="1"/>
                                          </p:val>
                                        </p:tav>
                                      </p:tavLst>
                                    </p:anim>
                                    <p:anim calcmode="lin" valueType="num">
                                      <p:cBhvr>
                                        <p:cTn id="3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ph idx="1"/>
          </p:nvPr>
        </p:nvSpPr>
        <p:spPr>
          <a:xfrm>
            <a:off x="1187624" y="908720"/>
            <a:ext cx="7704856" cy="5067925"/>
          </a:xfrm>
        </p:spPr>
        <p:txBody>
          <a:bodyPr>
            <a:normAutofit/>
          </a:bodyPr>
          <a:lstStyle/>
          <a:p>
            <a:pPr marL="68580" indent="0" algn="just">
              <a:buNone/>
            </a:pPr>
            <a:endParaRPr lang="es-ES" sz="2000" dirty="0" smtClean="0">
              <a:latin typeface="Arial" panose="020B0604020202020204" pitchFamily="34" charset="0"/>
              <a:cs typeface="Arial" panose="020B0604020202020204" pitchFamily="34" charset="0"/>
            </a:endParaRPr>
          </a:p>
          <a:p>
            <a:pPr marL="68580" indent="0" algn="ctr">
              <a:buNone/>
            </a:pPr>
            <a:r>
              <a:rPr lang="es-ES" sz="3200" b="1" dirty="0" smtClean="0">
                <a:latin typeface="Arial" panose="020B0604020202020204" pitchFamily="34" charset="0"/>
                <a:cs typeface="Arial" panose="020B0604020202020204" pitchFamily="34" charset="0"/>
              </a:rPr>
              <a:t>Turismo y economía</a:t>
            </a:r>
          </a:p>
          <a:p>
            <a:pPr algn="just"/>
            <a:r>
              <a:rPr lang="es-ES" sz="2000" dirty="0" smtClean="0">
                <a:latin typeface="Arial" panose="020B0604020202020204" pitchFamily="34" charset="0"/>
                <a:cs typeface="Arial" panose="020B0604020202020204" pitchFamily="34" charset="0"/>
              </a:rPr>
              <a:t>Balanza turística</a:t>
            </a:r>
          </a:p>
          <a:p>
            <a:pPr algn="just"/>
            <a:r>
              <a:rPr lang="es-ES" sz="2000" dirty="0" smtClean="0">
                <a:latin typeface="Arial" panose="020B0604020202020204" pitchFamily="34" charset="0"/>
                <a:cs typeface="Arial" panose="020B0604020202020204" pitchFamily="34" charset="0"/>
              </a:rPr>
              <a:t>Turismo emisivo y receptivo</a:t>
            </a:r>
          </a:p>
          <a:p>
            <a:pPr algn="just"/>
            <a:r>
              <a:rPr lang="es-ES" sz="2000" dirty="0" smtClean="0">
                <a:latin typeface="Arial" panose="020B0604020202020204" pitchFamily="34" charset="0"/>
                <a:cs typeface="Arial" panose="020B0604020202020204" pitchFamily="34" charset="0"/>
              </a:rPr>
              <a:t>Divisas</a:t>
            </a:r>
          </a:p>
          <a:p>
            <a:pPr marL="68580" indent="0" algn="just">
              <a:buNone/>
            </a:pPr>
            <a:endParaRPr lang="es-ES" sz="2000" dirty="0" smtClean="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Las </a:t>
            </a:r>
            <a:r>
              <a:rPr lang="es-ES" sz="2000" dirty="0">
                <a:latin typeface="Arial" panose="020B0604020202020204" pitchFamily="34" charset="0"/>
                <a:cs typeface="Arial" panose="020B0604020202020204" pitchFamily="34" charset="0"/>
              </a:rPr>
              <a:t>corrientes turísticas dentro del propio país no es fuente de divisas, es decir no se genera una riqueza nueva pero sí produce un movimiento de la moneda nacional provocando así una distribución de la renta nacional.</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62952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176" y="4437112"/>
            <a:ext cx="1093969" cy="193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6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2000"/>
                                        <p:tgtEl>
                                          <p:spTgt spid="3"/>
                                        </p:tgtEl>
                                      </p:cBhvr>
                                    </p:animEffect>
                                    <p:anim calcmode="lin" valueType="num">
                                      <p:cBhvr>
                                        <p:cTn id="61" dur="2000" fill="hold"/>
                                        <p:tgtEl>
                                          <p:spTgt spid="3"/>
                                        </p:tgtEl>
                                        <p:attrNameLst>
                                          <p:attrName>ppt_w</p:attrName>
                                        </p:attrNameLst>
                                      </p:cBhvr>
                                      <p:tavLst>
                                        <p:tav tm="0" fmla="#ppt_w*sin(2.5*pi*$)">
                                          <p:val>
                                            <p:fltVal val="0"/>
                                          </p:val>
                                        </p:tav>
                                        <p:tav tm="100000">
                                          <p:val>
                                            <p:fltVal val="1"/>
                                          </p:val>
                                        </p:tav>
                                      </p:tavLst>
                                    </p:anim>
                                    <p:anim calcmode="lin" valueType="num">
                                      <p:cBhvr>
                                        <p:cTn id="62"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741120"/>
            <a:ext cx="7024744" cy="529128"/>
          </a:xfrm>
        </p:spPr>
        <p:txBody>
          <a:bodyPr>
            <a:normAutofit fontScale="90000"/>
          </a:bodyPr>
          <a:lstStyle/>
          <a:p>
            <a:r>
              <a:rPr lang="es-ES" sz="2200" b="1" dirty="0">
                <a:latin typeface="Arial" pitchFamily="34" charset="0"/>
                <a:cs typeface="Arial" panose="020B0604020202020204" pitchFamily="34" charset="0"/>
              </a:rPr>
              <a:t>El turismo como fuente generadora de </a:t>
            </a:r>
            <a:r>
              <a:rPr lang="es-ES" sz="2200" b="1" dirty="0" smtClean="0">
                <a:latin typeface="Arial" panose="020B0604020202020204" pitchFamily="34" charset="0"/>
                <a:cs typeface="Arial" panose="020B0604020202020204" pitchFamily="34" charset="0"/>
              </a:rPr>
              <a:t>divisas</a:t>
            </a:r>
            <a:r>
              <a:rPr lang="es-ES" b="1" dirty="0" smtClean="0">
                <a:latin typeface="Arial" pitchFamily="34" charset="0"/>
                <a:cs typeface="Arial" pitchFamily="34" charset="0"/>
              </a:rPr>
              <a:t>.</a:t>
            </a:r>
            <a:endParaRPr lang="es-ES" dirty="0">
              <a:latin typeface="Arial" pitchFamily="34" charset="0"/>
              <a:cs typeface="Arial" pitchFamily="34" charset="0"/>
            </a:endParaRPr>
          </a:p>
        </p:txBody>
      </p:sp>
      <p:sp>
        <p:nvSpPr>
          <p:cNvPr id="3" name="2 Marcador de contenido"/>
          <p:cNvSpPr>
            <a:spLocks noGrp="1"/>
          </p:cNvSpPr>
          <p:nvPr>
            <p:ph idx="1"/>
          </p:nvPr>
        </p:nvSpPr>
        <p:spPr>
          <a:xfrm>
            <a:off x="1619672" y="1317184"/>
            <a:ext cx="6777201" cy="4419853"/>
          </a:xfrm>
        </p:spPr>
        <p:txBody>
          <a:bodyPr>
            <a:normAutofit/>
          </a:bodyPr>
          <a:lstStyle/>
          <a:p>
            <a:pPr algn="just"/>
            <a:r>
              <a:rPr lang="es-ES" sz="2000" dirty="0">
                <a:latin typeface="Arial" pitchFamily="34" charset="0"/>
                <a:cs typeface="Arial" panose="020B0604020202020204" pitchFamily="34" charset="0"/>
              </a:rPr>
              <a:t>Los ingresos resultantes del gasto realizado por los turistas en los países contribuyen significativamente en la balanza de pagos, especialmente en los países en vía de desarrollo.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127" y="2757344"/>
            <a:ext cx="2714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484" y="4545093"/>
            <a:ext cx="22860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956" y="2541320"/>
            <a:ext cx="33813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087893"/>
            <a:ext cx="21145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07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ppt_w</p:attrName>
                                        </p:attrNameLst>
                                      </p:cBhvr>
                                      <p:tavLst>
                                        <p:tav tm="0" fmla="#ppt_w*sin(2.5*pi*$)">
                                          <p:val>
                                            <p:fltVal val="0"/>
                                          </p:val>
                                        </p:tav>
                                        <p:tav tm="100000">
                                          <p:val>
                                            <p:fltVal val="1"/>
                                          </p:val>
                                        </p:tav>
                                      </p:tavLst>
                                    </p:anim>
                                    <p:anim calcmode="lin" valueType="num">
                                      <p:cBhvr>
                                        <p:cTn id="3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80">
                                          <p:stCondLst>
                                            <p:cond delay="0"/>
                                          </p:stCondLst>
                                        </p:cTn>
                                        <p:tgtEl>
                                          <p:spTgt spid="5"/>
                                        </p:tgtEl>
                                      </p:cBhvr>
                                    </p:animEffect>
                                    <p:anim calcmode="lin" valueType="num">
                                      <p:cBhvr>
                                        <p:cTn id="3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2" dur="26">
                                          <p:stCondLst>
                                            <p:cond delay="650"/>
                                          </p:stCondLst>
                                        </p:cTn>
                                        <p:tgtEl>
                                          <p:spTgt spid="5"/>
                                        </p:tgtEl>
                                      </p:cBhvr>
                                      <p:to x="100000" y="60000"/>
                                    </p:animScale>
                                    <p:animScale>
                                      <p:cBhvr>
                                        <p:cTn id="43" dur="166" decel="50000">
                                          <p:stCondLst>
                                            <p:cond delay="676"/>
                                          </p:stCondLst>
                                        </p:cTn>
                                        <p:tgtEl>
                                          <p:spTgt spid="5"/>
                                        </p:tgtEl>
                                      </p:cBhvr>
                                      <p:to x="100000" y="100000"/>
                                    </p:animScale>
                                    <p:animScale>
                                      <p:cBhvr>
                                        <p:cTn id="44" dur="26">
                                          <p:stCondLst>
                                            <p:cond delay="1312"/>
                                          </p:stCondLst>
                                        </p:cTn>
                                        <p:tgtEl>
                                          <p:spTgt spid="5"/>
                                        </p:tgtEl>
                                      </p:cBhvr>
                                      <p:to x="100000" y="80000"/>
                                    </p:animScale>
                                    <p:animScale>
                                      <p:cBhvr>
                                        <p:cTn id="45" dur="166" decel="50000">
                                          <p:stCondLst>
                                            <p:cond delay="1338"/>
                                          </p:stCondLst>
                                        </p:cTn>
                                        <p:tgtEl>
                                          <p:spTgt spid="5"/>
                                        </p:tgtEl>
                                      </p:cBhvr>
                                      <p:to x="100000" y="100000"/>
                                    </p:animScale>
                                    <p:animScale>
                                      <p:cBhvr>
                                        <p:cTn id="46" dur="26">
                                          <p:stCondLst>
                                            <p:cond delay="1642"/>
                                          </p:stCondLst>
                                        </p:cTn>
                                        <p:tgtEl>
                                          <p:spTgt spid="5"/>
                                        </p:tgtEl>
                                      </p:cBhvr>
                                      <p:to x="100000" y="90000"/>
                                    </p:animScale>
                                    <p:animScale>
                                      <p:cBhvr>
                                        <p:cTn id="47" dur="166" decel="50000">
                                          <p:stCondLst>
                                            <p:cond delay="1668"/>
                                          </p:stCondLst>
                                        </p:cTn>
                                        <p:tgtEl>
                                          <p:spTgt spid="5"/>
                                        </p:tgtEl>
                                      </p:cBhvr>
                                      <p:to x="100000" y="100000"/>
                                    </p:animScale>
                                    <p:animScale>
                                      <p:cBhvr>
                                        <p:cTn id="48" dur="26">
                                          <p:stCondLst>
                                            <p:cond delay="1808"/>
                                          </p:stCondLst>
                                        </p:cTn>
                                        <p:tgtEl>
                                          <p:spTgt spid="5"/>
                                        </p:tgtEl>
                                      </p:cBhvr>
                                      <p:to x="100000" y="95000"/>
                                    </p:animScale>
                                    <p:animScale>
                                      <p:cBhvr>
                                        <p:cTn id="4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1628123" y="629584"/>
            <a:ext cx="7024744" cy="529128"/>
          </a:xfrm>
        </p:spPr>
        <p:txBody>
          <a:bodyPr>
            <a:normAutofit/>
          </a:bodyPr>
          <a:lstStyle/>
          <a:p>
            <a:r>
              <a:rPr lang="es-ES" sz="2000" b="1" dirty="0">
                <a:latin typeface="Arial" panose="020B0604020202020204" pitchFamily="34" charset="0"/>
                <a:cs typeface="Arial" panose="020B0604020202020204" pitchFamily="34" charset="0"/>
              </a:rPr>
              <a:t>Efectos multiplicadores resultantes del gasto </a:t>
            </a:r>
            <a:r>
              <a:rPr lang="es-ES" sz="2000" b="1" dirty="0" smtClean="0">
                <a:latin typeface="Arial" panose="020B0604020202020204" pitchFamily="34" charset="0"/>
                <a:cs typeface="Arial" panose="020B0604020202020204" pitchFamily="34" charset="0"/>
              </a:rPr>
              <a:t>turístico.</a:t>
            </a:r>
            <a:endParaRPr lang="es-ES" sz="2000" dirty="0">
              <a:latin typeface="Arial" panose="020B0604020202020204" pitchFamily="34" charset="0"/>
              <a:cs typeface="Arial" panose="020B0604020202020204" pitchFamily="34" charset="0"/>
            </a:endParaRPr>
          </a:p>
        </p:txBody>
      </p:sp>
      <p:sp>
        <p:nvSpPr>
          <p:cNvPr id="9" name="2 Marcador de contenido"/>
          <p:cNvSpPr>
            <a:spLocks noGrp="1"/>
          </p:cNvSpPr>
          <p:nvPr>
            <p:ph idx="1"/>
          </p:nvPr>
        </p:nvSpPr>
        <p:spPr>
          <a:xfrm>
            <a:off x="1268201" y="1446744"/>
            <a:ext cx="7776864" cy="4536504"/>
          </a:xfrm>
        </p:spPr>
        <p:txBody>
          <a:bodyPr>
            <a:normAutofit/>
          </a:bodyPr>
          <a:lstStyle/>
          <a:p>
            <a:pPr algn="just" fontAlgn="base"/>
            <a:r>
              <a:rPr lang="es-ES" sz="2000" dirty="0">
                <a:latin typeface="Arial" panose="020B0604020202020204" pitchFamily="34" charset="0"/>
                <a:cs typeface="Arial" panose="020B0604020202020204" pitchFamily="34" charset="0"/>
              </a:rPr>
              <a:t>Directos: los que surgen como consecuencia de los ingresos que perciben los factores de la producción en el propio sector turismo y en los sectores que producen bienes y servicios destinados al consumo de los </a:t>
            </a:r>
            <a:r>
              <a:rPr lang="es-ES" sz="2000" dirty="0" smtClean="0">
                <a:latin typeface="Arial" panose="020B0604020202020204" pitchFamily="34" charset="0"/>
                <a:cs typeface="Arial" panose="020B0604020202020204" pitchFamily="34" charset="0"/>
              </a:rPr>
              <a:t>turistas. </a:t>
            </a:r>
            <a:endParaRPr lang="es-ES" sz="2000" dirty="0">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283" y="2722300"/>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000" y="2813795"/>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648984"/>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2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80">
                                          <p:stCondLst>
                                            <p:cond delay="0"/>
                                          </p:stCondLst>
                                        </p:cTn>
                                        <p:tgtEl>
                                          <p:spTgt spid="12"/>
                                        </p:tgtEl>
                                      </p:cBhvr>
                                    </p:animEffect>
                                    <p:anim calcmode="lin" valueType="num">
                                      <p:cBhvr>
                                        <p:cTn id="2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4" dur="26">
                                          <p:stCondLst>
                                            <p:cond delay="650"/>
                                          </p:stCondLst>
                                        </p:cTn>
                                        <p:tgtEl>
                                          <p:spTgt spid="12"/>
                                        </p:tgtEl>
                                      </p:cBhvr>
                                      <p:to x="100000" y="60000"/>
                                    </p:animScale>
                                    <p:animScale>
                                      <p:cBhvr>
                                        <p:cTn id="35" dur="166" decel="50000">
                                          <p:stCondLst>
                                            <p:cond delay="676"/>
                                          </p:stCondLst>
                                        </p:cTn>
                                        <p:tgtEl>
                                          <p:spTgt spid="12"/>
                                        </p:tgtEl>
                                      </p:cBhvr>
                                      <p:to x="100000" y="100000"/>
                                    </p:animScale>
                                    <p:animScale>
                                      <p:cBhvr>
                                        <p:cTn id="36" dur="26">
                                          <p:stCondLst>
                                            <p:cond delay="1312"/>
                                          </p:stCondLst>
                                        </p:cTn>
                                        <p:tgtEl>
                                          <p:spTgt spid="12"/>
                                        </p:tgtEl>
                                      </p:cBhvr>
                                      <p:to x="100000" y="80000"/>
                                    </p:animScale>
                                    <p:animScale>
                                      <p:cBhvr>
                                        <p:cTn id="37" dur="166" decel="50000">
                                          <p:stCondLst>
                                            <p:cond delay="1338"/>
                                          </p:stCondLst>
                                        </p:cTn>
                                        <p:tgtEl>
                                          <p:spTgt spid="12"/>
                                        </p:tgtEl>
                                      </p:cBhvr>
                                      <p:to x="100000" y="100000"/>
                                    </p:animScale>
                                    <p:animScale>
                                      <p:cBhvr>
                                        <p:cTn id="38" dur="26">
                                          <p:stCondLst>
                                            <p:cond delay="1642"/>
                                          </p:stCondLst>
                                        </p:cTn>
                                        <p:tgtEl>
                                          <p:spTgt spid="12"/>
                                        </p:tgtEl>
                                      </p:cBhvr>
                                      <p:to x="100000" y="90000"/>
                                    </p:animScale>
                                    <p:animScale>
                                      <p:cBhvr>
                                        <p:cTn id="39" dur="166" decel="50000">
                                          <p:stCondLst>
                                            <p:cond delay="1668"/>
                                          </p:stCondLst>
                                        </p:cTn>
                                        <p:tgtEl>
                                          <p:spTgt spid="12"/>
                                        </p:tgtEl>
                                      </p:cBhvr>
                                      <p:to x="100000" y="100000"/>
                                    </p:animScale>
                                    <p:animScale>
                                      <p:cBhvr>
                                        <p:cTn id="40" dur="26">
                                          <p:stCondLst>
                                            <p:cond delay="1808"/>
                                          </p:stCondLst>
                                        </p:cTn>
                                        <p:tgtEl>
                                          <p:spTgt spid="12"/>
                                        </p:tgtEl>
                                      </p:cBhvr>
                                      <p:to x="100000" y="95000"/>
                                    </p:animScale>
                                    <p:animScale>
                                      <p:cBhvr>
                                        <p:cTn id="41" dur="166" decel="50000">
                                          <p:stCondLst>
                                            <p:cond delay="1834"/>
                                          </p:stCondLst>
                                        </p:cTn>
                                        <p:tgtEl>
                                          <p:spTgt spid="1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ph idx="1"/>
          </p:nvPr>
        </p:nvSpPr>
        <p:spPr>
          <a:xfrm>
            <a:off x="1043608" y="1628800"/>
            <a:ext cx="7776864" cy="3528392"/>
          </a:xfrm>
        </p:spPr>
        <p:txBody>
          <a:bodyPr/>
          <a:lstStyle/>
          <a:p>
            <a:pPr algn="just"/>
            <a:r>
              <a:rPr lang="es-ES" sz="2000" dirty="0">
                <a:latin typeface="Arial" panose="020B0604020202020204" pitchFamily="34" charset="0"/>
                <a:cs typeface="Arial" panose="020B0604020202020204" pitchFamily="34" charset="0"/>
              </a:rPr>
              <a:t>Los beneficios económicos que brinda el turismo, no solo se limitan a aquellas actividades que se encuentran directamente relacionadas con el turista. </a:t>
            </a:r>
          </a:p>
          <a:p>
            <a:pPr marL="68580" indent="0" algn="just">
              <a:buNone/>
            </a:pPr>
            <a:endParaRPr lang="es-ES" sz="2000" dirty="0" smtClean="0">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Empleos Indirectos</a:t>
            </a:r>
            <a:r>
              <a:rPr lang="es-ES" sz="2000" dirty="0">
                <a:latin typeface="Arial" panose="020B0604020202020204" pitchFamily="34" charset="0"/>
                <a:cs typeface="Arial" panose="020B0604020202020204" pitchFamily="34" charset="0"/>
              </a:rPr>
              <a:t>: El ingreso que perciben los factores de producción en el sector turismo da origen a ciertos efectos indirectos en la economía, como consecuencia de que parte del ingreso se emplea en la compra de bienes y servicios.</a:t>
            </a:r>
          </a:p>
          <a:p>
            <a:pPr algn="just"/>
            <a:endParaRPr lang="es-ES" dirty="0"/>
          </a:p>
        </p:txBody>
      </p:sp>
    </p:spTree>
    <p:extLst>
      <p:ext uri="{BB962C8B-B14F-4D97-AF65-F5344CB8AC3E}">
        <p14:creationId xmlns:p14="http://schemas.microsoft.com/office/powerpoint/2010/main" val="68458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259632" y="597982"/>
            <a:ext cx="7776864" cy="504056"/>
          </a:xfrm>
        </p:spPr>
        <p:txBody>
          <a:bodyPr>
            <a:normAutofit/>
          </a:bodyPr>
          <a:lstStyle/>
          <a:p>
            <a:r>
              <a:rPr lang="es-ES" sz="2400" b="1" dirty="0">
                <a:latin typeface="Arial" panose="020B0604020202020204" pitchFamily="34" charset="0"/>
                <a:cs typeface="Arial" panose="020B0604020202020204" pitchFamily="34" charset="0"/>
              </a:rPr>
              <a:t>El Turismo como fuente generadora de </a:t>
            </a:r>
            <a:r>
              <a:rPr lang="es-ES" sz="2400" b="1" dirty="0" smtClean="0">
                <a:latin typeface="Arial" panose="020B0604020202020204" pitchFamily="34" charset="0"/>
                <a:cs typeface="Arial" panose="020B0604020202020204" pitchFamily="34" charset="0"/>
              </a:rPr>
              <a:t>empleos</a:t>
            </a:r>
            <a:endParaRPr lang="es-ES" sz="2400" dirty="0">
              <a:latin typeface="Arial" panose="020B0604020202020204" pitchFamily="34" charset="0"/>
              <a:cs typeface="Arial" panose="020B0604020202020204" pitchFamily="34" charset="0"/>
            </a:endParaRPr>
          </a:p>
        </p:txBody>
      </p:sp>
      <p:sp>
        <p:nvSpPr>
          <p:cNvPr id="5" name="2 Marcador de contenido"/>
          <p:cNvSpPr>
            <a:spLocks noGrp="1"/>
          </p:cNvSpPr>
          <p:nvPr>
            <p:ph idx="1"/>
          </p:nvPr>
        </p:nvSpPr>
        <p:spPr>
          <a:xfrm>
            <a:off x="1115616" y="1318062"/>
            <a:ext cx="7560840" cy="4608512"/>
          </a:xfrm>
        </p:spPr>
        <p:txBody>
          <a:bodyPr>
            <a:normAutofit/>
          </a:bodyPr>
          <a:lstStyle/>
          <a:p>
            <a:pPr algn="just"/>
            <a:r>
              <a:rPr lang="es-ES" sz="2000" dirty="0">
                <a:latin typeface="Arial" panose="020B0604020202020204" pitchFamily="34" charset="0"/>
                <a:cs typeface="Arial" panose="020B0604020202020204" pitchFamily="34" charset="0"/>
              </a:rPr>
              <a:t>Normalmente los empleos generados por el turismo tiene su origen en el gasto del visitante y por lo tanto los mismos se generan no sólo en el propio sector turístico y en los sectores proveedores de este, sino que este gasto da origen también a empleos adicionales que se derivan de los efectos multiplicadores, lo que da origen a empleos, además en actividades conexas, fundamentalmente en aquellas relacionadas con la construcción de la infraestructura y el desarrollo de facilidades turísticas.</a:t>
            </a:r>
          </a:p>
        </p:txBody>
      </p:sp>
      <p:pic>
        <p:nvPicPr>
          <p:cNvPr id="6" name="Picture 2" descr="https://encrypted-tbn1.gstatic.com/images?q=tbn:ANd9GcTplt3dEZL5EbDzXNjOSUXCcraHXvNoaPwc5YkhDhQPTNgXSvnI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072" y="4292684"/>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648" y="4243873"/>
            <a:ext cx="3803456" cy="2070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25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63688" y="1268760"/>
            <a:ext cx="4536504" cy="504056"/>
          </a:xfrm>
        </p:spPr>
        <p:txBody>
          <a:bodyPr>
            <a:normAutofit/>
          </a:bodyPr>
          <a:lstStyle/>
          <a:p>
            <a:r>
              <a:rPr lang="es-ES" sz="2400" b="1" dirty="0" smtClean="0">
                <a:latin typeface="Arial" pitchFamily="34" charset="0"/>
                <a:cs typeface="Arial" panose="020B0604020202020204" pitchFamily="34" charset="0"/>
              </a:rPr>
              <a:t>Referencias bibliográficas:</a:t>
            </a:r>
            <a:endParaRPr lang="es-ES" sz="2400" dirty="0">
              <a:latin typeface="Arial" panose="020B0604020202020204" pitchFamily="34" charset="0"/>
              <a:cs typeface="Arial" panose="020B0604020202020204" pitchFamily="34" charset="0"/>
            </a:endParaRPr>
          </a:p>
        </p:txBody>
      </p:sp>
      <p:sp>
        <p:nvSpPr>
          <p:cNvPr id="5" name="2 Marcador de contenido"/>
          <p:cNvSpPr>
            <a:spLocks noGrp="1"/>
          </p:cNvSpPr>
          <p:nvPr>
            <p:ph idx="1"/>
          </p:nvPr>
        </p:nvSpPr>
        <p:spPr>
          <a:xfrm>
            <a:off x="1403648" y="1844824"/>
            <a:ext cx="7320408" cy="3960440"/>
          </a:xfrm>
        </p:spPr>
        <p:txBody>
          <a:bodyPr>
            <a:normAutofit/>
          </a:bodyPr>
          <a:lstStyle/>
          <a:p>
            <a:pPr algn="just"/>
            <a:r>
              <a:rPr lang="es-MX" sz="2000" dirty="0" err="1">
                <a:latin typeface="Arial" pitchFamily="34" charset="0"/>
                <a:cs typeface="Arial" pitchFamily="34" charset="0"/>
              </a:rPr>
              <a:t>Goeldner</a:t>
            </a:r>
            <a:r>
              <a:rPr lang="es-MX" sz="2000" dirty="0">
                <a:latin typeface="Arial" pitchFamily="34" charset="0"/>
                <a:cs typeface="Arial" pitchFamily="34" charset="0"/>
              </a:rPr>
              <a:t>, C. R., </a:t>
            </a:r>
            <a:r>
              <a:rPr lang="es-MX" sz="2000" dirty="0" err="1">
                <a:latin typeface="Arial" pitchFamily="34" charset="0"/>
                <a:cs typeface="Arial" pitchFamily="34" charset="0"/>
              </a:rPr>
              <a:t>Ritchie</a:t>
            </a:r>
            <a:r>
              <a:rPr lang="es-MX" sz="2000" dirty="0">
                <a:latin typeface="Arial" pitchFamily="34" charset="0"/>
                <a:cs typeface="Arial" pitchFamily="34" charset="0"/>
              </a:rPr>
              <a:t>, J. B., </a:t>
            </a:r>
            <a:r>
              <a:rPr lang="es-MX" sz="2000" dirty="0" smtClean="0">
                <a:latin typeface="Arial" pitchFamily="34" charset="0"/>
                <a:cs typeface="Arial" pitchFamily="34" charset="0"/>
              </a:rPr>
              <a:t>y </a:t>
            </a:r>
            <a:r>
              <a:rPr lang="es-MX" sz="2000" dirty="0">
                <a:latin typeface="Arial" pitchFamily="34" charset="0"/>
                <a:cs typeface="Arial" pitchFamily="34" charset="0"/>
              </a:rPr>
              <a:t>Palacios, J. M. S. (2011). </a:t>
            </a:r>
            <a:r>
              <a:rPr lang="es-MX" sz="2000" i="1" dirty="0">
                <a:latin typeface="Arial" pitchFamily="34" charset="0"/>
                <a:cs typeface="Arial" pitchFamily="34" charset="0"/>
              </a:rPr>
              <a:t>Turismo: planeación, administración y perspectivas</a:t>
            </a:r>
            <a:r>
              <a:rPr lang="es-MX" sz="2000" dirty="0">
                <a:latin typeface="Arial" pitchFamily="34" charset="0"/>
                <a:cs typeface="Arial" pitchFamily="34" charset="0"/>
              </a:rPr>
              <a:t>. </a:t>
            </a:r>
            <a:r>
              <a:rPr lang="es-MX" sz="2000" dirty="0" err="1">
                <a:latin typeface="Arial" pitchFamily="34" charset="0"/>
                <a:cs typeface="Arial" pitchFamily="34" charset="0"/>
              </a:rPr>
              <a:t>Limusa</a:t>
            </a:r>
            <a:r>
              <a:rPr lang="es-MX" sz="2000" dirty="0" smtClean="0">
                <a:latin typeface="Arial" pitchFamily="34" charset="0"/>
                <a:cs typeface="Arial" pitchFamily="34" charset="0"/>
              </a:rPr>
              <a:t>.</a:t>
            </a:r>
          </a:p>
          <a:p>
            <a:pPr algn="just"/>
            <a:endParaRPr lang="es-MX" sz="2000" dirty="0">
              <a:latin typeface="Arial" pitchFamily="34" charset="0"/>
              <a:cs typeface="Arial" pitchFamily="34" charset="0"/>
            </a:endParaRPr>
          </a:p>
          <a:p>
            <a:pPr algn="just"/>
            <a:r>
              <a:rPr lang="es-MX" sz="2000" dirty="0">
                <a:latin typeface="Arial" pitchFamily="34" charset="0"/>
                <a:cs typeface="Arial" pitchFamily="34" charset="0"/>
              </a:rPr>
              <a:t>Torre Padilla, O. D. L. (1997). El turismo. Fenómeno social. </a:t>
            </a:r>
            <a:r>
              <a:rPr lang="es-MX" sz="2000" i="1" dirty="0">
                <a:latin typeface="Arial" pitchFamily="34" charset="0"/>
                <a:cs typeface="Arial" pitchFamily="34" charset="0"/>
              </a:rPr>
              <a:t>Sección de obras de sociología</a:t>
            </a:r>
            <a:r>
              <a:rPr lang="es-MX" sz="2000" i="1" dirty="0" smtClean="0">
                <a:latin typeface="Arial" pitchFamily="34" charset="0"/>
                <a:cs typeface="Arial" pitchFamily="34" charset="0"/>
              </a:rPr>
              <a:t>.</a:t>
            </a:r>
          </a:p>
          <a:p>
            <a:pPr algn="just"/>
            <a:r>
              <a:rPr lang="es-MX" sz="2000" dirty="0">
                <a:latin typeface="Arial" pitchFamily="34" charset="0"/>
                <a:cs typeface="Arial" pitchFamily="34" charset="0"/>
              </a:rPr>
              <a:t>Zamorano Casal, F. M. (2002). Turismo alternativo. </a:t>
            </a:r>
            <a:r>
              <a:rPr lang="es-MX" sz="2000" i="1" dirty="0">
                <a:latin typeface="Arial" pitchFamily="34" charset="0"/>
                <a:cs typeface="Arial" pitchFamily="34" charset="0"/>
              </a:rPr>
              <a:t>Servicios turísticos diferenciados: animación, turismo de aventura, turismo cultural, ecoturismo, turismo recreativo. Editorial Trillas, México</a:t>
            </a:r>
            <a:r>
              <a:rPr lang="es-MX" sz="2000" dirty="0">
                <a:latin typeface="Arial" pitchFamily="34" charset="0"/>
                <a:cs typeface="Arial" pitchFamily="34" charset="0"/>
              </a:rPr>
              <a:t>.</a:t>
            </a:r>
          </a:p>
          <a:p>
            <a:pPr algn="just"/>
            <a:r>
              <a:rPr lang="es-MX" sz="2000" dirty="0">
                <a:latin typeface="Arial" pitchFamily="34" charset="0"/>
                <a:cs typeface="Arial" pitchFamily="34" charset="0"/>
              </a:rPr>
              <a:t>Zamorano Casal, F. M., &amp; Casal, F. M. Z. (2002). </a:t>
            </a:r>
            <a:r>
              <a:rPr lang="es-MX" sz="2000" i="1" dirty="0">
                <a:latin typeface="Arial" pitchFamily="34" charset="0"/>
                <a:cs typeface="Arial" pitchFamily="34" charset="0"/>
              </a:rPr>
              <a:t>Turismo alternativo: Servicios turísticos diferenciados</a:t>
            </a:r>
            <a:r>
              <a:rPr lang="es-MX" sz="2000" dirty="0">
                <a:latin typeface="Arial" pitchFamily="34" charset="0"/>
                <a:cs typeface="Arial" pitchFamily="34" charset="0"/>
              </a:rPr>
              <a:t>.</a:t>
            </a:r>
          </a:p>
          <a:p>
            <a:pPr marL="68580" indent="0" algn="just">
              <a:buNone/>
            </a:pPr>
            <a:endParaRPr lang="es-MX" sz="2000" dirty="0">
              <a:latin typeface="Arial" pitchFamily="34" charset="0"/>
              <a:cs typeface="Arial" pitchFamily="34" charset="0"/>
            </a:endParaRPr>
          </a:p>
          <a:p>
            <a:pPr marL="68580" indent="0" algn="just">
              <a:buNone/>
            </a:pP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4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p:txBody>
          <a:bodyPr>
            <a:normAutofit/>
          </a:bodyPr>
          <a:lstStyle/>
          <a:p>
            <a:pPr lvl="1"/>
            <a:r>
              <a:rPr lang="es-MX" dirty="0">
                <a:effectLst>
                  <a:outerShdw blurRad="38100" dist="38100" dir="2700000" algn="tl">
                    <a:srgbClr val="000000">
                      <a:alpha val="43137"/>
                    </a:srgbClr>
                  </a:outerShdw>
                </a:effectLst>
                <a:latin typeface="Arial" pitchFamily="34" charset="0"/>
                <a:cs typeface="Arial" pitchFamily="34" charset="0"/>
              </a:rPr>
              <a:t>Área </a:t>
            </a:r>
            <a:r>
              <a:rPr lang="es-MX" dirty="0" smtClean="0">
                <a:effectLst>
                  <a:outerShdw blurRad="38100" dist="38100" dir="2700000" algn="tl">
                    <a:srgbClr val="000000">
                      <a:alpha val="43137"/>
                    </a:srgbClr>
                  </a:outerShdw>
                </a:effectLst>
                <a:latin typeface="Arial" pitchFamily="34" charset="0"/>
                <a:cs typeface="Arial" pitchFamily="34" charset="0"/>
              </a:rPr>
              <a:t>Académica:</a:t>
            </a:r>
            <a:r>
              <a:rPr lang="es-MX" dirty="0" smtClean="0">
                <a:latin typeface="Arial" pitchFamily="34" charset="0"/>
                <a:cs typeface="Arial" pitchFamily="34" charset="0"/>
              </a:rPr>
              <a:t> Turismo</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Tema:</a:t>
            </a:r>
            <a:r>
              <a:rPr lang="es-MX" dirty="0" smtClean="0">
                <a:latin typeface="Arial" pitchFamily="34" charset="0"/>
                <a:cs typeface="Arial" pitchFamily="34" charset="0"/>
              </a:rPr>
              <a:t> </a:t>
            </a:r>
            <a:r>
              <a:rPr lang="es-ES" dirty="0">
                <a:latin typeface="Arial" pitchFamily="34" charset="0"/>
                <a:cs typeface="Arial" pitchFamily="34" charset="0"/>
              </a:rPr>
              <a:t>IMPACTO ECONÓMICO, SOCIOCULTURAL  Y AMBIENTAL EN EL TURISMO DE NATURALEZA</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Profesor:</a:t>
            </a:r>
            <a:r>
              <a:rPr lang="es-MX" dirty="0" smtClean="0">
                <a:latin typeface="Arial" pitchFamily="34" charset="0"/>
                <a:cs typeface="Arial" pitchFamily="34" charset="0"/>
              </a:rPr>
              <a:t> Pedro Alfonso Ramos Sánchez</a:t>
            </a:r>
          </a:p>
          <a:p>
            <a:pPr lvl="1"/>
            <a:r>
              <a:rPr lang="es-MX" dirty="0" smtClean="0">
                <a:effectLst>
                  <a:outerShdw blurRad="38100" dist="38100" dir="2700000" algn="tl">
                    <a:srgbClr val="000000">
                      <a:alpha val="43137"/>
                    </a:srgbClr>
                  </a:outerShdw>
                </a:effectLst>
                <a:latin typeface="Arial" pitchFamily="34" charset="0"/>
                <a:cs typeface="Arial" pitchFamily="34" charset="0"/>
              </a:rPr>
              <a:t>Periodo:</a:t>
            </a:r>
            <a:r>
              <a:rPr lang="es-MX" dirty="0" smtClean="0">
                <a:latin typeface="Arial" pitchFamily="34" charset="0"/>
                <a:cs typeface="Arial" pitchFamily="34" charset="0"/>
              </a:rPr>
              <a:t> enero – junio 2016</a:t>
            </a:r>
            <a:endParaRPr lang="es-MX" sz="2000"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1904326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548680"/>
            <a:ext cx="6995120" cy="994122"/>
          </a:xfrm>
        </p:spPr>
        <p:txBody>
          <a:bodyPr/>
          <a:lstStyle/>
          <a:p>
            <a:pPr marL="0" indent="0"/>
            <a:r>
              <a:rPr lang="fr-FR" sz="2000" b="1" u="sng" dirty="0" smtClean="0">
                <a:latin typeface="Arial" pitchFamily="34" charset="0"/>
                <a:cs typeface="Arial" pitchFamily="34" charset="0"/>
              </a:rPr>
              <a:t>Tema: </a:t>
            </a:r>
            <a:r>
              <a:rPr lang="es-ES" sz="1800" b="1" dirty="0">
                <a:latin typeface="Arial" pitchFamily="34" charset="0"/>
                <a:cs typeface="Arial" pitchFamily="34" charset="0"/>
              </a:rPr>
              <a:t>IMPACTO ECONÓMICO,</a:t>
            </a:r>
            <a:br>
              <a:rPr lang="es-ES" sz="1800" b="1" dirty="0">
                <a:latin typeface="Arial" pitchFamily="34" charset="0"/>
                <a:cs typeface="Arial" pitchFamily="34" charset="0"/>
              </a:rPr>
            </a:br>
            <a:r>
              <a:rPr lang="es-ES" sz="1800" b="1" dirty="0">
                <a:latin typeface="Arial" pitchFamily="34" charset="0"/>
                <a:cs typeface="Arial" pitchFamily="34" charset="0"/>
              </a:rPr>
              <a:t>SOCIOCULTURAL  Y AMBIENTAL </a:t>
            </a:r>
            <a:br>
              <a:rPr lang="es-ES" sz="1800" b="1" dirty="0">
                <a:latin typeface="Arial" pitchFamily="34" charset="0"/>
                <a:cs typeface="Arial" pitchFamily="34" charset="0"/>
              </a:rPr>
            </a:br>
            <a:r>
              <a:rPr lang="es-ES" sz="1800" b="1" dirty="0">
                <a:latin typeface="Arial" pitchFamily="34" charset="0"/>
                <a:cs typeface="Arial" pitchFamily="34" charset="0"/>
              </a:rPr>
              <a:t>EN EL TURISMO DE NATURALEZA</a:t>
            </a:r>
            <a:br>
              <a:rPr lang="es-ES" sz="1800" b="1" dirty="0">
                <a:latin typeface="Arial" pitchFamily="34" charset="0"/>
                <a:cs typeface="Arial" pitchFamily="34" charset="0"/>
              </a:rPr>
            </a:br>
            <a:endParaRPr lang="es-MX" dirty="0">
              <a:latin typeface="Arial" pitchFamily="34" charset="0"/>
              <a:cs typeface="Arial" pitchFamily="34" charset="0"/>
            </a:endParaRPr>
          </a:p>
        </p:txBody>
      </p:sp>
      <p:sp>
        <p:nvSpPr>
          <p:cNvPr id="3" name="2 Marcador de contenido"/>
          <p:cNvSpPr>
            <a:spLocks noGrp="1"/>
          </p:cNvSpPr>
          <p:nvPr>
            <p:ph idx="1"/>
          </p:nvPr>
        </p:nvSpPr>
        <p:spPr/>
        <p:txBody>
          <a:bodyPr>
            <a:normAutofit fontScale="85000" lnSpcReduction="10000"/>
          </a:bodyPr>
          <a:lstStyle/>
          <a:p>
            <a:pPr algn="ctr">
              <a:lnSpc>
                <a:spcPct val="90000"/>
              </a:lnSpc>
              <a:buNone/>
            </a:pPr>
            <a:r>
              <a:rPr lang="fr-FR" b="1" u="sng" dirty="0">
                <a:effectLst>
                  <a:outerShdw blurRad="38100" dist="38100" dir="2700000" algn="tl">
                    <a:srgbClr val="000000">
                      <a:alpha val="43137"/>
                    </a:srgbClr>
                  </a:outerShdw>
                </a:effectLst>
                <a:latin typeface="Arial" pitchFamily="34" charset="0"/>
                <a:cs typeface="Arial" pitchFamily="34" charset="0"/>
              </a:rPr>
              <a:t> Abstract:</a:t>
            </a:r>
          </a:p>
          <a:p>
            <a:pPr marL="68580" indent="0" algn="just">
              <a:buNone/>
            </a:pPr>
            <a:r>
              <a:rPr lang="en-US" dirty="0">
                <a:latin typeface="Arial" panose="020B0604020202020204" pitchFamily="34" charset="0"/>
                <a:cs typeface="Arial" panose="020B0604020202020204" pitchFamily="34" charset="0"/>
              </a:rPr>
              <a:t>Tourism as a social phenomenon, economic outlook and systemic close up, directly impact on nature tourism, where the main idea is that these effects show positively in the population, knowing them and how they occur is the main element to reach a sustainable development.</a:t>
            </a:r>
          </a:p>
          <a:p>
            <a:pPr marL="68580" indent="0" algn="just">
              <a:buNone/>
            </a:pPr>
            <a:endParaRPr lang="en-US" dirty="0">
              <a:latin typeface="Arial" panose="020B0604020202020204" pitchFamily="34" charset="0"/>
              <a:cs typeface="Arial" panose="020B0604020202020204" pitchFamily="34" charset="0"/>
            </a:endParaRPr>
          </a:p>
          <a:p>
            <a:pPr>
              <a:lnSpc>
                <a:spcPct val="90000"/>
              </a:lnSpc>
              <a:buNone/>
            </a:pPr>
            <a:r>
              <a:rPr lang="fr-FR" b="1" u="sng" dirty="0" smtClean="0">
                <a:effectLst>
                  <a:outerShdw blurRad="38100" dist="38100" dir="2700000" algn="tl">
                    <a:srgbClr val="000000">
                      <a:alpha val="43137"/>
                    </a:srgbClr>
                  </a:outerShdw>
                </a:effectLst>
                <a:latin typeface="Arial" pitchFamily="34" charset="0"/>
                <a:cs typeface="Arial" pitchFamily="34" charset="0"/>
              </a:rPr>
              <a:t>Keywords</a:t>
            </a:r>
            <a:r>
              <a:rPr lang="fr-FR" b="1" dirty="0" smtClean="0">
                <a:effectLst>
                  <a:outerShdw blurRad="38100" dist="38100" dir="2700000" algn="tl">
                    <a:srgbClr val="000000">
                      <a:alpha val="43137"/>
                    </a:srgbClr>
                  </a:outerShdw>
                </a:effectLst>
                <a:latin typeface="Arial" pitchFamily="34" charset="0"/>
                <a:cs typeface="Arial" pitchFamily="34" charset="0"/>
              </a:rPr>
              <a:t>:</a:t>
            </a:r>
            <a:r>
              <a:rPr lang="fr-FR" dirty="0">
                <a:latin typeface="Arial" pitchFamily="34" charset="0"/>
                <a:cs typeface="Arial" pitchFamily="34" charset="0"/>
              </a:rPr>
              <a:t> </a:t>
            </a:r>
            <a:r>
              <a:rPr lang="en-US" dirty="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conomic</a:t>
            </a:r>
            <a:r>
              <a:rPr lang="en-US" dirty="0">
                <a:latin typeface="Arial" panose="020B0604020202020204" pitchFamily="34" charset="0"/>
                <a:cs typeface="Arial" panose="020B0604020202020204" pitchFamily="34" charset="0"/>
              </a:rPr>
              <a:t>, social, cultural and environmental impact, alternative tourism</a:t>
            </a:r>
            <a:endParaRPr lang="es-ES" dirty="0">
              <a:latin typeface="Arial" panose="020B0604020202020204" pitchFamily="34" charset="0"/>
              <a:cs typeface="Arial" panose="020B0604020202020204" pitchFamily="34" charset="0"/>
            </a:endParaRPr>
          </a:p>
          <a:p>
            <a:pPr>
              <a:lnSpc>
                <a:spcPct val="90000"/>
              </a:lnSpc>
              <a:buNone/>
            </a:pPr>
            <a:endParaRPr lang="es-MX" dirty="0">
              <a:latin typeface="Arial" pitchFamily="34" charset="0"/>
              <a:cs typeface="Arial" pitchFamily="34" charset="0"/>
            </a:endParaRPr>
          </a:p>
        </p:txBody>
      </p:sp>
    </p:spTree>
    <p:extLst>
      <p:ext uri="{BB962C8B-B14F-4D97-AF65-F5344CB8AC3E}">
        <p14:creationId xmlns:p14="http://schemas.microsoft.com/office/powerpoint/2010/main" val="1839356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S" dirty="0">
                <a:latin typeface="Arial" pitchFamily="34" charset="0"/>
                <a:cs typeface="Arial" pitchFamily="34" charset="0"/>
              </a:rPr>
              <a:t>IMPACTO SOCIOCULTURAL</a:t>
            </a:r>
            <a:endParaRPr lang="es-MX" dirty="0">
              <a:latin typeface="Arial" pitchFamily="34" charset="0"/>
              <a:cs typeface="Arial" pitchFamily="34" charset="0"/>
            </a:endParaRPr>
          </a:p>
        </p:txBody>
      </p:sp>
      <p:sp>
        <p:nvSpPr>
          <p:cNvPr id="4" name="2 Marcador de contenido"/>
          <p:cNvSpPr>
            <a:spLocks noGrp="1"/>
          </p:cNvSpPr>
          <p:nvPr>
            <p:ph idx="1"/>
          </p:nvPr>
        </p:nvSpPr>
        <p:spPr>
          <a:xfrm>
            <a:off x="1643063" y="1600200"/>
            <a:ext cx="7043737" cy="4525963"/>
          </a:xfrm>
        </p:spPr>
        <p:txBody>
          <a:bodyPr>
            <a:normAutofit/>
          </a:bodyPr>
          <a:lstStyle/>
          <a:p>
            <a:pPr algn="just"/>
            <a:r>
              <a:rPr lang="es-ES" sz="1800" b="1" dirty="0" smtClean="0">
                <a:latin typeface="Arial" panose="020B0604020202020204" pitchFamily="34" charset="0"/>
                <a:cs typeface="Arial" panose="020B0604020202020204" pitchFamily="34" charset="0"/>
              </a:rPr>
              <a:t>El  impacto sociocultural implica impactos </a:t>
            </a:r>
            <a:r>
              <a:rPr lang="es-ES" sz="1800" b="1" dirty="0">
                <a:latin typeface="Arial" panose="020B0604020202020204" pitchFamily="34" charset="0"/>
                <a:cs typeface="Arial" panose="020B0604020202020204" pitchFamily="34" charset="0"/>
              </a:rPr>
              <a:t>sobre la </a:t>
            </a:r>
            <a:r>
              <a:rPr lang="es-ES" sz="1800" b="1" dirty="0" smtClean="0">
                <a:latin typeface="Arial" panose="020B0604020202020204" pitchFamily="34" charset="0"/>
                <a:cs typeface="Arial" panose="020B0604020202020204" pitchFamily="34" charset="0"/>
              </a:rPr>
              <a:t>gente, </a:t>
            </a:r>
            <a:r>
              <a:rPr lang="es-ES" sz="1800" b="1" dirty="0">
                <a:latin typeface="Arial" panose="020B0604020202020204" pitchFamily="34" charset="0"/>
                <a:cs typeface="Arial" panose="020B0604020202020204" pitchFamily="34" charset="0"/>
              </a:rPr>
              <a:t>esto es, los efectos </a:t>
            </a:r>
            <a:r>
              <a:rPr lang="es-ES" sz="1800" b="1" dirty="0" smtClean="0">
                <a:latin typeface="Arial" panose="020B0604020202020204" pitchFamily="34" charset="0"/>
                <a:cs typeface="Arial" panose="020B0604020202020204" pitchFamily="34" charset="0"/>
              </a:rPr>
              <a:t>que se  tienen sobre </a:t>
            </a:r>
            <a:r>
              <a:rPr lang="es-ES" sz="1800" b="1" dirty="0">
                <a:latin typeface="Arial" panose="020B0604020202020204" pitchFamily="34" charset="0"/>
                <a:cs typeface="Arial" panose="020B0604020202020204" pitchFamily="34" charset="0"/>
              </a:rPr>
              <a:t>los residentes habituales y </a:t>
            </a:r>
            <a:r>
              <a:rPr lang="es-ES" sz="1800" b="1" dirty="0" smtClean="0">
                <a:latin typeface="Arial" panose="020B0604020202020204" pitchFamily="34" charset="0"/>
                <a:cs typeface="Arial" panose="020B0604020202020204" pitchFamily="34" charset="0"/>
              </a:rPr>
              <a:t>fijos de la </a:t>
            </a:r>
            <a:r>
              <a:rPr lang="es-ES" sz="1800" b="1" dirty="0">
                <a:latin typeface="Arial" panose="020B0604020202020204" pitchFamily="34" charset="0"/>
                <a:cs typeface="Arial" panose="020B0604020202020204" pitchFamily="34" charset="0"/>
              </a:rPr>
              <a:t>comunidad </a:t>
            </a:r>
            <a:r>
              <a:rPr lang="es-ES" sz="1800" b="1" dirty="0" smtClean="0">
                <a:latin typeface="Arial" panose="020B0604020202020204" pitchFamily="34" charset="0"/>
                <a:cs typeface="Arial" panose="020B0604020202020204" pitchFamily="34" charset="0"/>
              </a:rPr>
              <a:t>anfitriona, las </a:t>
            </a:r>
            <a:r>
              <a:rPr lang="es-ES" sz="1800" b="1" dirty="0">
                <a:latin typeface="Arial" panose="020B0604020202020204" pitchFamily="34" charset="0"/>
                <a:cs typeface="Arial" panose="020B0604020202020204" pitchFamily="34" charset="0"/>
              </a:rPr>
              <a:t>asociaciones directas e indirectas con los </a:t>
            </a:r>
            <a:r>
              <a:rPr lang="es-ES" sz="1800" b="1" dirty="0" smtClean="0">
                <a:latin typeface="Arial" panose="020B0604020202020204" pitchFamily="34" charset="0"/>
                <a:cs typeface="Arial" panose="020B0604020202020204" pitchFamily="34" charset="0"/>
              </a:rPr>
              <a:t>visitantes </a:t>
            </a:r>
            <a:r>
              <a:rPr lang="es-ES" sz="1800" b="1" dirty="0">
                <a:latin typeface="Arial" panose="020B0604020202020204" pitchFamily="34" charset="0"/>
                <a:cs typeface="Arial" panose="020B0604020202020204" pitchFamily="34" charset="0"/>
              </a:rPr>
              <a:t>a lo que habría que añadir los efectos de la actividad turística y los encuentros sobre los mismos individuos que practican el turismo y sus sociedades de origen.</a:t>
            </a:r>
          </a:p>
        </p:txBody>
      </p:sp>
      <p:pic>
        <p:nvPicPr>
          <p:cNvPr id="5" name="Picture 2" descr="http://1.bp.blogspot.com/-zydkqGDtjWQ/UI2B9duOR8I/AAAAAAAAA8Q/x0eynKgC25M/s1600/Impacto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19485"/>
            <a:ext cx="247650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0.gstatic.com/images?q=tbn:ANd9GcRv3x2xssasUpnCGBAqcgoEOZH7S0jzxET-F6w9wvBbx2Evkup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280" y="4722490"/>
            <a:ext cx="244792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encrypted-tbn1.gstatic.com/images?q=tbn:ANd9GcTTUIG99HNElJ2iAVGdNWjtKSIRcQ14URHAkoFes6pa3qOKiob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405" y="3767111"/>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25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1011" y="528005"/>
            <a:ext cx="2216075" cy="1582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189" y="702778"/>
            <a:ext cx="1861723" cy="139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04664"/>
            <a:ext cx="23050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395388"/>
            <a:ext cx="22669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605" y="2395388"/>
            <a:ext cx="2286000" cy="206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4909" y="2471893"/>
            <a:ext cx="2624221" cy="198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657" y="4676734"/>
            <a:ext cx="3024336" cy="173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3605" y="4678660"/>
            <a:ext cx="3987661"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Título"/>
          <p:cNvSpPr>
            <a:spLocks noGrp="1"/>
          </p:cNvSpPr>
          <p:nvPr>
            <p:ph type="title"/>
          </p:nvPr>
        </p:nvSpPr>
        <p:spPr>
          <a:xfrm>
            <a:off x="1691680" y="274638"/>
            <a:ext cx="6995120" cy="1143000"/>
          </a:xfrm>
        </p:spPr>
        <p:txBody>
          <a:bodyPr/>
          <a:lstStyle/>
          <a:p>
            <a:r>
              <a:rPr lang="es-ES" dirty="0"/>
              <a:t>IMPACTO AMBIENTAL </a:t>
            </a:r>
            <a:endParaRPr lang="es-MX" dirty="0">
              <a:latin typeface="Arial" pitchFamily="34" charset="0"/>
              <a:cs typeface="Arial" pitchFamily="34" charset="0"/>
            </a:endParaRPr>
          </a:p>
        </p:txBody>
      </p:sp>
      <p:sp>
        <p:nvSpPr>
          <p:cNvPr id="3" name="2 Rectángulo"/>
          <p:cNvSpPr/>
          <p:nvPr/>
        </p:nvSpPr>
        <p:spPr>
          <a:xfrm>
            <a:off x="1547664" y="1582341"/>
            <a:ext cx="7272808" cy="2308324"/>
          </a:xfrm>
          <a:prstGeom prst="rect">
            <a:avLst/>
          </a:prstGeom>
        </p:spPr>
        <p:txBody>
          <a:bodyPr wrap="square">
            <a:spAutoFit/>
          </a:bodyPr>
          <a:lstStyle/>
          <a:p>
            <a:pPr algn="just"/>
            <a:r>
              <a:rPr lang="es-ES" b="1" dirty="0">
                <a:latin typeface="Arial" panose="020B0604020202020204" pitchFamily="34" charset="0"/>
                <a:cs typeface="Arial" panose="020B0604020202020204" pitchFamily="34" charset="0"/>
              </a:rPr>
              <a:t>Es la modificación del ambiente ocasionada por la acción del hombre o de la naturaleza. </a:t>
            </a:r>
          </a:p>
          <a:p>
            <a:pPr algn="just"/>
            <a:r>
              <a:rPr lang="es-ES" b="1" dirty="0">
                <a:latin typeface="Arial" panose="020B0604020202020204" pitchFamily="34" charset="0"/>
                <a:cs typeface="Arial" panose="020B0604020202020204" pitchFamily="34" charset="0"/>
              </a:rPr>
              <a:t>Un huracán o un sismo pueden provocar impactos ambientales, sin embargo el instrumento Evaluación de Impacto Ambiental (EIA) se orienta a los impactos ambientales que eventualmente podrían ser provocados por obras o actividades que se encuentran en etapa de proyecto (impactos potenciales), o sea que no han sido iniciadas.</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130" y="4312414"/>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546" y="4431477"/>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629" y="4140964"/>
            <a:ext cx="2152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6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anim calcmode="lin" valueType="num">
                                      <p:cBhvr>
                                        <p:cTn id="21" dur="2000" fill="hold"/>
                                        <p:tgtEl>
                                          <p:spTgt spid="18"/>
                                        </p:tgtEl>
                                        <p:attrNameLst>
                                          <p:attrName>ppt_w</p:attrName>
                                        </p:attrNameLst>
                                      </p:cBhvr>
                                      <p:tavLst>
                                        <p:tav tm="0" fmla="#ppt_w*sin(2.5*pi*$)">
                                          <p:val>
                                            <p:fltVal val="0"/>
                                          </p:val>
                                        </p:tav>
                                        <p:tav tm="100000">
                                          <p:val>
                                            <p:fltVal val="1"/>
                                          </p:val>
                                        </p:tav>
                                      </p:tavLst>
                                    </p:anim>
                                    <p:anim calcmode="lin" valueType="num">
                                      <p:cBhvr>
                                        <p:cTn id="22"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Título"/>
          <p:cNvSpPr>
            <a:spLocks noGrp="1"/>
          </p:cNvSpPr>
          <p:nvPr>
            <p:ph type="title"/>
          </p:nvPr>
        </p:nvSpPr>
        <p:spPr>
          <a:xfrm>
            <a:off x="1691680" y="274638"/>
            <a:ext cx="6995120" cy="1143000"/>
          </a:xfrm>
        </p:spPr>
        <p:txBody>
          <a:bodyPr/>
          <a:lstStyle/>
          <a:p>
            <a:r>
              <a:rPr lang="es-ES" sz="2400" b="1" dirty="0">
                <a:latin typeface="Arial" pitchFamily="34" charset="0"/>
                <a:cs typeface="Arial" pitchFamily="34" charset="0"/>
              </a:rPr>
              <a:t>Tipos de impactos ambientales</a:t>
            </a:r>
            <a:br>
              <a:rPr lang="es-ES" sz="2400" b="1" dirty="0">
                <a:latin typeface="Arial" pitchFamily="34" charset="0"/>
                <a:cs typeface="Arial" pitchFamily="34" charset="0"/>
              </a:rPr>
            </a:br>
            <a:r>
              <a:rPr lang="es-ES" sz="2400" b="1" dirty="0">
                <a:latin typeface="Arial" pitchFamily="34" charset="0"/>
                <a:cs typeface="Arial" pitchFamily="34" charset="0"/>
              </a:rPr>
              <a:t>fundamentalmente se pueden clasificar, de acuerdo al origen que los provoca:</a:t>
            </a:r>
            <a:endParaRPr lang="es-MX" sz="2400" dirty="0">
              <a:latin typeface="Arial" pitchFamily="34" charset="0"/>
              <a:cs typeface="Arial" pitchFamily="34" charset="0"/>
            </a:endParaRPr>
          </a:p>
        </p:txBody>
      </p:sp>
      <p:sp>
        <p:nvSpPr>
          <p:cNvPr id="3" name="2 Marcador de contenido"/>
          <p:cNvSpPr>
            <a:spLocks noGrp="1"/>
          </p:cNvSpPr>
          <p:nvPr>
            <p:ph idx="1"/>
          </p:nvPr>
        </p:nvSpPr>
        <p:spPr>
          <a:xfrm>
            <a:off x="1223120" y="1844824"/>
            <a:ext cx="7463680" cy="4464496"/>
          </a:xfrm>
        </p:spPr>
        <p:txBody>
          <a:bodyPr>
            <a:normAutofit fontScale="92500" lnSpcReduction="20000"/>
          </a:bodyPr>
          <a:lstStyle/>
          <a:p>
            <a:pPr algn="just" fontAlgn="base"/>
            <a:r>
              <a:rPr lang="es-ES" i="1" dirty="0">
                <a:latin typeface="Arial" pitchFamily="34" charset="0"/>
                <a:cs typeface="Arial" pitchFamily="34" charset="0"/>
              </a:rPr>
              <a:t>El </a:t>
            </a:r>
            <a:r>
              <a:rPr lang="es-ES" b="1" i="1" dirty="0">
                <a:latin typeface="Arial" pitchFamily="34" charset="0"/>
                <a:cs typeface="Arial" pitchFamily="34" charset="0"/>
              </a:rPr>
              <a:t>aprovechamiento de recursos naturales</a:t>
            </a:r>
            <a:r>
              <a:rPr lang="es-ES" i="1" dirty="0">
                <a:latin typeface="Arial" pitchFamily="34" charset="0"/>
                <a:cs typeface="Arial" pitchFamily="34" charset="0"/>
              </a:rPr>
              <a:t> ya sean renovables, tales como el aprovechamiento forestal o la pesca; o no renovables, tales como la extracción del petróleo o del carbón.</a:t>
            </a:r>
            <a:endParaRPr lang="es-ES" dirty="0">
              <a:latin typeface="Arial" pitchFamily="34" charset="0"/>
              <a:cs typeface="Arial" pitchFamily="34" charset="0"/>
            </a:endParaRPr>
          </a:p>
          <a:p>
            <a:pPr algn="just" fontAlgn="base"/>
            <a:r>
              <a:rPr lang="es-ES" b="1" i="1" dirty="0">
                <a:latin typeface="Arial" pitchFamily="34" charset="0"/>
                <a:cs typeface="Arial" pitchFamily="34" charset="0"/>
              </a:rPr>
              <a:t>Contaminación</a:t>
            </a:r>
            <a:r>
              <a:rPr lang="es-ES" i="1" dirty="0">
                <a:latin typeface="Arial" pitchFamily="34" charset="0"/>
                <a:cs typeface="Arial" pitchFamily="34" charset="0"/>
              </a:rPr>
              <a:t>. Todos los proyectos </a:t>
            </a:r>
            <a:r>
              <a:rPr lang="es-ES" i="1" dirty="0" smtClean="0">
                <a:latin typeface="Arial" pitchFamily="34" charset="0"/>
                <a:cs typeface="Arial" pitchFamily="34" charset="0"/>
              </a:rPr>
              <a:t>que producen </a:t>
            </a:r>
            <a:r>
              <a:rPr lang="es-ES" i="1" dirty="0">
                <a:latin typeface="Arial" pitchFamily="34" charset="0"/>
                <a:cs typeface="Arial" pitchFamily="34" charset="0"/>
              </a:rPr>
              <a:t>algún residuo (peligroso o no), </a:t>
            </a:r>
            <a:r>
              <a:rPr lang="es-ES" i="1" dirty="0" smtClean="0">
                <a:latin typeface="Arial" pitchFamily="34" charset="0"/>
                <a:cs typeface="Arial" pitchFamily="34" charset="0"/>
              </a:rPr>
              <a:t>emiten </a:t>
            </a:r>
            <a:r>
              <a:rPr lang="es-ES" i="1" dirty="0">
                <a:latin typeface="Arial" pitchFamily="34" charset="0"/>
                <a:cs typeface="Arial" pitchFamily="34" charset="0"/>
              </a:rPr>
              <a:t>gases a la atmósfera o vierten líquidos al ambiente</a:t>
            </a:r>
            <a:r>
              <a:rPr lang="es-ES" dirty="0">
                <a:latin typeface="Arial" pitchFamily="34" charset="0"/>
                <a:cs typeface="Arial" pitchFamily="34" charset="0"/>
              </a:rPr>
              <a:t>.</a:t>
            </a:r>
          </a:p>
          <a:p>
            <a:pPr algn="just" fontAlgn="base"/>
            <a:r>
              <a:rPr lang="es-ES" b="1" i="1" dirty="0">
                <a:latin typeface="Arial" pitchFamily="34" charset="0"/>
                <a:cs typeface="Arial" pitchFamily="34" charset="0"/>
              </a:rPr>
              <a:t>Ocupación del territorio</a:t>
            </a:r>
            <a:r>
              <a:rPr lang="es-ES" i="1" dirty="0">
                <a:latin typeface="Arial" pitchFamily="34" charset="0"/>
                <a:cs typeface="Arial" pitchFamily="34" charset="0"/>
              </a:rPr>
              <a:t>. Los proyectos que al ocupar un territorio modifican las condiciones naturales por acciones tales como </a:t>
            </a:r>
            <a:r>
              <a:rPr lang="es-ES" i="1" dirty="0" smtClean="0">
                <a:latin typeface="Arial" pitchFamily="34" charset="0"/>
                <a:cs typeface="Arial" pitchFamily="34" charset="0"/>
              </a:rPr>
              <a:t>talar árboles, </a:t>
            </a:r>
            <a:r>
              <a:rPr lang="es-ES" i="1" dirty="0">
                <a:latin typeface="Arial" pitchFamily="34" charset="0"/>
                <a:cs typeface="Arial" pitchFamily="34" charset="0"/>
              </a:rPr>
              <a:t>compactación del suelo y otras.</a:t>
            </a:r>
            <a:endParaRPr lang="es-ES" dirty="0">
              <a:latin typeface="Arial" pitchFamily="34" charset="0"/>
              <a:cs typeface="Arial" pitchFamily="34" charset="0"/>
            </a:endParaRPr>
          </a:p>
          <a:p>
            <a:pPr marL="68580" indent="0">
              <a:buNone/>
            </a:pPr>
            <a:endParaRPr lang="es-ES" dirty="0">
              <a:latin typeface="Arial" pitchFamily="34" charset="0"/>
              <a:cs typeface="Arial" pitchFamily="34" charset="0"/>
            </a:endParaRPr>
          </a:p>
        </p:txBody>
      </p:sp>
    </p:spTree>
    <p:extLst>
      <p:ext uri="{BB962C8B-B14F-4D97-AF65-F5344CB8AC3E}">
        <p14:creationId xmlns:p14="http://schemas.microsoft.com/office/powerpoint/2010/main" val="824670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548677"/>
            <a:ext cx="7548839" cy="570653"/>
          </a:xfrm>
        </p:spPr>
        <p:txBody>
          <a:bodyPr>
            <a:normAutofit fontScale="90000"/>
          </a:bodyPr>
          <a:lstStyle/>
          <a:p>
            <a:pPr algn="ctr"/>
            <a:r>
              <a:rPr lang="es-ES" sz="2000" b="1" dirty="0">
                <a:latin typeface="Arial" pitchFamily="34" charset="0"/>
                <a:cs typeface="Arial" pitchFamily="34" charset="0"/>
              </a:rPr>
              <a:t>Asimismo, existen diversas clasificaciones de impactos ambientales de acuerdo a sus atributos; por ejemplo:</a:t>
            </a:r>
            <a:r>
              <a:rPr lang="es-ES" sz="2000" dirty="0">
                <a:latin typeface="Arial" pitchFamily="34" charset="0"/>
                <a:cs typeface="Arial" pitchFamily="34" charset="0"/>
              </a:rPr>
              <a:t> </a:t>
            </a:r>
          </a:p>
        </p:txBody>
      </p:sp>
      <p:graphicFrame>
        <p:nvGraphicFramePr>
          <p:cNvPr id="3" name="6 Marcador de contenido"/>
          <p:cNvGraphicFramePr>
            <a:graphicFrameLocks noGrp="1"/>
          </p:cNvGraphicFramePr>
          <p:nvPr>
            <p:ph idx="1"/>
            <p:extLst>
              <p:ext uri="{D42A27DB-BD31-4B8C-83A1-F6EECF244321}">
                <p14:modId xmlns:p14="http://schemas.microsoft.com/office/powerpoint/2010/main" val="4175885008"/>
              </p:ext>
            </p:extLst>
          </p:nvPr>
        </p:nvGraphicFramePr>
        <p:xfrm>
          <a:off x="1403648" y="1196752"/>
          <a:ext cx="7344816" cy="5040556"/>
        </p:xfrm>
        <a:graphic>
          <a:graphicData uri="http://schemas.openxmlformats.org/drawingml/2006/table">
            <a:tbl>
              <a:tblPr/>
              <a:tblGrid>
                <a:gridCol w="1708098"/>
                <a:gridCol w="5636718"/>
              </a:tblGrid>
              <a:tr h="530585">
                <a:tc>
                  <a:txBody>
                    <a:bodyPr/>
                    <a:lstStyle/>
                    <a:p>
                      <a:pPr algn="ctr" fontAlgn="base"/>
                      <a:r>
                        <a:rPr lang="es-ES" sz="1600" b="1" i="1" dirty="0">
                          <a:effectLst/>
                          <a:latin typeface="inherit"/>
                        </a:rPr>
                        <a:t>Positivo o Negativo</a:t>
                      </a:r>
                      <a:endParaRPr lang="es-ES" sz="1600" b="0" i="0" dirty="0">
                        <a:effectLst/>
                        <a:latin typeface="Times New Roman"/>
                      </a:endParaRPr>
                    </a:p>
                  </a:txBody>
                  <a:tcPr marL="0" marR="0" marT="0" marB="0" anchor="ctr">
                    <a:lnL>
                      <a:noFill/>
                    </a:lnL>
                    <a:lnR>
                      <a:noFill/>
                    </a:lnR>
                    <a:lnT>
                      <a:noFill/>
                    </a:lnT>
                    <a:lnB>
                      <a:noFill/>
                    </a:lnB>
                  </a:tcPr>
                </a:tc>
                <a:tc>
                  <a:txBody>
                    <a:bodyPr/>
                    <a:lstStyle/>
                    <a:p>
                      <a:pPr algn="just" fontAlgn="base"/>
                      <a:r>
                        <a:rPr lang="es-ES" sz="1600" b="0" i="1">
                          <a:effectLst/>
                          <a:latin typeface="inherit"/>
                        </a:rPr>
                        <a:t>En términos del efecto resultante en el ambiente.</a:t>
                      </a:r>
                      <a:endParaRPr lang="es-ES" sz="1600" b="0" i="0">
                        <a:effectLst/>
                        <a:latin typeface="Times New Roman"/>
                      </a:endParaRPr>
                    </a:p>
                  </a:txBody>
                  <a:tcPr marL="0" marR="0" marT="0" marB="0" anchor="ctr">
                    <a:lnL>
                      <a:noFill/>
                    </a:lnL>
                    <a:lnR>
                      <a:noFill/>
                    </a:lnR>
                    <a:lnT>
                      <a:noFill/>
                    </a:lnT>
                    <a:lnB>
                      <a:noFill/>
                    </a:lnB>
                  </a:tcPr>
                </a:tc>
              </a:tr>
              <a:tr h="795877">
                <a:tc>
                  <a:txBody>
                    <a:bodyPr/>
                    <a:lstStyle/>
                    <a:p>
                      <a:pPr algn="l" fontAlgn="base"/>
                      <a:r>
                        <a:rPr lang="es-ES" sz="1600" b="1" i="1">
                          <a:effectLst/>
                          <a:latin typeface="inherit"/>
                        </a:rPr>
                        <a:t>Directo o Indirecto</a:t>
                      </a:r>
                      <a:endParaRPr lang="es-ES" sz="1600" b="0" i="0">
                        <a:effectLst/>
                        <a:latin typeface="Times New Roman"/>
                      </a:endParaRPr>
                    </a:p>
                  </a:txBody>
                  <a:tcPr marL="0" marR="0" marT="0" marB="0" anchor="ctr">
                    <a:lnL>
                      <a:noFill/>
                    </a:lnL>
                    <a:lnR>
                      <a:noFill/>
                    </a:lnR>
                    <a:lnT>
                      <a:noFill/>
                    </a:lnT>
                    <a:lnB>
                      <a:noFill/>
                    </a:lnB>
                  </a:tcPr>
                </a:tc>
                <a:tc>
                  <a:txBody>
                    <a:bodyPr/>
                    <a:lstStyle/>
                    <a:p>
                      <a:pPr algn="just" fontAlgn="base"/>
                      <a:r>
                        <a:rPr lang="es-ES" sz="1600" b="0" i="1" dirty="0">
                          <a:effectLst/>
                          <a:latin typeface="inherit"/>
                        </a:rPr>
                        <a:t>Si es causado por alguna acción del proyecto o es resultado del efecto producido por la acción.</a:t>
                      </a:r>
                      <a:endParaRPr lang="es-ES" sz="1600" b="0" i="0" dirty="0">
                        <a:effectLst/>
                        <a:latin typeface="Times New Roman"/>
                      </a:endParaRPr>
                    </a:p>
                  </a:txBody>
                  <a:tcPr marL="0" marR="0" marT="0" marB="0" anchor="ctr">
                    <a:lnL>
                      <a:noFill/>
                    </a:lnL>
                    <a:lnR>
                      <a:noFill/>
                    </a:lnR>
                    <a:lnT>
                      <a:noFill/>
                    </a:lnT>
                    <a:lnB>
                      <a:noFill/>
                    </a:lnB>
                  </a:tcPr>
                </a:tc>
              </a:tr>
              <a:tr h="795877">
                <a:tc>
                  <a:txBody>
                    <a:bodyPr/>
                    <a:lstStyle/>
                    <a:p>
                      <a:pPr algn="ctr" fontAlgn="base"/>
                      <a:r>
                        <a:rPr lang="es-ES" sz="1600" b="1" i="1">
                          <a:effectLst/>
                          <a:latin typeface="inherit"/>
                        </a:rPr>
                        <a:t>Acumulativo</a:t>
                      </a:r>
                      <a:endParaRPr lang="es-ES" sz="1600" b="0" i="0">
                        <a:effectLst/>
                        <a:latin typeface="Times New Roman"/>
                      </a:endParaRPr>
                    </a:p>
                  </a:txBody>
                  <a:tcPr marL="0" marR="0" marT="0" marB="0" anchor="ctr">
                    <a:lnL>
                      <a:noFill/>
                    </a:lnL>
                    <a:lnR>
                      <a:noFill/>
                    </a:lnR>
                    <a:lnT>
                      <a:noFill/>
                    </a:lnT>
                    <a:lnB>
                      <a:noFill/>
                    </a:lnB>
                  </a:tcPr>
                </a:tc>
                <a:tc>
                  <a:txBody>
                    <a:bodyPr/>
                    <a:lstStyle/>
                    <a:p>
                      <a:pPr algn="just" fontAlgn="base"/>
                      <a:r>
                        <a:rPr lang="es-ES" sz="1600" b="0" i="1">
                          <a:effectLst/>
                          <a:latin typeface="inherit"/>
                        </a:rPr>
                        <a:t>Es el efecto que resulta de la suma de impactos ocurridos en el pasado o que están ocurriendo en el presente.</a:t>
                      </a:r>
                      <a:endParaRPr lang="es-ES" sz="1600" b="0" i="0">
                        <a:effectLst/>
                        <a:latin typeface="Times New Roman"/>
                      </a:endParaRPr>
                    </a:p>
                  </a:txBody>
                  <a:tcPr marL="0" marR="0" marT="0" marB="0" anchor="ctr">
                    <a:lnL>
                      <a:noFill/>
                    </a:lnL>
                    <a:lnR>
                      <a:noFill/>
                    </a:lnR>
                    <a:lnT>
                      <a:noFill/>
                    </a:lnT>
                    <a:lnB>
                      <a:noFill/>
                    </a:lnB>
                  </a:tcPr>
                </a:tc>
              </a:tr>
              <a:tr h="795877">
                <a:tc>
                  <a:txBody>
                    <a:bodyPr/>
                    <a:lstStyle/>
                    <a:p>
                      <a:pPr algn="ctr" fontAlgn="base"/>
                      <a:r>
                        <a:rPr lang="es-ES" sz="1600" b="1" i="1">
                          <a:effectLst/>
                          <a:latin typeface="inherit"/>
                        </a:rPr>
                        <a:t>Sinérgico</a:t>
                      </a:r>
                      <a:endParaRPr lang="es-ES" sz="1600" b="0" i="0">
                        <a:effectLst/>
                        <a:latin typeface="Times New Roman"/>
                      </a:endParaRPr>
                    </a:p>
                  </a:txBody>
                  <a:tcPr marL="0" marR="0" marT="0" marB="0" anchor="ctr">
                    <a:lnL>
                      <a:noFill/>
                    </a:lnL>
                    <a:lnR>
                      <a:noFill/>
                    </a:lnR>
                    <a:lnT>
                      <a:noFill/>
                    </a:lnT>
                    <a:lnB>
                      <a:noFill/>
                    </a:lnB>
                  </a:tcPr>
                </a:tc>
                <a:tc>
                  <a:txBody>
                    <a:bodyPr/>
                    <a:lstStyle/>
                    <a:p>
                      <a:pPr algn="just" fontAlgn="base"/>
                      <a:r>
                        <a:rPr lang="es-ES" sz="1600" b="0" i="1" dirty="0">
                          <a:effectLst/>
                          <a:latin typeface="inherit"/>
                        </a:rPr>
                        <a:t>Se produce cuando el efecto conjunto de impactos supone una incidencia mayor que la suma de los impactos individuales.</a:t>
                      </a:r>
                      <a:endParaRPr lang="es-ES" sz="1600" b="0" i="0" dirty="0">
                        <a:effectLst/>
                        <a:latin typeface="Times New Roman"/>
                      </a:endParaRPr>
                    </a:p>
                  </a:txBody>
                  <a:tcPr marL="0" marR="0" marT="0" marB="0" anchor="ctr">
                    <a:lnL>
                      <a:noFill/>
                    </a:lnL>
                    <a:lnR>
                      <a:noFill/>
                    </a:lnR>
                    <a:lnT>
                      <a:noFill/>
                    </a:lnT>
                    <a:lnB>
                      <a:noFill/>
                    </a:lnB>
                  </a:tcPr>
                </a:tc>
              </a:tr>
              <a:tr h="530585">
                <a:tc>
                  <a:txBody>
                    <a:bodyPr/>
                    <a:lstStyle/>
                    <a:p>
                      <a:pPr algn="ctr" fontAlgn="base"/>
                      <a:r>
                        <a:rPr lang="es-ES" sz="1600" b="1" i="1">
                          <a:effectLst/>
                          <a:latin typeface="inherit"/>
                        </a:rPr>
                        <a:t>Residual</a:t>
                      </a:r>
                      <a:endParaRPr lang="es-ES" sz="1600" b="0" i="0">
                        <a:effectLst/>
                        <a:latin typeface="Times New Roman"/>
                      </a:endParaRPr>
                    </a:p>
                  </a:txBody>
                  <a:tcPr marL="0" marR="0" marT="0" marB="0" anchor="ctr">
                    <a:lnL>
                      <a:noFill/>
                    </a:lnL>
                    <a:lnR>
                      <a:noFill/>
                    </a:lnR>
                    <a:lnT>
                      <a:noFill/>
                    </a:lnT>
                    <a:lnB>
                      <a:noFill/>
                    </a:lnB>
                  </a:tcPr>
                </a:tc>
                <a:tc>
                  <a:txBody>
                    <a:bodyPr/>
                    <a:lstStyle/>
                    <a:p>
                      <a:pPr algn="just" fontAlgn="base"/>
                      <a:r>
                        <a:rPr lang="es-ES" sz="1600" b="0" i="1">
                          <a:effectLst/>
                          <a:latin typeface="inherit"/>
                        </a:rPr>
                        <a:t>El que persiste después de la aplicación de medidas de mitigación.</a:t>
                      </a:r>
                      <a:endParaRPr lang="es-ES" sz="1600" b="0" i="0">
                        <a:effectLst/>
                        <a:latin typeface="Times New Roman"/>
                      </a:endParaRPr>
                    </a:p>
                  </a:txBody>
                  <a:tcPr marL="0" marR="0" marT="0" marB="0" anchor="ctr">
                    <a:lnL>
                      <a:noFill/>
                    </a:lnL>
                    <a:lnR>
                      <a:noFill/>
                    </a:lnR>
                    <a:lnT>
                      <a:noFill/>
                    </a:lnT>
                    <a:lnB>
                      <a:noFill/>
                    </a:lnB>
                  </a:tcPr>
                </a:tc>
              </a:tr>
              <a:tr h="530585">
                <a:tc>
                  <a:txBody>
                    <a:bodyPr/>
                    <a:lstStyle/>
                    <a:p>
                      <a:pPr algn="ctr" fontAlgn="base"/>
                      <a:r>
                        <a:rPr lang="es-ES" sz="1600" b="1" i="1">
                          <a:effectLst/>
                          <a:latin typeface="inherit"/>
                        </a:rPr>
                        <a:t>Temporal o Permanente</a:t>
                      </a:r>
                      <a:endParaRPr lang="es-ES" sz="1600" b="0" i="0">
                        <a:effectLst/>
                        <a:latin typeface="Times New Roman"/>
                      </a:endParaRPr>
                    </a:p>
                  </a:txBody>
                  <a:tcPr marL="0" marR="0" marT="0" marB="0" anchor="ctr">
                    <a:lnL>
                      <a:noFill/>
                    </a:lnL>
                    <a:lnR>
                      <a:noFill/>
                    </a:lnR>
                    <a:lnT>
                      <a:noFill/>
                    </a:lnT>
                    <a:lnB>
                      <a:noFill/>
                    </a:lnB>
                  </a:tcPr>
                </a:tc>
                <a:tc>
                  <a:txBody>
                    <a:bodyPr/>
                    <a:lstStyle/>
                    <a:p>
                      <a:pPr algn="just" fontAlgn="base"/>
                      <a:r>
                        <a:rPr lang="es-ES" sz="1600" b="0" i="1">
                          <a:effectLst/>
                          <a:latin typeface="inherit"/>
                        </a:rPr>
                        <a:t>Si por un período determinado o es definitivo.</a:t>
                      </a:r>
                      <a:endParaRPr lang="es-ES" sz="1600" b="0" i="0">
                        <a:effectLst/>
                        <a:latin typeface="Times New Roman"/>
                      </a:endParaRPr>
                    </a:p>
                  </a:txBody>
                  <a:tcPr marL="0" marR="0" marT="0" marB="0" anchor="ctr">
                    <a:lnL>
                      <a:noFill/>
                    </a:lnL>
                    <a:lnR>
                      <a:noFill/>
                    </a:lnR>
                    <a:lnT>
                      <a:noFill/>
                    </a:lnT>
                    <a:lnB>
                      <a:noFill/>
                    </a:lnB>
                  </a:tcPr>
                </a:tc>
              </a:tr>
              <a:tr h="530585">
                <a:tc>
                  <a:txBody>
                    <a:bodyPr/>
                    <a:lstStyle/>
                    <a:p>
                      <a:pPr algn="ctr" fontAlgn="base"/>
                      <a:r>
                        <a:rPr lang="es-ES" sz="1600" b="1" i="1">
                          <a:effectLst/>
                          <a:latin typeface="inherit"/>
                        </a:rPr>
                        <a:t>Reversible o Irreversible</a:t>
                      </a:r>
                      <a:endParaRPr lang="es-ES" sz="1600" b="0" i="0">
                        <a:effectLst/>
                        <a:latin typeface="Times New Roman"/>
                      </a:endParaRPr>
                    </a:p>
                  </a:txBody>
                  <a:tcPr marL="0" marR="0" marT="0" marB="0" anchor="ctr">
                    <a:lnL>
                      <a:noFill/>
                    </a:lnL>
                    <a:lnR>
                      <a:noFill/>
                    </a:lnR>
                    <a:lnT>
                      <a:noFill/>
                    </a:lnT>
                    <a:lnB>
                      <a:noFill/>
                    </a:lnB>
                  </a:tcPr>
                </a:tc>
                <a:tc>
                  <a:txBody>
                    <a:bodyPr/>
                    <a:lstStyle/>
                    <a:p>
                      <a:pPr algn="just" fontAlgn="base"/>
                      <a:r>
                        <a:rPr lang="es-ES" sz="1600" b="0" i="1" dirty="0">
                          <a:effectLst/>
                          <a:latin typeface="inherit"/>
                        </a:rPr>
                        <a:t>Dependiendo de la posibilidad de regresar a las condiciones originales.</a:t>
                      </a:r>
                      <a:endParaRPr lang="es-ES" sz="1600" b="0" i="0" dirty="0">
                        <a:effectLst/>
                        <a:latin typeface="Times New Roman"/>
                      </a:endParaRPr>
                    </a:p>
                  </a:txBody>
                  <a:tcPr marL="0" marR="0" marT="0" marB="0" anchor="ctr">
                    <a:lnL>
                      <a:noFill/>
                    </a:lnL>
                    <a:lnR>
                      <a:noFill/>
                    </a:lnR>
                    <a:lnT>
                      <a:noFill/>
                    </a:lnT>
                    <a:lnB>
                      <a:noFill/>
                    </a:lnB>
                  </a:tcPr>
                </a:tc>
              </a:tr>
              <a:tr h="530585">
                <a:tc>
                  <a:txBody>
                    <a:bodyPr/>
                    <a:lstStyle/>
                    <a:p>
                      <a:pPr algn="ctr" fontAlgn="base"/>
                      <a:r>
                        <a:rPr lang="es-ES" sz="1600" b="1" i="1">
                          <a:effectLst/>
                          <a:latin typeface="inherit"/>
                        </a:rPr>
                        <a:t>Continuo o Periódico</a:t>
                      </a:r>
                      <a:endParaRPr lang="es-ES" sz="1600" b="0" i="0">
                        <a:effectLst/>
                        <a:latin typeface="Times New Roman"/>
                      </a:endParaRPr>
                    </a:p>
                  </a:txBody>
                  <a:tcPr marL="0" marR="0" marT="0" marB="0" anchor="ctr">
                    <a:lnL>
                      <a:noFill/>
                    </a:lnL>
                    <a:lnR>
                      <a:noFill/>
                    </a:lnR>
                    <a:lnT>
                      <a:noFill/>
                    </a:lnT>
                    <a:lnB>
                      <a:noFill/>
                    </a:lnB>
                  </a:tcPr>
                </a:tc>
                <a:tc>
                  <a:txBody>
                    <a:bodyPr/>
                    <a:lstStyle/>
                    <a:p>
                      <a:pPr algn="just" fontAlgn="base"/>
                      <a:r>
                        <a:rPr lang="es-ES" sz="1600" b="0" i="1" dirty="0">
                          <a:effectLst/>
                          <a:latin typeface="inherit"/>
                        </a:rPr>
                        <a:t>Dependiendo del período en que se manifieste.</a:t>
                      </a:r>
                      <a:endParaRPr lang="es-ES" sz="1600" b="0" i="0" dirty="0">
                        <a:effectLst/>
                        <a:latin typeface="Times New Roman"/>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7253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7625" y="2738437"/>
            <a:ext cx="14287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48680"/>
            <a:ext cx="20859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810617"/>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847790"/>
            <a:ext cx="20859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314096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340225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3380" y="4581128"/>
            <a:ext cx="1656184" cy="187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9571" y="5244989"/>
            <a:ext cx="1143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50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80">
                                          <p:stCondLst>
                                            <p:cond delay="0"/>
                                          </p:stCondLst>
                                        </p:cTn>
                                        <p:tgtEl>
                                          <p:spTgt spid="2"/>
                                        </p:tgtEl>
                                      </p:cBhvr>
                                    </p:animEffect>
                                    <p:anim calcmode="lin" valueType="num">
                                      <p:cBhvr>
                                        <p:cTn id="2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gtEl>
                                      </p:cBhvr>
                                      <p:to x="100000" y="60000"/>
                                    </p:animScale>
                                    <p:animScale>
                                      <p:cBhvr>
                                        <p:cTn id="33" dur="166" decel="50000">
                                          <p:stCondLst>
                                            <p:cond delay="67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style.rotation</p:attrName>
                                        </p:attrNameLst>
                                      </p:cBhvr>
                                      <p:tavLst>
                                        <p:tav tm="0">
                                          <p:val>
                                            <p:fltVal val="90"/>
                                          </p:val>
                                        </p:tav>
                                        <p:tav tm="100000">
                                          <p:val>
                                            <p:fltVal val="0"/>
                                          </p:val>
                                        </p:tav>
                                      </p:tavLst>
                                    </p:anim>
                                    <p:animEffect transition="in" filter="fade">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858</Words>
  <Application>Microsoft Office PowerPoint</Application>
  <PresentationFormat>Presentación en pantalla (4:3)</PresentationFormat>
  <Paragraphs>64</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Berlin Sans FB</vt:lpstr>
      <vt:lpstr>inherit</vt:lpstr>
      <vt:lpstr>Times New Roman</vt:lpstr>
      <vt:lpstr>Tema de Office</vt:lpstr>
      <vt:lpstr>UNIVERSIDAD AUTÓNOMA DEL ESTADO DE HIDALGO</vt:lpstr>
      <vt:lpstr>Presentación de PowerPoint</vt:lpstr>
      <vt:lpstr>Tema: IMPACTO ECONÓMICO, SOCIOCULTURAL  Y AMBIENTAL  EN EL TURISMO DE NATURALEZA </vt:lpstr>
      <vt:lpstr>IMPACTO SOCIOCULTURAL</vt:lpstr>
      <vt:lpstr>Presentación de PowerPoint</vt:lpstr>
      <vt:lpstr>IMPACTO AMBIENTAL </vt:lpstr>
      <vt:lpstr>Tipos de impactos ambientales fundamentalmente se pueden clasificar, de acuerdo al origen que los provoca:</vt:lpstr>
      <vt:lpstr>Asimismo, existen diversas clasificaciones de impactos ambientales de acuerdo a sus atributos; por ejemplo: </vt:lpstr>
      <vt:lpstr>Presentación de PowerPoint</vt:lpstr>
      <vt:lpstr>El impacto económico del turismo</vt:lpstr>
      <vt:lpstr>Presentación de PowerPoint</vt:lpstr>
      <vt:lpstr>El turismo como fuente generadora de divisas.</vt:lpstr>
      <vt:lpstr>Efectos multiplicadores resultantes del gasto turístico.</vt:lpstr>
      <vt:lpstr>Presentación de PowerPoint</vt:lpstr>
      <vt:lpstr>El Turismo como fuente generadora de empleos</vt:lpstr>
      <vt:lpstr>Referencias bibliográficas: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Full name</cp:lastModifiedBy>
  <cp:revision>30</cp:revision>
  <dcterms:created xsi:type="dcterms:W3CDTF">2014-12-12T16:57:31Z</dcterms:created>
  <dcterms:modified xsi:type="dcterms:W3CDTF">2016-05-23T15:12:42Z</dcterms:modified>
</cp:coreProperties>
</file>