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76" r:id="rId3"/>
    <p:sldId id="257" r:id="rId4"/>
    <p:sldId id="260" r:id="rId5"/>
    <p:sldId id="263" r:id="rId6"/>
    <p:sldId id="262" r:id="rId7"/>
    <p:sldId id="264" r:id="rId8"/>
    <p:sldId id="258" r:id="rId9"/>
    <p:sldId id="273" r:id="rId10"/>
    <p:sldId id="274" r:id="rId11"/>
    <p:sldId id="265" r:id="rId12"/>
    <p:sldId id="269" r:id="rId13"/>
    <p:sldId id="270" r:id="rId14"/>
    <p:sldId id="272"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1" d="100"/>
          <a:sy n="71" d="100"/>
        </p:scale>
        <p:origin x="1728"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23/05/2016</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commons.wikimedia.org/wiki/File:Bakweri_cocoyam_farmer_from_Cameroon.jpg"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type="title"/>
          </p:nvPr>
        </p:nvSpPr>
        <p:spPr>
          <a:xfrm>
            <a:off x="1466577" y="1066726"/>
            <a:ext cx="6995120" cy="490066"/>
          </a:xfrm>
        </p:spPr>
        <p:txBody>
          <a:bodyPr/>
          <a:lstStyle/>
          <a:p>
            <a:r>
              <a:rPr lang="es-ES" dirty="0" smtClean="0"/>
              <a:t>Actividades en el ecoturismo</a:t>
            </a:r>
            <a:endParaRPr lang="es-MX" dirty="0"/>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1556792"/>
            <a:ext cx="6924729" cy="4092476"/>
          </a:xfrm>
          <a:prstGeom prst="rect">
            <a:avLst/>
          </a:prstGeom>
        </p:spPr>
      </p:pic>
    </p:spTree>
    <p:extLst>
      <p:ext uri="{BB962C8B-B14F-4D97-AF65-F5344CB8AC3E}">
        <p14:creationId xmlns:p14="http://schemas.microsoft.com/office/powerpoint/2010/main" val="2100580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type="title"/>
          </p:nvPr>
        </p:nvSpPr>
        <p:spPr>
          <a:xfrm>
            <a:off x="3347864" y="404664"/>
            <a:ext cx="5084243" cy="1112498"/>
          </a:xfrm>
        </p:spPr>
        <p:txBody>
          <a:bodyPr/>
          <a:lstStyle/>
          <a:p>
            <a:r>
              <a:rPr lang="es-ES" dirty="0" smtClean="0">
                <a:latin typeface="Arial" pitchFamily="34" charset="0"/>
                <a:cs typeface="Arial" pitchFamily="34" charset="0"/>
              </a:rPr>
              <a:t>Capacidad de Carga</a:t>
            </a:r>
            <a:endParaRPr lang="es-MX" dirty="0">
              <a:latin typeface="Arial" pitchFamily="34" charset="0"/>
              <a:cs typeface="Arial" pitchFamily="34" charset="0"/>
            </a:endParaRPr>
          </a:p>
        </p:txBody>
      </p:sp>
      <p:sp>
        <p:nvSpPr>
          <p:cNvPr id="6" name="2 Marcador de contenido"/>
          <p:cNvSpPr>
            <a:spLocks noGrp="1"/>
          </p:cNvSpPr>
          <p:nvPr>
            <p:ph idx="1"/>
          </p:nvPr>
        </p:nvSpPr>
        <p:spPr>
          <a:xfrm>
            <a:off x="1403648" y="1844824"/>
            <a:ext cx="7344816" cy="4176464"/>
          </a:xfrm>
        </p:spPr>
        <p:txBody>
          <a:bodyPr>
            <a:normAutofit/>
          </a:bodyPr>
          <a:lstStyle/>
          <a:p>
            <a:pPr algn="just"/>
            <a:r>
              <a:rPr lang="es-MX" dirty="0">
                <a:latin typeface="Arial" pitchFamily="34" charset="0"/>
                <a:cs typeface="Arial" pitchFamily="34" charset="0"/>
              </a:rPr>
              <a:t>En su definición más sencilla el concepto de capacidad de carga hace referencia al número máximo de visitantes que puede contener un determinado espacio / recurso / destino turístico; en otras palabras el límite más allá del cual la explotación turística de un recurso / destino es insostenible por perjudicial. </a:t>
            </a:r>
          </a:p>
        </p:txBody>
      </p:sp>
    </p:spTree>
    <p:extLst>
      <p:ext uri="{BB962C8B-B14F-4D97-AF65-F5344CB8AC3E}">
        <p14:creationId xmlns:p14="http://schemas.microsoft.com/office/powerpoint/2010/main" val="39495069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475656" y="721380"/>
            <a:ext cx="7278813" cy="4616648"/>
          </a:xfrm>
          <a:prstGeom prst="rect">
            <a:avLst/>
          </a:prstGeom>
          <a:noFill/>
          <a:ln>
            <a:noFill/>
          </a:ln>
          <a:effectLs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400" b="0" i="0" u="none" strike="noStrike" cap="none" normalizeH="0" baseline="0" dirty="0" smtClean="0">
              <a:ln>
                <a:noFill/>
              </a:ln>
              <a:effectLst/>
              <a:latin typeface="Arial"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s-MX" sz="1400" dirty="0">
                <a:latin typeface="Arial" pitchFamily="34" charset="0"/>
                <a:cs typeface="Arial" pitchFamily="34" charset="0"/>
              </a:rPr>
              <a:t>E</a:t>
            </a:r>
            <a:r>
              <a:rPr kumimoji="0" lang="es-MX" sz="1400" b="0" i="0" u="none" strike="noStrike" cap="none" normalizeH="0" baseline="0" dirty="0" smtClean="0">
                <a:ln>
                  <a:noFill/>
                </a:ln>
                <a:effectLst/>
                <a:latin typeface="Arial" pitchFamily="34" charset="0"/>
                <a:cs typeface="Arial" pitchFamily="34" charset="0"/>
              </a:rPr>
              <a:t>s un indicador </a:t>
            </a:r>
            <a:r>
              <a:rPr lang="es-MX" sz="1400" dirty="0">
                <a:latin typeface="Arial" pitchFamily="34" charset="0"/>
                <a:cs typeface="Arial" pitchFamily="34" charset="0"/>
              </a:rPr>
              <a:t>del impacto ambiental</a:t>
            </a:r>
            <a:r>
              <a:rPr kumimoji="0" lang="es-MX" sz="1400" b="0" i="0" strike="noStrike" cap="none" normalizeH="0" baseline="0" dirty="0" smtClean="0">
                <a:ln>
                  <a:noFill/>
                </a:ln>
                <a:effectLst/>
                <a:latin typeface="Arial" pitchFamily="34" charset="0"/>
                <a:cs typeface="Arial" pitchFamily="34" charset="0"/>
              </a:rPr>
              <a:t> generado por la demanda humana que se hace de los recursos existentes en los ecosistemas del planeta, relacionándola con la capacidad ecológica de la Tierra de regenerar sus recursos.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dirty="0" smtClean="0">
                <a:ln>
                  <a:noFill/>
                </a:ln>
                <a:effectLst/>
                <a:latin typeface="Arial" pitchFamily="34" charset="0"/>
                <a:cs typeface="Arial" pitchFamily="34" charset="0"/>
              </a:rPr>
              <a:t>Representa el área de tierra o agua ecológicamente productivos (cultivos, pastos, bosques o ecosistemas acuáticos) e idealmente también el volumen de aire, necesarios para generar recursos y además para asimilar los residuos producidos por cada población determinada de acuerdo a su modo de vida, de forma indefinida. La medida puede realizarse a diferentes escalas: individuo (la huella ecológica de una persona), poblaciones (la huella ecológica de una ciudad, de una región, de un país...), comunidades (la huella ecológica de las sociedades agrícolas, de las sociedades industrializadas, etc).</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dirty="0" smtClean="0">
                <a:ln>
                  <a:noFill/>
                </a:ln>
                <a:effectLst/>
                <a:latin typeface="Arial" pitchFamily="34" charset="0"/>
                <a:cs typeface="Arial" pitchFamily="34" charset="0"/>
              </a:rPr>
              <a:t>El objetivo fundamental de calcular las huellas ecológicas consiste en evaluar el impacto sobre el planeta de un determinado modo o forma de vida y, compararlo con la biocapacidad del planeta. Consecuentemente es un indicador clave para la sostenibilidad.</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dirty="0" smtClean="0">
                <a:ln>
                  <a:noFill/>
                </a:ln>
                <a:effectLst/>
                <a:latin typeface="Arial" pitchFamily="34" charset="0"/>
                <a:cs typeface="Arial" pitchFamily="34" charset="0"/>
                <a:hlinkClick r:id="rId2"/>
              </a:rPr>
              <a:t>  </a:t>
            </a:r>
            <a:endParaRPr kumimoji="0" lang="es-MX" sz="14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dirty="0" smtClean="0">
                <a:ln>
                  <a:noFill/>
                </a:ln>
                <a:effectLst/>
                <a:latin typeface="Arial" pitchFamily="34" charset="0"/>
                <a:cs typeface="Arial" pitchFamily="34" charset="0"/>
              </a:rPr>
              <a:t>La economía de subsistencia pesa poco en términos de huella ecológica.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1400" b="0" i="0" u="none" strike="noStrike" cap="none" normalizeH="0" baseline="0" dirty="0" smtClean="0">
                <a:ln>
                  <a:noFill/>
                </a:ln>
                <a:effectLst/>
                <a:latin typeface="Arial" pitchFamily="34" charset="0"/>
                <a:cs typeface="Arial" pitchFamily="34" charset="0"/>
              </a:rPr>
              <a:t>La ventaja de medir la huella ecológica para entender la apropiación humana está en aprovechar la habilidad para hacer comparaciones. Es posible comparar, por ejemplo, las emisiones producidas al transportar un bien en particular con la energía requerida para el producto sobre la misma escala (hectáreas).</a:t>
            </a:r>
          </a:p>
        </p:txBody>
      </p:sp>
      <p:pic>
        <p:nvPicPr>
          <p:cNvPr id="7" name="Picture 3" descr="http://upload.wikimedia.org/wikipedia/commons/thumb/6/6b/Bakweri_cocoyam_farmer_from_Cameroon.jpg/220px-Bakweri_cocoyam_farmer_from_Cameroon.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5307250"/>
            <a:ext cx="4392488" cy="1218094"/>
          </a:xfrm>
          <a:prstGeom prst="rect">
            <a:avLst/>
          </a:prstGeom>
          <a:noFill/>
          <a:extLst>
            <a:ext uri="{909E8E84-426E-40DD-AFC4-6F175D3DCCD1}">
              <a14:hiddenFill xmlns:a14="http://schemas.microsoft.com/office/drawing/2010/main">
                <a:solidFill>
                  <a:srgbClr val="FFFFFF"/>
                </a:solidFill>
              </a14:hiddenFill>
            </a:ext>
          </a:extLst>
        </p:spPr>
      </p:pic>
      <p:sp>
        <p:nvSpPr>
          <p:cNvPr id="8" name="Título 1"/>
          <p:cNvSpPr>
            <a:spLocks noGrp="1"/>
          </p:cNvSpPr>
          <p:nvPr>
            <p:ph type="title"/>
          </p:nvPr>
        </p:nvSpPr>
        <p:spPr>
          <a:xfrm>
            <a:off x="560260" y="332656"/>
            <a:ext cx="8596668" cy="648072"/>
          </a:xfrm>
        </p:spPr>
        <p:txBody>
          <a:bodyPr>
            <a:normAutofit/>
          </a:bodyPr>
          <a:lstStyle/>
          <a:p>
            <a:pPr lvl="0" fontAlgn="base">
              <a:spcAft>
                <a:spcPct val="0"/>
              </a:spcAft>
            </a:pPr>
            <a:r>
              <a:rPr lang="es-MX" dirty="0">
                <a:solidFill>
                  <a:schemeClr val="accent6">
                    <a:lumMod val="50000"/>
                  </a:schemeClr>
                </a:solidFill>
                <a:latin typeface="Arial" pitchFamily="34" charset="0"/>
                <a:cs typeface="Arial" pitchFamily="34" charset="0"/>
              </a:rPr>
              <a:t>La</a:t>
            </a:r>
            <a:r>
              <a:rPr lang="es-MX" dirty="0">
                <a:effectLst/>
                <a:latin typeface="Arial" pitchFamily="34" charset="0"/>
                <a:cs typeface="Arial" pitchFamily="34" charset="0"/>
              </a:rPr>
              <a:t> huella ecológica</a:t>
            </a:r>
            <a:r>
              <a:rPr lang="es-MX" sz="1600" dirty="0">
                <a:effectLst/>
                <a:latin typeface="Arial" charset="0"/>
                <a:cs typeface="Arial" charset="0"/>
              </a:rPr>
              <a:t> </a:t>
            </a:r>
          </a:p>
        </p:txBody>
      </p:sp>
    </p:spTree>
    <p:extLst>
      <p:ext uri="{BB962C8B-B14F-4D97-AF65-F5344CB8AC3E}">
        <p14:creationId xmlns:p14="http://schemas.microsoft.com/office/powerpoint/2010/main" val="2640255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1003960"/>
            <a:ext cx="7261993" cy="3240360"/>
          </a:xfrm>
          <a:prstGeom prst="rect">
            <a:avLst/>
          </a:prstGeom>
        </p:spPr>
      </p:pic>
      <p:pic>
        <p:nvPicPr>
          <p:cNvPr id="9" name="8 Imagen"/>
          <p:cNvPicPr>
            <a:picLocks noChangeAspect="1"/>
          </p:cNvPicPr>
          <p:nvPr/>
        </p:nvPicPr>
        <p:blipFill rotWithShape="1">
          <a:blip r:embed="rId3">
            <a:extLst>
              <a:ext uri="{28A0092B-C50C-407E-A947-70E740481C1C}">
                <a14:useLocalDpi xmlns:a14="http://schemas.microsoft.com/office/drawing/2010/main" val="0"/>
              </a:ext>
            </a:extLst>
          </a:blip>
          <a:srcRect b="16545"/>
          <a:stretch/>
        </p:blipFill>
        <p:spPr>
          <a:xfrm>
            <a:off x="1691680" y="4509120"/>
            <a:ext cx="6823275" cy="1322079"/>
          </a:xfrm>
          <a:prstGeom prst="rect">
            <a:avLst/>
          </a:prstGeom>
        </p:spPr>
      </p:pic>
    </p:spTree>
    <p:extLst>
      <p:ext uri="{BB962C8B-B14F-4D97-AF65-F5344CB8AC3E}">
        <p14:creationId xmlns:p14="http://schemas.microsoft.com/office/powerpoint/2010/main" val="6845890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763688" y="1268760"/>
            <a:ext cx="4032448" cy="504056"/>
          </a:xfrm>
        </p:spPr>
        <p:txBody>
          <a:bodyPr>
            <a:normAutofit fontScale="90000"/>
          </a:bodyPr>
          <a:lstStyle/>
          <a:p>
            <a:r>
              <a:rPr lang="es-ES" sz="2400" b="1" dirty="0" smtClean="0">
                <a:latin typeface="Arial" pitchFamily="34" charset="0"/>
                <a:cs typeface="Arial" panose="020B0604020202020204" pitchFamily="34" charset="0"/>
              </a:rPr>
              <a:t>Referencias Bibliográficas:</a:t>
            </a:r>
            <a:endParaRPr lang="es-ES" sz="2400" dirty="0">
              <a:latin typeface="Arial" panose="020B0604020202020204" pitchFamily="34" charset="0"/>
              <a:cs typeface="Arial" panose="020B0604020202020204" pitchFamily="34" charset="0"/>
            </a:endParaRPr>
          </a:p>
        </p:txBody>
      </p:sp>
      <p:sp>
        <p:nvSpPr>
          <p:cNvPr id="5" name="2 Marcador de contenido"/>
          <p:cNvSpPr>
            <a:spLocks noGrp="1"/>
          </p:cNvSpPr>
          <p:nvPr>
            <p:ph idx="1"/>
          </p:nvPr>
        </p:nvSpPr>
        <p:spPr>
          <a:xfrm>
            <a:off x="1403648" y="1844824"/>
            <a:ext cx="7320408" cy="3960440"/>
          </a:xfrm>
        </p:spPr>
        <p:txBody>
          <a:bodyPr>
            <a:normAutofit/>
          </a:bodyPr>
          <a:lstStyle/>
          <a:p>
            <a:pPr algn="just"/>
            <a:r>
              <a:rPr lang="es-MX" sz="1800" dirty="0">
                <a:latin typeface="Arial" pitchFamily="34" charset="0"/>
                <a:cs typeface="Arial" pitchFamily="34" charset="0"/>
              </a:rPr>
              <a:t>Báez, A. L., </a:t>
            </a:r>
            <a:r>
              <a:rPr lang="es-MX" sz="1800" dirty="0" smtClean="0">
                <a:latin typeface="Arial" pitchFamily="34" charset="0"/>
                <a:cs typeface="Arial" pitchFamily="34" charset="0"/>
              </a:rPr>
              <a:t>y </a:t>
            </a:r>
            <a:r>
              <a:rPr lang="es-MX" sz="1800" dirty="0">
                <a:latin typeface="Arial" pitchFamily="34" charset="0"/>
                <a:cs typeface="Arial" pitchFamily="34" charset="0"/>
              </a:rPr>
              <a:t>Acuña, A. (2003). </a:t>
            </a:r>
            <a:r>
              <a:rPr lang="es-MX" sz="1800" i="1" dirty="0">
                <a:latin typeface="Arial" pitchFamily="34" charset="0"/>
                <a:cs typeface="Arial" pitchFamily="34" charset="0"/>
              </a:rPr>
              <a:t>Guía para las mejores prácticas de ecoturismo en áreas protegidas</a:t>
            </a:r>
            <a:r>
              <a:rPr lang="es-MX" sz="1800" dirty="0">
                <a:latin typeface="Arial" pitchFamily="34" charset="0"/>
                <a:cs typeface="Arial" pitchFamily="34" charset="0"/>
              </a:rPr>
              <a:t>. México: Comisión nacional para el desarrollo de los pueblos indígenas</a:t>
            </a:r>
            <a:r>
              <a:rPr lang="es-MX" sz="1800" dirty="0" smtClean="0">
                <a:latin typeface="Arial" pitchFamily="34" charset="0"/>
                <a:cs typeface="Arial" pitchFamily="34" charset="0"/>
              </a:rPr>
              <a:t>.</a:t>
            </a:r>
          </a:p>
          <a:p>
            <a:pPr algn="just"/>
            <a:r>
              <a:rPr lang="es-MX" sz="1800" dirty="0">
                <a:latin typeface="Arial" pitchFamily="34" charset="0"/>
                <a:cs typeface="Arial" pitchFamily="34" charset="0"/>
              </a:rPr>
              <a:t>Luna, S, (2014).  Naturaleza cultura y desarrollo endógeno: un nuevo paradigma del turismo sustentable. eumed.net. México. Recuperado el 20 de mayo de: http://</a:t>
            </a:r>
            <a:r>
              <a:rPr lang="es-MX" sz="1800" dirty="0" smtClean="0">
                <a:latin typeface="Arial" pitchFamily="34" charset="0"/>
                <a:cs typeface="Arial" pitchFamily="34" charset="0"/>
              </a:rPr>
              <a:t>www.eumed.net/libros‐gratis/2014/1377/index.htm</a:t>
            </a:r>
            <a:endParaRPr lang="es-MX" sz="1800" dirty="0">
              <a:latin typeface="Arial" pitchFamily="34" charset="0"/>
              <a:cs typeface="Arial" pitchFamily="34" charset="0"/>
            </a:endParaRPr>
          </a:p>
          <a:p>
            <a:pPr algn="just"/>
            <a:r>
              <a:rPr lang="es-MX" sz="1800" dirty="0" smtClean="0">
                <a:latin typeface="Arial" pitchFamily="34" charset="0"/>
                <a:cs typeface="Arial" pitchFamily="34" charset="0"/>
              </a:rPr>
              <a:t>Zamorano </a:t>
            </a:r>
            <a:r>
              <a:rPr lang="es-MX" sz="1800" dirty="0">
                <a:latin typeface="Arial" pitchFamily="34" charset="0"/>
                <a:cs typeface="Arial" pitchFamily="34" charset="0"/>
              </a:rPr>
              <a:t>Casal, F. M. (2002). Turismo alternativo. </a:t>
            </a:r>
            <a:r>
              <a:rPr lang="es-MX" sz="1800" i="1" dirty="0">
                <a:latin typeface="Arial" pitchFamily="34" charset="0"/>
                <a:cs typeface="Arial" pitchFamily="34" charset="0"/>
              </a:rPr>
              <a:t>Servicios turísticos diferenciados: animación, turismo de aventura, turismo cultural, ecoturismo, turismo recreativo. Editorial Trillas, México</a:t>
            </a:r>
            <a:r>
              <a:rPr lang="es-MX" sz="1800" dirty="0">
                <a:latin typeface="Arial" pitchFamily="34" charset="0"/>
                <a:cs typeface="Arial" pitchFamily="34" charset="0"/>
              </a:rPr>
              <a:t>.</a:t>
            </a:r>
          </a:p>
          <a:p>
            <a:pPr algn="just"/>
            <a:r>
              <a:rPr lang="es-MX" sz="1800" dirty="0">
                <a:latin typeface="Arial" pitchFamily="34" charset="0"/>
                <a:cs typeface="Arial" pitchFamily="34" charset="0"/>
              </a:rPr>
              <a:t>Zamorano Casal, F. M., &amp; Casal, F. M. Z. (2002). </a:t>
            </a:r>
            <a:r>
              <a:rPr lang="es-MX" sz="1800" i="1" dirty="0">
                <a:latin typeface="Arial" pitchFamily="34" charset="0"/>
                <a:cs typeface="Arial" pitchFamily="34" charset="0"/>
              </a:rPr>
              <a:t>Turismo alternativo: Servicios turísticos diferenciados</a:t>
            </a:r>
            <a:r>
              <a:rPr lang="es-MX" sz="1800" dirty="0">
                <a:latin typeface="Arial" pitchFamily="34" charset="0"/>
                <a:cs typeface="Arial" pitchFamily="34" charset="0"/>
              </a:rPr>
              <a:t>.</a:t>
            </a:r>
          </a:p>
          <a:p>
            <a:pPr marL="68580" indent="0" algn="just">
              <a:buNone/>
            </a:pPr>
            <a:endParaRPr lang="es-MX" sz="1800" dirty="0">
              <a:latin typeface="Arial" pitchFamily="34" charset="0"/>
              <a:cs typeface="Arial" pitchFamily="34" charset="0"/>
            </a:endParaRPr>
          </a:p>
          <a:p>
            <a:pPr marL="68580" indent="0" algn="just">
              <a:buNone/>
            </a:pPr>
            <a:endParaRPr lang="es-E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946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circle(in)">
                                      <p:cBhvr>
                                        <p:cTn id="2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nvSpPr>
        <p:spPr>
          <a:xfrm>
            <a:off x="1907704" y="1484784"/>
            <a:ext cx="7782036" cy="4525963"/>
          </a:xfrm>
          <a:prstGeom prst="rect">
            <a:avLst/>
          </a:prstGeom>
        </p:spPr>
        <p:txBody>
          <a:bodyPr vert="horz" lIns="91440" tIns="45720" rIns="91440" bIns="45720" rtlCol="0">
            <a:norm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1"/>
            <a:r>
              <a:rPr lang="es-MX" sz="2400" dirty="0">
                <a:effectLst>
                  <a:outerShdw blurRad="38100" dist="38100" dir="2700000" algn="tl">
                    <a:srgbClr val="000000">
                      <a:alpha val="43137"/>
                    </a:srgbClr>
                  </a:outerShdw>
                </a:effectLst>
                <a:latin typeface="Arial" pitchFamily="34" charset="0"/>
                <a:cs typeface="Arial" pitchFamily="34" charset="0"/>
              </a:rPr>
              <a:t>Área </a:t>
            </a:r>
            <a:r>
              <a:rPr lang="es-MX" sz="2400" dirty="0" smtClean="0">
                <a:effectLst>
                  <a:outerShdw blurRad="38100" dist="38100" dir="2700000" algn="tl">
                    <a:srgbClr val="000000">
                      <a:alpha val="43137"/>
                    </a:srgbClr>
                  </a:outerShdw>
                </a:effectLst>
                <a:latin typeface="Arial" pitchFamily="34" charset="0"/>
                <a:cs typeface="Arial" pitchFamily="34" charset="0"/>
              </a:rPr>
              <a:t>Académica:</a:t>
            </a:r>
            <a:r>
              <a:rPr lang="es-MX" sz="2400" dirty="0" smtClean="0">
                <a:latin typeface="Arial" pitchFamily="34" charset="0"/>
                <a:cs typeface="Arial" pitchFamily="34" charset="0"/>
              </a:rPr>
              <a:t> Turismo</a:t>
            </a:r>
          </a:p>
          <a:p>
            <a:pPr lvl="1"/>
            <a:endParaRPr lang="es-MX" sz="2800" b="1" dirty="0">
              <a:effectLst>
                <a:outerShdw blurRad="38100" dist="38100" dir="2700000" algn="tl">
                  <a:srgbClr val="000000">
                    <a:alpha val="43137"/>
                  </a:srgbClr>
                </a:outerShdw>
              </a:effectLst>
              <a:latin typeface="Arial" pitchFamily="34" charset="0"/>
              <a:cs typeface="Arial" pitchFamily="34" charset="0"/>
            </a:endParaRPr>
          </a:p>
          <a:p>
            <a:pPr lvl="1"/>
            <a:r>
              <a:rPr lang="es-MX" sz="2400" dirty="0" smtClean="0">
                <a:effectLst>
                  <a:outerShdw blurRad="38100" dist="38100" dir="2700000" algn="tl">
                    <a:srgbClr val="000000">
                      <a:alpha val="43137"/>
                    </a:srgbClr>
                  </a:outerShdw>
                </a:effectLst>
                <a:latin typeface="Arial" pitchFamily="34" charset="0"/>
                <a:cs typeface="Arial" pitchFamily="34" charset="0"/>
              </a:rPr>
              <a:t>Tema: </a:t>
            </a:r>
            <a:r>
              <a:rPr lang="es-ES" sz="2400" dirty="0">
                <a:latin typeface="Arial" pitchFamily="34" charset="0"/>
                <a:cs typeface="Arial" pitchFamily="34" charset="0"/>
              </a:rPr>
              <a:t>EDUCACIÓN AMBIENTAL EN ECOTURISMO</a:t>
            </a:r>
          </a:p>
          <a:p>
            <a:pPr lvl="1"/>
            <a:endParaRPr lang="es-ES" sz="2400" dirty="0">
              <a:latin typeface="Arial" pitchFamily="34" charset="0"/>
              <a:cs typeface="Arial" pitchFamily="34" charset="0"/>
            </a:endParaRPr>
          </a:p>
          <a:p>
            <a:pPr lvl="1"/>
            <a:endParaRPr lang="es-MX" sz="2800" b="1" dirty="0">
              <a:effectLst>
                <a:outerShdw blurRad="38100" dist="38100" dir="2700000" algn="tl">
                  <a:srgbClr val="000000">
                    <a:alpha val="43137"/>
                  </a:srgbClr>
                </a:outerShdw>
              </a:effectLst>
              <a:latin typeface="Arial" pitchFamily="34" charset="0"/>
              <a:cs typeface="Arial" pitchFamily="34" charset="0"/>
            </a:endParaRPr>
          </a:p>
          <a:p>
            <a:pPr lvl="1"/>
            <a:r>
              <a:rPr lang="es-MX" sz="2400" dirty="0" smtClean="0">
                <a:effectLst>
                  <a:outerShdw blurRad="38100" dist="38100" dir="2700000" algn="tl">
                    <a:srgbClr val="000000">
                      <a:alpha val="43137"/>
                    </a:srgbClr>
                  </a:outerShdw>
                </a:effectLst>
                <a:latin typeface="Arial" pitchFamily="34" charset="0"/>
                <a:cs typeface="Arial" pitchFamily="34" charset="0"/>
              </a:rPr>
              <a:t>Profesor:</a:t>
            </a:r>
            <a:r>
              <a:rPr lang="es-MX" sz="2400" dirty="0" smtClean="0">
                <a:latin typeface="Arial" pitchFamily="34" charset="0"/>
                <a:cs typeface="Arial" pitchFamily="34" charset="0"/>
              </a:rPr>
              <a:t> Pedro Alfonso Ramos Sánchez</a:t>
            </a:r>
          </a:p>
          <a:p>
            <a:pPr lvl="1"/>
            <a:endParaRPr lang="es-MX" sz="2400" dirty="0" smtClean="0">
              <a:latin typeface="Arial" pitchFamily="34" charset="0"/>
              <a:cs typeface="Arial" pitchFamily="34" charset="0"/>
            </a:endParaRPr>
          </a:p>
          <a:p>
            <a:pPr lvl="1"/>
            <a:r>
              <a:rPr lang="es-MX" sz="2400" dirty="0" smtClean="0">
                <a:effectLst>
                  <a:outerShdw blurRad="38100" dist="38100" dir="2700000" algn="tl">
                    <a:srgbClr val="000000">
                      <a:alpha val="43137"/>
                    </a:srgbClr>
                  </a:outerShdw>
                </a:effectLst>
                <a:latin typeface="Arial" pitchFamily="34" charset="0"/>
                <a:cs typeface="Arial" pitchFamily="34" charset="0"/>
              </a:rPr>
              <a:t>Periodo:</a:t>
            </a:r>
            <a:r>
              <a:rPr lang="es-MX" sz="2400" dirty="0" smtClean="0">
                <a:latin typeface="Arial" pitchFamily="34" charset="0"/>
                <a:cs typeface="Arial" pitchFamily="34" charset="0"/>
              </a:rPr>
              <a:t> enero – junio 2016</a:t>
            </a:r>
            <a:endParaRPr lang="es-MX" sz="2800" dirty="0">
              <a:latin typeface="Arial" pitchFamily="34" charset="0"/>
              <a:cs typeface="Arial" pitchFamily="34" charset="0"/>
            </a:endParaRPr>
          </a:p>
          <a:p>
            <a:endParaRPr lang="es-MX" sz="2400" dirty="0"/>
          </a:p>
        </p:txBody>
      </p:sp>
    </p:spTree>
    <p:extLst>
      <p:ext uri="{BB962C8B-B14F-4D97-AF65-F5344CB8AC3E}">
        <p14:creationId xmlns:p14="http://schemas.microsoft.com/office/powerpoint/2010/main" val="370433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19672" y="188640"/>
            <a:ext cx="6995120" cy="994122"/>
          </a:xfrm>
        </p:spPr>
        <p:txBody>
          <a:bodyPr/>
          <a:lstStyle/>
          <a:p>
            <a:pPr marL="0" indent="0"/>
            <a:r>
              <a:rPr lang="fr-FR" sz="2000" b="1" u="sng" dirty="0" smtClean="0">
                <a:latin typeface="Arial" pitchFamily="34" charset="0"/>
                <a:cs typeface="Arial" pitchFamily="34" charset="0"/>
              </a:rPr>
              <a:t>Tema: </a:t>
            </a:r>
            <a:r>
              <a:rPr lang="es-ES" sz="1800" b="1" dirty="0" smtClean="0">
                <a:latin typeface="Arial" pitchFamily="34" charset="0"/>
                <a:cs typeface="Arial" pitchFamily="34" charset="0"/>
              </a:rPr>
              <a:t>Educación Ambiental en Ecoturismo</a:t>
            </a:r>
            <a:endParaRPr lang="es-MX" dirty="0">
              <a:latin typeface="Arial" pitchFamily="34" charset="0"/>
              <a:cs typeface="Arial" pitchFamily="34" charset="0"/>
            </a:endParaRPr>
          </a:p>
        </p:txBody>
      </p:sp>
      <p:sp>
        <p:nvSpPr>
          <p:cNvPr id="3" name="2 Marcador de contenido"/>
          <p:cNvSpPr>
            <a:spLocks noGrp="1"/>
          </p:cNvSpPr>
          <p:nvPr>
            <p:ph idx="1"/>
          </p:nvPr>
        </p:nvSpPr>
        <p:spPr>
          <a:xfrm>
            <a:off x="1259632" y="1124744"/>
            <a:ext cx="7632848" cy="4785395"/>
          </a:xfrm>
        </p:spPr>
        <p:txBody>
          <a:bodyPr>
            <a:noAutofit/>
          </a:bodyPr>
          <a:lstStyle/>
          <a:p>
            <a:pPr algn="ctr">
              <a:lnSpc>
                <a:spcPct val="90000"/>
              </a:lnSpc>
              <a:buNone/>
            </a:pPr>
            <a:r>
              <a:rPr lang="fr-FR" sz="1600" b="1" u="sng" dirty="0">
                <a:effectLst>
                  <a:outerShdw blurRad="38100" dist="38100" dir="2700000" algn="tl">
                    <a:srgbClr val="000000">
                      <a:alpha val="43137"/>
                    </a:srgbClr>
                  </a:outerShdw>
                </a:effectLst>
                <a:latin typeface="Arial" pitchFamily="34" charset="0"/>
                <a:cs typeface="Arial" pitchFamily="34" charset="0"/>
              </a:rPr>
              <a:t> Abstract</a:t>
            </a:r>
            <a:r>
              <a:rPr lang="fr-FR" sz="1600" b="1" u="sng" dirty="0" smtClean="0">
                <a:effectLst>
                  <a:outerShdw blurRad="38100" dist="38100" dir="2700000" algn="tl">
                    <a:srgbClr val="000000">
                      <a:alpha val="43137"/>
                    </a:srgbClr>
                  </a:outerShdw>
                </a:effectLst>
                <a:latin typeface="Arial" pitchFamily="34" charset="0"/>
                <a:cs typeface="Arial" pitchFamily="34" charset="0"/>
              </a:rPr>
              <a:t>:</a:t>
            </a:r>
          </a:p>
          <a:p>
            <a:pPr algn="ctr">
              <a:lnSpc>
                <a:spcPct val="90000"/>
              </a:lnSpc>
              <a:buNone/>
            </a:pPr>
            <a:endParaRPr lang="fr-FR" sz="1600" b="1" u="sng" dirty="0" smtClean="0">
              <a:effectLst>
                <a:outerShdw blurRad="38100" dist="38100" dir="2700000" algn="tl">
                  <a:srgbClr val="000000">
                    <a:alpha val="43137"/>
                  </a:srgbClr>
                </a:outerShdw>
              </a:effectLst>
              <a:latin typeface="Arial" pitchFamily="34" charset="0"/>
              <a:cs typeface="Arial" pitchFamily="34" charset="0"/>
            </a:endParaRPr>
          </a:p>
          <a:p>
            <a:pPr marL="0" indent="0" algn="just">
              <a:buNone/>
            </a:pPr>
            <a:r>
              <a:rPr lang="en-US" sz="1600" dirty="0">
                <a:latin typeface="Arial" pitchFamily="34" charset="0"/>
                <a:cs typeface="Arial" pitchFamily="34" charset="0"/>
              </a:rPr>
              <a:t>Eco-tourism focuses on local cultures, wilderness adventures, volunteering, personal growth and learning new ways to live on our vulnerable planet. It is typically defined as travel to destinations where the flora, fauna, and cultural heritage are the primary attractions. Responsible ecotourism includes programs that minimize the adverse effects of traditional tourism on the natural environment, and enhance the cultural integrity of local people. Therefore, in addition to evaluating environmental and cultural factors, initiatives by hospitality providers to promote recycling, energy efficiency, water re-use, and the creation of economic opportunities for local communities are an integral part of ecotourism</a:t>
            </a:r>
            <a:r>
              <a:rPr lang="en-US" sz="1600" dirty="0" smtClean="0">
                <a:latin typeface="Arial" pitchFamily="34" charset="0"/>
                <a:cs typeface="Arial" pitchFamily="34" charset="0"/>
              </a:rPr>
              <a:t>.</a:t>
            </a:r>
          </a:p>
          <a:p>
            <a:pPr marL="0" indent="0" algn="just">
              <a:buNone/>
            </a:pPr>
            <a:endParaRPr lang="en-US" sz="1600" dirty="0">
              <a:latin typeface="Arial" pitchFamily="34" charset="0"/>
              <a:cs typeface="Arial" pitchFamily="34" charset="0"/>
            </a:endParaRPr>
          </a:p>
          <a:p>
            <a:pPr marL="0" indent="0" algn="just">
              <a:buNone/>
            </a:pPr>
            <a:r>
              <a:rPr lang="en-US" sz="1600" dirty="0">
                <a:latin typeface="Arial" pitchFamily="34" charset="0"/>
                <a:cs typeface="Arial" pitchFamily="34" charset="0"/>
              </a:rPr>
              <a:t>Historical, biological and cultural conservation, preservation, sustainable development etc. are some of the fields closely related to Eco-Tourism. Many professionals have been involved in formulating and developing eco-tourism policies. They come from the fields of Geographic Information Systems, Wildlife Management, Wildlife Photography, Marine Biology and Oceanography, National and State Park Management, Environmental Sciences, Women in Development, Historians and Archaeologists, etc.</a:t>
            </a:r>
          </a:p>
          <a:p>
            <a:pPr>
              <a:lnSpc>
                <a:spcPct val="90000"/>
              </a:lnSpc>
              <a:buNone/>
            </a:pPr>
            <a:endParaRPr lang="fr-FR" sz="1600" b="1" u="sng" dirty="0" smtClean="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r>
              <a:rPr lang="fr-FR" sz="1600" b="1" u="sng" dirty="0" smtClean="0">
                <a:effectLst>
                  <a:outerShdw blurRad="38100" dist="38100" dir="2700000" algn="tl">
                    <a:srgbClr val="000000">
                      <a:alpha val="43137"/>
                    </a:srgbClr>
                  </a:outerShdw>
                </a:effectLst>
                <a:latin typeface="Arial" pitchFamily="34" charset="0"/>
                <a:cs typeface="Arial" pitchFamily="34" charset="0"/>
              </a:rPr>
              <a:t>Keywords</a:t>
            </a:r>
            <a:r>
              <a:rPr lang="fr-FR" sz="1600" b="1" dirty="0" smtClean="0">
                <a:effectLst>
                  <a:outerShdw blurRad="38100" dist="38100" dir="2700000" algn="tl">
                    <a:srgbClr val="000000">
                      <a:alpha val="43137"/>
                    </a:srgbClr>
                  </a:outerShdw>
                </a:effectLst>
                <a:latin typeface="Arial" pitchFamily="34" charset="0"/>
                <a:cs typeface="Arial" pitchFamily="34" charset="0"/>
              </a:rPr>
              <a:t>: </a:t>
            </a:r>
            <a:r>
              <a:rPr lang="es-MX" sz="1600" dirty="0" err="1" smtClean="0">
                <a:latin typeface="Arial" pitchFamily="34" charset="0"/>
                <a:cs typeface="Arial" pitchFamily="34" charset="0"/>
              </a:rPr>
              <a:t>Environmental</a:t>
            </a:r>
            <a:r>
              <a:rPr lang="es-MX" sz="1600" dirty="0" smtClean="0">
                <a:latin typeface="Arial" pitchFamily="34" charset="0"/>
                <a:cs typeface="Arial" pitchFamily="34" charset="0"/>
              </a:rPr>
              <a:t>, </a:t>
            </a:r>
            <a:r>
              <a:rPr lang="es-MX" sz="1600" dirty="0" err="1" smtClean="0">
                <a:latin typeface="Arial" pitchFamily="34" charset="0"/>
                <a:cs typeface="Arial" pitchFamily="34" charset="0"/>
              </a:rPr>
              <a:t>Education</a:t>
            </a:r>
            <a:r>
              <a:rPr lang="es-MX" sz="1600" dirty="0" smtClean="0">
                <a:latin typeface="Arial" pitchFamily="34" charset="0"/>
                <a:cs typeface="Arial" pitchFamily="34" charset="0"/>
              </a:rPr>
              <a:t>, </a:t>
            </a:r>
            <a:r>
              <a:rPr lang="es-MX" sz="1600" dirty="0" err="1" smtClean="0">
                <a:latin typeface="Arial" pitchFamily="34" charset="0"/>
                <a:cs typeface="Arial" pitchFamily="34" charset="0"/>
              </a:rPr>
              <a:t>Ecotourism</a:t>
            </a:r>
            <a:r>
              <a:rPr lang="fr-FR" sz="1600" b="1" dirty="0">
                <a:effectLst>
                  <a:outerShdw blurRad="38100" dist="38100" dir="2700000" algn="tl">
                    <a:srgbClr val="000000">
                      <a:alpha val="43137"/>
                    </a:srgbClr>
                  </a:outerShdw>
                </a:effectLst>
                <a:latin typeface="Arial" pitchFamily="34" charset="0"/>
                <a:cs typeface="Arial" pitchFamily="34" charset="0"/>
              </a:rPr>
              <a:t>.</a:t>
            </a:r>
            <a:endParaRPr lang="es-MX" sz="1600" dirty="0">
              <a:latin typeface="Arial" pitchFamily="34" charset="0"/>
              <a:cs typeface="Arial" pitchFamily="34" charset="0"/>
            </a:endParaRPr>
          </a:p>
        </p:txBody>
      </p:sp>
    </p:spTree>
    <p:extLst>
      <p:ext uri="{BB962C8B-B14F-4D97-AF65-F5344CB8AC3E}">
        <p14:creationId xmlns:p14="http://schemas.microsoft.com/office/powerpoint/2010/main" val="1839356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1680" y="620688"/>
            <a:ext cx="6995120" cy="1143000"/>
          </a:xfrm>
        </p:spPr>
        <p:txBody>
          <a:bodyPr/>
          <a:lstStyle/>
          <a:p>
            <a:r>
              <a:rPr lang="es-ES" dirty="0" smtClean="0">
                <a:latin typeface="Arial" pitchFamily="34" charset="0"/>
                <a:cs typeface="Arial" pitchFamily="34" charset="0"/>
              </a:rPr>
              <a:t>Unidad 3 </a:t>
            </a:r>
            <a:br>
              <a:rPr lang="es-ES" dirty="0" smtClean="0">
                <a:latin typeface="Arial" pitchFamily="34" charset="0"/>
                <a:cs typeface="Arial" pitchFamily="34" charset="0"/>
              </a:rPr>
            </a:br>
            <a:r>
              <a:rPr lang="es-ES" b="1" dirty="0">
                <a:latin typeface="Arial" pitchFamily="34" charset="0"/>
                <a:cs typeface="Arial" pitchFamily="34" charset="0"/>
              </a:rPr>
              <a:t>Educación Ambiental en Ecoturismo</a:t>
            </a:r>
            <a:r>
              <a:rPr lang="es-ES" dirty="0" smtClean="0">
                <a:latin typeface="Arial" pitchFamily="34" charset="0"/>
                <a:cs typeface="Arial" pitchFamily="34" charset="0"/>
              </a:rPr>
              <a:t/>
            </a:r>
            <a:br>
              <a:rPr lang="es-ES" dirty="0" smtClean="0">
                <a:latin typeface="Arial" pitchFamily="34" charset="0"/>
                <a:cs typeface="Arial" pitchFamily="34" charset="0"/>
              </a:rPr>
            </a:br>
            <a:endParaRPr lang="es-MX" dirty="0">
              <a:latin typeface="Arial" pitchFamily="34" charset="0"/>
              <a:cs typeface="Arial" pitchFamily="34" charset="0"/>
            </a:endParaRPr>
          </a:p>
        </p:txBody>
      </p:sp>
      <p:pic>
        <p:nvPicPr>
          <p:cNvPr id="9" name="Imagen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3648" y="1916832"/>
            <a:ext cx="7471020" cy="3335277"/>
          </a:xfrm>
          <a:prstGeom prst="rect">
            <a:avLst/>
          </a:prstGeom>
        </p:spPr>
      </p:pic>
      <p:sp>
        <p:nvSpPr>
          <p:cNvPr id="10" name="9 CuadroTexto"/>
          <p:cNvSpPr txBox="1"/>
          <p:nvPr/>
        </p:nvSpPr>
        <p:spPr>
          <a:xfrm>
            <a:off x="3995936" y="5705822"/>
            <a:ext cx="4896544" cy="369332"/>
          </a:xfrm>
          <a:prstGeom prst="rect">
            <a:avLst/>
          </a:prstGeom>
          <a:noFill/>
        </p:spPr>
        <p:txBody>
          <a:bodyPr wrap="square" rtlCol="0">
            <a:spAutoFit/>
          </a:bodyPr>
          <a:lstStyle/>
          <a:p>
            <a:r>
              <a:rPr lang="es-ES" dirty="0" smtClean="0">
                <a:latin typeface="Arial" pitchFamily="34" charset="0"/>
                <a:cs typeface="Arial" pitchFamily="34" charset="0"/>
              </a:rPr>
              <a:t>Pensando en las generaciones futuras hoy</a:t>
            </a:r>
            <a:endParaRPr lang="es-MX"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19672" y="1124744"/>
            <a:ext cx="7269712" cy="2554545"/>
          </a:xfrm>
          <a:prstGeom prst="rect">
            <a:avLst/>
          </a:prstGeom>
        </p:spPr>
        <p:txBody>
          <a:bodyPr wrap="square">
            <a:spAutoFit/>
          </a:bodyPr>
          <a:lstStyle/>
          <a:p>
            <a:pPr algn="just"/>
            <a:r>
              <a:rPr lang="es-MX" sz="2000" dirty="0" smtClean="0">
                <a:latin typeface="Arial" pitchFamily="34" charset="0"/>
                <a:cs typeface="Arial" pitchFamily="34" charset="0"/>
              </a:rPr>
              <a:t>Es </a:t>
            </a:r>
            <a:r>
              <a:rPr lang="es-MX" sz="2000" dirty="0">
                <a:latin typeface="Arial" pitchFamily="34" charset="0"/>
                <a:cs typeface="Arial" pitchFamily="34" charset="0"/>
              </a:rPr>
              <a:t>un </a:t>
            </a:r>
            <a:r>
              <a:rPr lang="es-MX" sz="2000" dirty="0" smtClean="0">
                <a:latin typeface="Arial" pitchFamily="34" charset="0"/>
                <a:cs typeface="Arial" pitchFamily="34" charset="0"/>
              </a:rPr>
              <a:t>sistema formado </a:t>
            </a:r>
            <a:r>
              <a:rPr lang="es-MX" sz="2000" dirty="0">
                <a:latin typeface="Arial" pitchFamily="34" charset="0"/>
                <a:cs typeface="Arial" pitchFamily="34" charset="0"/>
              </a:rPr>
              <a:t>por elementos naturales y artificiales que están interrelacionados y que son modificados por la acción humana. Se trata del entorno que condiciona la forma de vida de la </a:t>
            </a:r>
            <a:r>
              <a:rPr lang="es-MX" sz="2000" dirty="0" smtClean="0">
                <a:latin typeface="Arial" pitchFamily="34" charset="0"/>
                <a:cs typeface="Arial" pitchFamily="34" charset="0"/>
              </a:rPr>
              <a:t>sociedad</a:t>
            </a:r>
            <a:r>
              <a:rPr lang="es-MX" sz="2000" dirty="0">
                <a:latin typeface="Arial" pitchFamily="34" charset="0"/>
                <a:cs typeface="Arial" pitchFamily="34" charset="0"/>
              </a:rPr>
              <a:t> y que incluye valores naturales, sociales y culturales que existen en un lugar y momento determinado.</a:t>
            </a:r>
            <a:br>
              <a:rPr lang="es-MX" sz="2000" dirty="0">
                <a:latin typeface="Arial" pitchFamily="34" charset="0"/>
                <a:cs typeface="Arial" pitchFamily="34" charset="0"/>
              </a:rPr>
            </a:br>
            <a:r>
              <a:rPr lang="es-MX" sz="2000" dirty="0">
                <a:latin typeface="Arial" pitchFamily="34" charset="0"/>
                <a:cs typeface="Arial" pitchFamily="34" charset="0"/>
              </a:rPr>
              <a:t/>
            </a:r>
            <a:br>
              <a:rPr lang="es-MX" sz="2000" dirty="0">
                <a:latin typeface="Arial" pitchFamily="34" charset="0"/>
                <a:cs typeface="Arial" pitchFamily="34" charset="0"/>
              </a:rPr>
            </a:br>
            <a:endParaRPr lang="es-MX" sz="2000" dirty="0">
              <a:latin typeface="Arial" pitchFamily="34" charset="0"/>
              <a:cs typeface="Arial" pitchFamily="34" charset="0"/>
            </a:endParaRPr>
          </a:p>
        </p:txBody>
      </p:sp>
      <p:sp>
        <p:nvSpPr>
          <p:cNvPr id="3" name="2 Rectángulo"/>
          <p:cNvSpPr/>
          <p:nvPr/>
        </p:nvSpPr>
        <p:spPr>
          <a:xfrm>
            <a:off x="1619672" y="3645024"/>
            <a:ext cx="7269712" cy="2308324"/>
          </a:xfrm>
          <a:prstGeom prst="rect">
            <a:avLst/>
          </a:prstGeom>
        </p:spPr>
        <p:txBody>
          <a:bodyPr wrap="square">
            <a:spAutoFit/>
          </a:bodyPr>
          <a:lstStyle/>
          <a:p>
            <a:pPr algn="just" fontAlgn="base"/>
            <a:r>
              <a:rPr lang="es-MX" dirty="0" smtClean="0">
                <a:latin typeface="Arial" pitchFamily="34" charset="0"/>
                <a:cs typeface="Arial" pitchFamily="34" charset="0"/>
              </a:rPr>
              <a:t>Es el </a:t>
            </a:r>
            <a:r>
              <a:rPr lang="es-MX" dirty="0">
                <a:latin typeface="Arial" pitchFamily="34" charset="0"/>
                <a:cs typeface="Arial" pitchFamily="34" charset="0"/>
              </a:rPr>
              <a:t>conjunto formado por todos los factores bióticos de un área y los factores abióticos del medio ambiente; en otras palabras, es una comunidad de seres vivos con los procesos vitales interrelacionados.</a:t>
            </a:r>
          </a:p>
          <a:p>
            <a:pPr algn="just" fontAlgn="base"/>
            <a:r>
              <a:rPr lang="es-MX" dirty="0">
                <a:latin typeface="Arial" pitchFamily="34" charset="0"/>
                <a:cs typeface="Arial" pitchFamily="34" charset="0"/>
              </a:rPr>
              <a:t>La </a:t>
            </a:r>
            <a:r>
              <a:rPr lang="es-MX" dirty="0" smtClean="0">
                <a:latin typeface="Arial" pitchFamily="34" charset="0"/>
                <a:cs typeface="Arial" pitchFamily="34" charset="0"/>
              </a:rPr>
              <a:t>ecología</a:t>
            </a:r>
            <a:r>
              <a:rPr lang="es-MX" dirty="0">
                <a:latin typeface="Arial" pitchFamily="34" charset="0"/>
                <a:cs typeface="Arial" pitchFamily="34" charset="0"/>
              </a:rPr>
              <a:t> es otra noción vinculada al medio ambiente, ya que se trata de la disciplina que estudia la relación entre los seres vivos y su </a:t>
            </a:r>
            <a:r>
              <a:rPr lang="es-MX" dirty="0" smtClean="0">
                <a:latin typeface="Arial" pitchFamily="34" charset="0"/>
                <a:cs typeface="Arial" pitchFamily="34" charset="0"/>
              </a:rPr>
              <a:t>entorno, </a:t>
            </a:r>
            <a:r>
              <a:rPr lang="es-MX" dirty="0">
                <a:latin typeface="Arial" pitchFamily="34" charset="0"/>
                <a:cs typeface="Arial" pitchFamily="34" charset="0"/>
              </a:rPr>
              <a:t>cuya subsistencia puede garantizarse a través de un comportamiento ecológico, que respete y proteja los recursos naturales</a:t>
            </a:r>
            <a:r>
              <a:rPr lang="es-MX" dirty="0" smtClean="0">
                <a:latin typeface="Arial" pitchFamily="34" charset="0"/>
                <a:cs typeface="Arial" pitchFamily="34" charset="0"/>
              </a:rPr>
              <a:t>.</a:t>
            </a:r>
            <a:endParaRPr lang="es-MX" dirty="0">
              <a:latin typeface="Arial" pitchFamily="34" charset="0"/>
              <a:cs typeface="Arial" pitchFamily="34" charset="0"/>
            </a:endParaRPr>
          </a:p>
        </p:txBody>
      </p:sp>
      <p:sp>
        <p:nvSpPr>
          <p:cNvPr id="9" name="Título 1"/>
          <p:cNvSpPr>
            <a:spLocks noGrp="1"/>
          </p:cNvSpPr>
          <p:nvPr>
            <p:ph type="title"/>
          </p:nvPr>
        </p:nvSpPr>
        <p:spPr>
          <a:xfrm>
            <a:off x="2546194" y="332656"/>
            <a:ext cx="5334818" cy="744034"/>
          </a:xfrm>
        </p:spPr>
        <p:txBody>
          <a:bodyPr/>
          <a:lstStyle/>
          <a:p>
            <a:r>
              <a:rPr lang="es-MX" sz="2800" b="1" dirty="0">
                <a:latin typeface="Arial" pitchFamily="34" charset="0"/>
                <a:cs typeface="Arial" pitchFamily="34" charset="0"/>
              </a:rPr>
              <a:t>El medio ambiente: </a:t>
            </a:r>
          </a:p>
        </p:txBody>
      </p:sp>
      <p:sp>
        <p:nvSpPr>
          <p:cNvPr id="10" name="Título 1"/>
          <p:cNvSpPr txBox="1">
            <a:spLocks/>
          </p:cNvSpPr>
          <p:nvPr/>
        </p:nvSpPr>
        <p:spPr>
          <a:xfrm>
            <a:off x="2513563" y="2999496"/>
            <a:ext cx="5334818" cy="7440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a:lstStyle>
          <a:p>
            <a:pPr fontAlgn="base"/>
            <a:r>
              <a:rPr lang="es-MX" sz="2800" b="1" dirty="0">
                <a:latin typeface="Arial" pitchFamily="34" charset="0"/>
                <a:cs typeface="Arial" pitchFamily="34" charset="0"/>
              </a:rPr>
              <a:t>Ecosistema:</a:t>
            </a:r>
          </a:p>
        </p:txBody>
      </p:sp>
    </p:spTree>
    <p:extLst>
      <p:ext uri="{BB962C8B-B14F-4D97-AF65-F5344CB8AC3E}">
        <p14:creationId xmlns:p14="http://schemas.microsoft.com/office/powerpoint/2010/main" val="824670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a:spLocks noGrp="1"/>
          </p:cNvSpPr>
          <p:nvPr>
            <p:ph type="title"/>
          </p:nvPr>
        </p:nvSpPr>
        <p:spPr>
          <a:xfrm>
            <a:off x="2546194" y="332656"/>
            <a:ext cx="5334818" cy="744034"/>
          </a:xfrm>
        </p:spPr>
        <p:txBody>
          <a:bodyPr/>
          <a:lstStyle/>
          <a:p>
            <a:r>
              <a:rPr lang="es-MX" sz="2800" dirty="0" smtClean="0"/>
              <a:t>Hábitat</a:t>
            </a:r>
            <a:endParaRPr lang="es-MX" sz="2800" dirty="0"/>
          </a:p>
        </p:txBody>
      </p:sp>
      <p:pic>
        <p:nvPicPr>
          <p:cNvPr id="11"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6016" y="4149080"/>
            <a:ext cx="3472633" cy="2267842"/>
          </a:xfrm>
          <a:prstGeom prst="rect">
            <a:avLst/>
          </a:prstGeom>
        </p:spPr>
      </p:pic>
      <p:sp>
        <p:nvSpPr>
          <p:cNvPr id="12" name="Marcador de contenido 2"/>
          <p:cNvSpPr>
            <a:spLocks noGrp="1"/>
          </p:cNvSpPr>
          <p:nvPr>
            <p:ph idx="1"/>
          </p:nvPr>
        </p:nvSpPr>
        <p:spPr>
          <a:xfrm>
            <a:off x="1547664" y="1052736"/>
            <a:ext cx="7056784" cy="2708920"/>
          </a:xfrm>
        </p:spPr>
        <p:txBody>
          <a:bodyPr>
            <a:noAutofit/>
          </a:bodyPr>
          <a:lstStyle/>
          <a:p>
            <a:pPr algn="just"/>
            <a:r>
              <a:rPr lang="es-MX" sz="1800" dirty="0">
                <a:latin typeface="Arial" panose="020B0604020202020204" pitchFamily="34" charset="0"/>
                <a:cs typeface="Arial" panose="020B0604020202020204" pitchFamily="34" charset="0"/>
              </a:rPr>
              <a:t>El hábitat es una parte del ecosistema. </a:t>
            </a:r>
            <a:r>
              <a:rPr lang="es-MX" sz="1800" dirty="0" smtClean="0">
                <a:latin typeface="Arial" panose="020B0604020202020204" pitchFamily="34" charset="0"/>
                <a:cs typeface="Arial" panose="020B0604020202020204" pitchFamily="34" charset="0"/>
              </a:rPr>
              <a:t>Es un lugar </a:t>
            </a:r>
            <a:r>
              <a:rPr lang="es-MX" sz="1800" dirty="0">
                <a:latin typeface="Arial" panose="020B0604020202020204" pitchFamily="34" charset="0"/>
                <a:cs typeface="Arial" panose="020B0604020202020204" pitchFamily="34" charset="0"/>
              </a:rPr>
              <a:t>que ocupa una población que puede ser de cualquier tipo: animales, insectos, personas, peces, etc. E</a:t>
            </a:r>
            <a:r>
              <a:rPr lang="es-MX" sz="1800" dirty="0" smtClean="0">
                <a:latin typeface="Arial" panose="020B0604020202020204" pitchFamily="34" charset="0"/>
                <a:cs typeface="Arial" panose="020B0604020202020204" pitchFamily="34" charset="0"/>
              </a:rPr>
              <a:t>s </a:t>
            </a:r>
            <a:r>
              <a:rPr lang="es-MX" sz="1800" dirty="0">
                <a:latin typeface="Arial" panose="020B0604020202020204" pitchFamily="34" charset="0"/>
                <a:cs typeface="Arial" panose="020B0604020202020204" pitchFamily="34" charset="0"/>
              </a:rPr>
              <a:t>el lugar en el cual se cumplen las condiciones más importantes para que una especie de seres vivos puedan vivir allí, donde también se reproducirán y aumentarán su número. Un hábitat es definido por ciertos rasgos que lo hacen distinto de otros hábitats. Dos especies distintas de animales por lo general no pueden compartir un mismo hábitat ya que requieren diferentes rasgos, al menos que el hábitat pueda cumplir con los requerimientos de todas las especies en cuestión.</a:t>
            </a:r>
          </a:p>
        </p:txBody>
      </p:sp>
    </p:spTree>
    <p:extLst>
      <p:ext uri="{BB962C8B-B14F-4D97-AF65-F5344CB8AC3E}">
        <p14:creationId xmlns:p14="http://schemas.microsoft.com/office/powerpoint/2010/main" val="23266982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442512" y="1628800"/>
            <a:ext cx="7344816" cy="4401205"/>
          </a:xfrm>
          <a:prstGeom prst="rect">
            <a:avLst/>
          </a:prstGeom>
        </p:spPr>
        <p:txBody>
          <a:bodyPr wrap="square">
            <a:spAutoFit/>
          </a:bodyPr>
          <a:lstStyle/>
          <a:p>
            <a:pPr algn="just"/>
            <a:r>
              <a:rPr lang="es-MX" sz="2000" dirty="0">
                <a:latin typeface="Arial" pitchFamily="34" charset="0"/>
                <a:cs typeface="Arial" pitchFamily="34" charset="0"/>
              </a:rPr>
              <a:t>La palabra eco es un término muy utilizado en la actualidad para hacer referencia a un fenómeno muy importante como es el de la ecología. El prefijo eco proviene del idioma griego en el cual </a:t>
            </a:r>
            <a:r>
              <a:rPr lang="es-MX" sz="2000" dirty="0" err="1">
                <a:latin typeface="Arial" pitchFamily="34" charset="0"/>
                <a:cs typeface="Arial" pitchFamily="34" charset="0"/>
              </a:rPr>
              <a:t>oikos</a:t>
            </a:r>
            <a:r>
              <a:rPr lang="es-MX" sz="2000" dirty="0">
                <a:latin typeface="Arial" pitchFamily="34" charset="0"/>
                <a:cs typeface="Arial" pitchFamily="34" charset="0"/>
              </a:rPr>
              <a:t> significa casa. Eventualmente, la palabra se convirtió en un prefijo utilizado para hacer referencia al planeta Tierra como nuestra casa y todo lo que en él suceda a nivel biológico, natural o geológico se relacionará así con la idea de eco. </a:t>
            </a:r>
            <a:endParaRPr lang="es-MX" sz="2000" dirty="0" smtClean="0">
              <a:latin typeface="Arial" pitchFamily="34" charset="0"/>
              <a:cs typeface="Arial" pitchFamily="34" charset="0"/>
            </a:endParaRPr>
          </a:p>
          <a:p>
            <a:pPr algn="just"/>
            <a:endParaRPr lang="es-MX" sz="2000" dirty="0" smtClean="0">
              <a:latin typeface="Arial" pitchFamily="34" charset="0"/>
              <a:cs typeface="Arial" pitchFamily="34" charset="0"/>
            </a:endParaRPr>
          </a:p>
          <a:p>
            <a:pPr algn="just"/>
            <a:r>
              <a:rPr lang="es-MX" sz="2000" dirty="0" smtClean="0">
                <a:latin typeface="Arial" pitchFamily="34" charset="0"/>
                <a:cs typeface="Arial" pitchFamily="34" charset="0"/>
              </a:rPr>
              <a:t>En </a:t>
            </a:r>
            <a:r>
              <a:rPr lang="es-MX" sz="2000" dirty="0">
                <a:latin typeface="Arial" pitchFamily="34" charset="0"/>
                <a:cs typeface="Arial" pitchFamily="34" charset="0"/>
              </a:rPr>
              <a:t>el lenguaje común, eco se utiliza para designar a todo lo que se vincule con las prácticas sustentables y que tienen al cuidado del medio ambiente como principal objetivo.</a:t>
            </a:r>
            <a:br>
              <a:rPr lang="es-MX" sz="2000" dirty="0">
                <a:latin typeface="Arial" pitchFamily="34" charset="0"/>
                <a:cs typeface="Arial" pitchFamily="34" charset="0"/>
              </a:rPr>
            </a:br>
            <a:r>
              <a:rPr lang="es-MX" sz="2000" dirty="0">
                <a:latin typeface="Arial" pitchFamily="34" charset="0"/>
                <a:cs typeface="Arial" pitchFamily="34" charset="0"/>
              </a:rPr>
              <a:t/>
            </a:r>
            <a:br>
              <a:rPr lang="es-MX" sz="2000" dirty="0">
                <a:latin typeface="Arial" pitchFamily="34" charset="0"/>
                <a:cs typeface="Arial" pitchFamily="34" charset="0"/>
              </a:rPr>
            </a:br>
            <a:endParaRPr lang="es-MX" sz="2000" dirty="0">
              <a:latin typeface="Arial" pitchFamily="34" charset="0"/>
              <a:cs typeface="Arial" pitchFamily="34" charset="0"/>
            </a:endParaRPr>
          </a:p>
        </p:txBody>
      </p:sp>
      <p:sp>
        <p:nvSpPr>
          <p:cNvPr id="3" name="2 CuadroTexto"/>
          <p:cNvSpPr txBox="1"/>
          <p:nvPr/>
        </p:nvSpPr>
        <p:spPr>
          <a:xfrm>
            <a:off x="2411760" y="791622"/>
            <a:ext cx="5738348" cy="584775"/>
          </a:xfrm>
          <a:prstGeom prst="rect">
            <a:avLst/>
          </a:prstGeom>
          <a:noFill/>
        </p:spPr>
        <p:txBody>
          <a:bodyPr wrap="square" rtlCol="0">
            <a:spAutoFit/>
          </a:bodyPr>
          <a:lstStyle/>
          <a:p>
            <a:r>
              <a:rPr lang="es-ES" sz="3200" dirty="0" smtClean="0">
                <a:solidFill>
                  <a:schemeClr val="accent6">
                    <a:lumMod val="50000"/>
                  </a:schemeClr>
                </a:solidFill>
                <a:latin typeface="Arial" pitchFamily="34" charset="0"/>
                <a:cs typeface="Arial" pitchFamily="34" charset="0"/>
              </a:rPr>
              <a:t>Etimología de la palabra Eco</a:t>
            </a:r>
            <a:endParaRPr lang="es-MX" sz="3200" dirty="0">
              <a:solidFill>
                <a:schemeClr val="accent6">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1725336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646111" y="452718"/>
            <a:ext cx="9404723" cy="1400530"/>
          </a:xfrm>
        </p:spPr>
        <p:txBody>
          <a:bodyPr/>
          <a:lstStyle/>
          <a:p>
            <a:r>
              <a:rPr lang="es-MX" dirty="0" smtClean="0"/>
              <a:t>Ecoturismo</a:t>
            </a:r>
            <a:endParaRPr lang="es-MX" dirty="0"/>
          </a:p>
        </p:txBody>
      </p:sp>
      <p:sp>
        <p:nvSpPr>
          <p:cNvPr id="5" name="Marcador de contenido 2"/>
          <p:cNvSpPr>
            <a:spLocks noGrp="1"/>
          </p:cNvSpPr>
          <p:nvPr>
            <p:ph idx="1"/>
          </p:nvPr>
        </p:nvSpPr>
        <p:spPr>
          <a:xfrm>
            <a:off x="1475656" y="1628800"/>
            <a:ext cx="7272808" cy="4968552"/>
          </a:xfrm>
        </p:spPr>
        <p:txBody>
          <a:bodyPr>
            <a:noAutofit/>
          </a:bodyPr>
          <a:lstStyle/>
          <a:p>
            <a:pPr marL="0" indent="0" algn="just">
              <a:buNone/>
            </a:pPr>
            <a:r>
              <a:rPr lang="es-MX" sz="1800" dirty="0">
                <a:latin typeface="Arial" panose="020B0604020202020204" pitchFamily="34" charset="0"/>
                <a:cs typeface="Arial" panose="020B0604020202020204" pitchFamily="34" charset="0"/>
              </a:rPr>
              <a:t>El ecoturismo es un subcomponente del campo del desarrollo sostenible, es una forma de turismo centrado en la naturaleza que se caracteriza por estar fuertemente orientado al desarrollo sostenible y por lo tanto se sustenta en el cumplimiento de siete componentes:</a:t>
            </a:r>
          </a:p>
          <a:p>
            <a:pPr algn="just"/>
            <a:r>
              <a:rPr lang="es-MX" sz="1800" dirty="0">
                <a:latin typeface="Arial" panose="020B0604020202020204" pitchFamily="34" charset="0"/>
                <a:cs typeface="Arial" panose="020B0604020202020204" pitchFamily="34" charset="0"/>
              </a:rPr>
              <a:t>Contribuye a la conservación de la biodiversidad.</a:t>
            </a:r>
          </a:p>
          <a:p>
            <a:pPr algn="just"/>
            <a:r>
              <a:rPr lang="es-MX" sz="1800" dirty="0">
                <a:latin typeface="Arial" panose="020B0604020202020204" pitchFamily="34" charset="0"/>
                <a:cs typeface="Arial" panose="020B0604020202020204" pitchFamily="34" charset="0"/>
              </a:rPr>
              <a:t>Sostiene el bienestar de la población local.</a:t>
            </a:r>
          </a:p>
          <a:p>
            <a:pPr algn="just"/>
            <a:r>
              <a:rPr lang="es-MX" sz="1800" dirty="0">
                <a:latin typeface="Arial" panose="020B0604020202020204" pitchFamily="34" charset="0"/>
                <a:cs typeface="Arial" panose="020B0604020202020204" pitchFamily="34" charset="0"/>
              </a:rPr>
              <a:t>Incluye una experiencia de aprendizaje / interpretación</a:t>
            </a:r>
          </a:p>
          <a:p>
            <a:pPr algn="just"/>
            <a:r>
              <a:rPr lang="es-MX" sz="1800" dirty="0">
                <a:latin typeface="Arial" panose="020B0604020202020204" pitchFamily="34" charset="0"/>
                <a:cs typeface="Arial" panose="020B0604020202020204" pitchFamily="34" charset="0"/>
              </a:rPr>
              <a:t>Involucra la acción responsable por parte de turistas y de la industria turística.</a:t>
            </a:r>
          </a:p>
          <a:p>
            <a:pPr algn="just"/>
            <a:r>
              <a:rPr lang="es-MX" sz="1800" dirty="0">
                <a:latin typeface="Arial" panose="020B0604020202020204" pitchFamily="34" charset="0"/>
                <a:cs typeface="Arial" panose="020B0604020202020204" pitchFamily="34" charset="0"/>
              </a:rPr>
              <a:t>Es ofrecido primordialmente a grupos pequeños por pequeñas empresas.</a:t>
            </a:r>
          </a:p>
          <a:p>
            <a:pPr algn="just"/>
            <a:r>
              <a:rPr lang="es-MX" sz="1800" dirty="0">
                <a:latin typeface="Arial" panose="020B0604020202020204" pitchFamily="34" charset="0"/>
                <a:cs typeface="Arial" panose="020B0604020202020204" pitchFamily="34" charset="0"/>
              </a:rPr>
              <a:t>Requiere el consumo más bajo posible de recursos no renovables.</a:t>
            </a:r>
          </a:p>
          <a:p>
            <a:pPr algn="just"/>
            <a:r>
              <a:rPr lang="es-MX" sz="1800" dirty="0">
                <a:latin typeface="Arial" panose="020B0604020202020204" pitchFamily="34" charset="0"/>
                <a:cs typeface="Arial" panose="020B0604020202020204" pitchFamily="34" charset="0"/>
              </a:rPr>
              <a:t>Enfatiza la participación local, propiedad y oportunidad de negocios para la población rural.</a:t>
            </a:r>
          </a:p>
          <a:p>
            <a:pPr algn="just"/>
            <a:endParaRPr lang="es-MX" sz="1800" dirty="0"/>
          </a:p>
        </p:txBody>
      </p:sp>
    </p:spTree>
    <p:extLst>
      <p:ext uri="{BB962C8B-B14F-4D97-AF65-F5344CB8AC3E}">
        <p14:creationId xmlns:p14="http://schemas.microsoft.com/office/powerpoint/2010/main" val="71503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33384" y="260648"/>
            <a:ext cx="6995120" cy="490066"/>
          </a:xfrm>
        </p:spPr>
        <p:txBody>
          <a:bodyPr/>
          <a:lstStyle/>
          <a:p>
            <a:r>
              <a:rPr lang="es-ES" dirty="0" smtClean="0"/>
              <a:t>Ecoturismo</a:t>
            </a:r>
            <a:endParaRPr lang="es-MX" dirty="0"/>
          </a:p>
        </p:txBody>
      </p:sp>
      <p:sp>
        <p:nvSpPr>
          <p:cNvPr id="5" name="4 Rectángulo"/>
          <p:cNvSpPr/>
          <p:nvPr/>
        </p:nvSpPr>
        <p:spPr>
          <a:xfrm>
            <a:off x="1619672" y="1210682"/>
            <a:ext cx="7200800" cy="5170646"/>
          </a:xfrm>
          <a:prstGeom prst="rect">
            <a:avLst/>
          </a:prstGeom>
        </p:spPr>
        <p:txBody>
          <a:bodyPr wrap="square">
            <a:spAutoFit/>
          </a:bodyPr>
          <a:lstStyle/>
          <a:p>
            <a:pPr algn="just"/>
            <a:r>
              <a:rPr lang="es-MX" sz="2200" dirty="0">
                <a:latin typeface="Arial" pitchFamily="34" charset="0"/>
                <a:cs typeface="Arial" pitchFamily="34" charset="0"/>
              </a:rPr>
              <a:t>El término ecoturismo, así como su definición preliminar, fue acuñado por el Arq. Héctor Ceballos Lascuráin en 1983.</a:t>
            </a:r>
          </a:p>
          <a:p>
            <a:pPr algn="just"/>
            <a:r>
              <a:rPr lang="es-MX" sz="2200" dirty="0">
                <a:latin typeface="Arial" pitchFamily="34" charset="0"/>
                <a:cs typeface="Arial" pitchFamily="34" charset="0"/>
              </a:rPr>
              <a:t>La UICN (La Unión Mundial para la Naturaleza) define al ecoturismo como "aquella modalidad turística ambientalmente responsable consistente en viajar o visitar áreas naturales relativamente sin disturbar con el fin de disfrutar, apreciar y estudiar los atractivos naturales (paisaje, flora y fauna silvestres) de dichas áreas, así como cualquier manifestación cultural (del presente y del pasado) que puedan encontrarse ahí, a través de un proceso que promueve la conservación, tiene bajo impacto ambiental y cultural y propicia un involucramiento activo y </a:t>
            </a:r>
            <a:r>
              <a:rPr lang="es-MX" sz="2200" dirty="0" err="1">
                <a:latin typeface="Arial" pitchFamily="34" charset="0"/>
                <a:cs typeface="Arial" pitchFamily="34" charset="0"/>
              </a:rPr>
              <a:t>socioeconómicante</a:t>
            </a:r>
            <a:r>
              <a:rPr lang="es-MX" sz="2200" dirty="0">
                <a:latin typeface="Arial" pitchFamily="34" charset="0"/>
                <a:cs typeface="Arial" pitchFamily="34" charset="0"/>
              </a:rPr>
              <a:t> benéfico de las poblaciones locales" (Ceballos-Lascuráin, 1993b).</a:t>
            </a:r>
          </a:p>
        </p:txBody>
      </p:sp>
    </p:spTree>
    <p:extLst>
      <p:ext uri="{BB962C8B-B14F-4D97-AF65-F5344CB8AC3E}">
        <p14:creationId xmlns:p14="http://schemas.microsoft.com/office/powerpoint/2010/main" val="28958773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TotalTime>
  <Words>969</Words>
  <Application>Microsoft Office PowerPoint</Application>
  <PresentationFormat>Presentación en pantalla (4:3)</PresentationFormat>
  <Paragraphs>59</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Berlin Sans FB</vt:lpstr>
      <vt:lpstr>Calibri</vt:lpstr>
      <vt:lpstr>Tema de Office</vt:lpstr>
      <vt:lpstr>UNIVERSIDAD AUTÓNOMA DEL ESTADO DE HIDALGO</vt:lpstr>
      <vt:lpstr>Presentación de PowerPoint</vt:lpstr>
      <vt:lpstr>Tema: Educación Ambiental en Ecoturismo</vt:lpstr>
      <vt:lpstr>Unidad 3  Educación Ambiental en Ecoturismo </vt:lpstr>
      <vt:lpstr>El medio ambiente: </vt:lpstr>
      <vt:lpstr>Hábitat</vt:lpstr>
      <vt:lpstr>Presentación de PowerPoint</vt:lpstr>
      <vt:lpstr>Ecoturismo</vt:lpstr>
      <vt:lpstr>Ecoturismo</vt:lpstr>
      <vt:lpstr>Actividades en el ecoturismo</vt:lpstr>
      <vt:lpstr>Capacidad de Carga</vt:lpstr>
      <vt:lpstr>La huella ecológica </vt:lpstr>
      <vt:lpstr>Presentación de PowerPoint</vt:lpstr>
      <vt:lpstr>Referencias Bibliográficas: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Full name</cp:lastModifiedBy>
  <cp:revision>65</cp:revision>
  <dcterms:created xsi:type="dcterms:W3CDTF">2014-12-12T16:57:31Z</dcterms:created>
  <dcterms:modified xsi:type="dcterms:W3CDTF">2016-05-23T23:55:56Z</dcterms:modified>
</cp:coreProperties>
</file>