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56" r:id="rId3"/>
    <p:sldId id="296" r:id="rId4"/>
    <p:sldId id="257" r:id="rId5"/>
    <p:sldId id="297" r:id="rId6"/>
    <p:sldId id="277" r:id="rId7"/>
    <p:sldId id="278" r:id="rId8"/>
    <p:sldId id="279" r:id="rId9"/>
    <p:sldId id="282" r:id="rId10"/>
    <p:sldId id="281" r:id="rId11"/>
    <p:sldId id="283" r:id="rId12"/>
    <p:sldId id="284" r:id="rId13"/>
    <p:sldId id="286" r:id="rId14"/>
    <p:sldId id="285" r:id="rId15"/>
    <p:sldId id="289" r:id="rId16"/>
    <p:sldId id="290" r:id="rId17"/>
    <p:sldId id="293" r:id="rId18"/>
    <p:sldId id="291" r:id="rId19"/>
    <p:sldId id="292" r:id="rId20"/>
    <p:sldId id="294" r:id="rId21"/>
    <p:sldId id="299" r:id="rId22"/>
    <p:sldId id="300" r:id="rId23"/>
    <p:sldId id="302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99"/>
    <a:srgbClr val="000000"/>
    <a:srgbClr val="6A221D"/>
    <a:srgbClr val="A49960"/>
    <a:srgbClr val="794A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EB36F-D5E2-486F-9BFF-1F542DE5F007}" type="datetimeFigureOut">
              <a:rPr lang="es-MX" smtClean="0"/>
              <a:pPr/>
              <a:t>06/03/2017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0B5E3-2559-4852-813F-3B69EA46368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2036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0B5E3-2559-4852-813F-3B69EA46368C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55688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0B5E3-2559-4852-813F-3B69EA46368C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7398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C7DD-B651-40E5-A1A9-4243FB26965C}" type="datetime1">
              <a:rPr lang="es-MX" smtClean="0"/>
              <a:pPr/>
              <a:t>06/03/2017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Dra. Erika Cruz Coria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56357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65BA-96CD-477D-8973-E057E2AAE071}" type="datetime1">
              <a:rPr lang="es-MX" smtClean="0"/>
              <a:pPr/>
              <a:t>06/03/2017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Dra. Erika Cruz Coria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6831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77072"/>
            <a:ext cx="7772400" cy="2016224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15616" y="22048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935-A3AB-4939-8813-B7D115CA102C}" type="datetime1">
              <a:rPr lang="es-MX" smtClean="0"/>
              <a:pPr/>
              <a:t>06/03/2017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Dra. Erika Cruz Coria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74808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4563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07D9-EF9F-42A0-B109-38022173D264}" type="datetime1">
              <a:rPr lang="es-MX" smtClean="0"/>
              <a:pPr/>
              <a:t>06/03/2017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Dra. Erika Cruz Coria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4584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535113"/>
            <a:ext cx="35283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331640" y="2174875"/>
            <a:ext cx="35283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04048" y="1535113"/>
            <a:ext cx="3682752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04048" y="2174875"/>
            <a:ext cx="36827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48C8-446B-49AE-961A-F6451D42F8E2}" type="datetime1">
              <a:rPr lang="es-MX" smtClean="0"/>
              <a:pPr/>
              <a:t>06/03/2017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Dra. Erika Cruz Coria</a:t>
            </a:r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93429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624-BF5F-4AB8-9784-E5B83253ECDC}" type="datetime1">
              <a:rPr lang="es-MX" smtClean="0"/>
              <a:pPr/>
              <a:t>06/03/2017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Dra. Erika Cruz Coria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40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AE7-2A28-4BC7-A4B9-5A03E61875E9}" type="datetime1">
              <a:rPr lang="es-MX" smtClean="0"/>
              <a:pPr/>
              <a:t>06/03/2017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Dra. Erika Cruz Coria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57572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003E-BE8A-474F-AB33-63C4A52B8519}" type="datetime1">
              <a:rPr lang="es-MX" smtClean="0"/>
              <a:pPr/>
              <a:t>06/03/2017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Dra. Erika Cruz Coria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65340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9936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0993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0993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D0FE-9A5E-4E9C-B11B-0FCF16DF50F4}" type="datetime1">
              <a:rPr lang="es-MX" smtClean="0"/>
              <a:pPr/>
              <a:t>06/03/2017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Dra. Erika Cruz Coria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87333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716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7AC03D11-D611-490B-A98E-E3AF75C7A904}" type="datetime1">
              <a:rPr lang="es-MX" smtClean="0"/>
              <a:pPr/>
              <a:t>06/03/2017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6600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s-MX" smtClean="0"/>
              <a:t>Dra. Erika Cruz Coria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0424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08844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A221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03648" y="1785926"/>
            <a:ext cx="7054552" cy="1470025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UNIVERSIDAD AUTÓNOMA DEL ESTADO DE HIDALGO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4105292"/>
            <a:ext cx="7088832" cy="1752600"/>
          </a:xfrm>
        </p:spPr>
        <p:txBody>
          <a:bodyPr/>
          <a:lstStyle/>
          <a:p>
            <a:r>
              <a:rPr lang="es-ES" b="1" dirty="0" smtClean="0">
                <a:latin typeface="+mj-lt"/>
                <a:cs typeface="Arial" pitchFamily="34" charset="0"/>
              </a:rPr>
              <a:t>Instituto de Ciencias Económico Administrativas</a:t>
            </a:r>
            <a:endParaRPr lang="es-MX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25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Hexágono"/>
          <p:cNvSpPr/>
          <p:nvPr/>
        </p:nvSpPr>
        <p:spPr>
          <a:xfrm>
            <a:off x="1115616" y="1081771"/>
            <a:ext cx="3592016" cy="2736304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DE CLARIDAD</a:t>
            </a:r>
            <a:endParaRPr lang="es-MX" b="1" dirty="0">
              <a:solidFill>
                <a:schemeClr val="tx1"/>
              </a:solidFill>
            </a:endParaRP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Uso de palabras ambiguas y vagas, jerga, abreviaturas y siglas.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" name="6 Hexágono"/>
          <p:cNvSpPr/>
          <p:nvPr/>
        </p:nvSpPr>
        <p:spPr>
          <a:xfrm>
            <a:off x="5281683" y="1067254"/>
            <a:ext cx="3592016" cy="2736304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DE CONCISIÓN</a:t>
            </a: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Título demasiado extenso o ampuloso, demasiado breve, con preposiciones y artículos en exceso y subtítulos innecesarios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87624" y="200161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s-ES" sz="5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348553" y="195108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s-ES" sz="5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2 Hexágono"/>
          <p:cNvSpPr/>
          <p:nvPr/>
        </p:nvSpPr>
        <p:spPr>
          <a:xfrm>
            <a:off x="3198650" y="3818075"/>
            <a:ext cx="3592016" cy="2736304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DE SOBREEXPLICACIÓN</a:t>
            </a: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El uso de palabras superfluas en el título. Se debe evitar términos </a:t>
            </a:r>
            <a:r>
              <a:rPr lang="es-MX" dirty="0">
                <a:solidFill>
                  <a:schemeClr val="tx1"/>
                </a:solidFill>
              </a:rPr>
              <a:t>i</a:t>
            </a:r>
            <a:r>
              <a:rPr lang="es-MX" dirty="0" smtClean="0">
                <a:solidFill>
                  <a:schemeClr val="tx1"/>
                </a:solidFill>
              </a:rPr>
              <a:t>mplícitos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2 Rectángulo"/>
          <p:cNvSpPr/>
          <p:nvPr/>
        </p:nvSpPr>
        <p:spPr>
          <a:xfrm>
            <a:off x="3265930" y="4720927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s-ES" sz="5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Multiplicar 7"/>
          <p:cNvSpPr/>
          <p:nvPr/>
        </p:nvSpPr>
        <p:spPr>
          <a:xfrm>
            <a:off x="7006690" y="4437112"/>
            <a:ext cx="1395035" cy="1368152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401967" y="4226168"/>
            <a:ext cx="175560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1500" b="1" dirty="0" smtClean="0">
                <a:solidFill>
                  <a:srgbClr val="FF0000"/>
                </a:solidFill>
              </a:rPr>
              <a:t>.</a:t>
            </a:r>
            <a:endParaRPr lang="es-ES" sz="11500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915816" y="40466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Errores Frecuentes</a:t>
            </a:r>
          </a:p>
        </p:txBody>
      </p:sp>
    </p:spTree>
    <p:extLst>
      <p:ext uri="{BB962C8B-B14F-4D97-AF65-F5344CB8AC3E}">
        <p14:creationId xmlns:p14="http://schemas.microsoft.com/office/powerpoint/2010/main" xmlns="" val="51036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1567990" y="1340768"/>
            <a:ext cx="6820434" cy="3024336"/>
          </a:xfrm>
          <a:solidFill>
            <a:srgbClr val="FFCC99"/>
          </a:solidFill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s-MX" altLang="es-MX" sz="2400" dirty="0" smtClean="0">
                <a:latin typeface="+mj-lt"/>
              </a:rPr>
              <a:t>Es quien asume la responsabilidad intelectual, ética y jurídica de los resultados informados.</a:t>
            </a:r>
          </a:p>
          <a:p>
            <a:pPr marL="0" indent="0" algn="just" eaLnBrk="1" hangingPunct="1">
              <a:buNone/>
            </a:pPr>
            <a:endParaRPr lang="es-MX" altLang="es-MX" sz="1000" dirty="0" smtClean="0">
              <a:latin typeface="+mj-lt"/>
            </a:endParaRPr>
          </a:p>
          <a:p>
            <a:pPr marL="0" indent="0" algn="just" eaLnBrk="1" hangingPunct="1">
              <a:buNone/>
            </a:pPr>
            <a:r>
              <a:rPr lang="es-MX" altLang="es-MX" sz="2400" dirty="0" smtClean="0">
                <a:latin typeface="+mj-lt"/>
              </a:rPr>
              <a:t>Debe incluir solamente a aquellas personas que contribuyeron realmente a la concepción general y ejecución de la investigación.</a:t>
            </a:r>
          </a:p>
          <a:p>
            <a:pPr marL="0" indent="0" algn="just" eaLnBrk="1" hangingPunct="1">
              <a:buNone/>
            </a:pPr>
            <a:endParaRPr lang="es-MX" altLang="es-MX" sz="2400" dirty="0">
              <a:latin typeface="+mj-lt"/>
            </a:endParaRPr>
          </a:p>
          <a:p>
            <a:pPr marL="0" indent="0" algn="just" eaLnBrk="1" hangingPunct="1">
              <a:buNone/>
            </a:pPr>
            <a:endParaRPr lang="es-MX" altLang="es-MX" sz="2400" dirty="0" smtClean="0">
              <a:latin typeface="+mj-lt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008076" y="454658"/>
            <a:ext cx="5832648" cy="63408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MX" b="1" dirty="0">
                <a:solidFill>
                  <a:srgbClr val="C00000"/>
                </a:solidFill>
                <a:latin typeface="Century Gothic" pitchFamily="34" charset="0"/>
              </a:rPr>
              <a:t>Autor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7423" y="4437112"/>
            <a:ext cx="4236293" cy="207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548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404" y="404664"/>
            <a:ext cx="7185992" cy="7647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b="1" dirty="0">
                <a:solidFill>
                  <a:srgbClr val="C00000"/>
                </a:solidFill>
                <a:latin typeface="Century Gothic" pitchFamily="34" charset="0"/>
              </a:rPr>
              <a:t>Instituciones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2" y="1484784"/>
            <a:ext cx="4248472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 smtClean="0">
                <a:solidFill>
                  <a:schemeClr val="tx1"/>
                </a:solidFill>
                <a:latin typeface="+mn-lt"/>
              </a:rPr>
              <a:t>	Aquí se consignan las instituciones donde se efectuó la investigación, con dirección exacta y código postal.</a:t>
            </a:r>
          </a:p>
          <a:p>
            <a:pPr marL="0" indent="0" algn="just">
              <a:buNone/>
            </a:pPr>
            <a:endParaRPr lang="es-MX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es-MX" sz="2400" dirty="0" smtClean="0">
                <a:solidFill>
                  <a:schemeClr val="tx1"/>
                </a:solidFill>
                <a:latin typeface="+mn-lt"/>
              </a:rPr>
              <a:t>	Si fue un estudio multicéntrico, se consignará la relación de autores y el centro de pertenencia.</a:t>
            </a:r>
            <a:endParaRPr lang="es-MX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72680">
            <a:off x="6013478" y="2069211"/>
            <a:ext cx="3006477" cy="307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159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1403648" y="1580034"/>
            <a:ext cx="7355160" cy="2808312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es-MX" altLang="es-MX" sz="2400" dirty="0" smtClean="0">
                <a:latin typeface="+mn-lt"/>
              </a:rPr>
              <a:t>Sumario breve del contenido del trabajo, debe responder a cada una de las partes principales del artículo. </a:t>
            </a:r>
          </a:p>
          <a:p>
            <a:pPr marL="0" indent="0" algn="just" eaLnBrk="1" hangingPunct="1">
              <a:buNone/>
            </a:pPr>
            <a:r>
              <a:rPr lang="es-MX" altLang="es-MX" sz="2400" dirty="0" smtClean="0">
                <a:latin typeface="+mn-lt"/>
              </a:rPr>
              <a:t>Le permite a los lectores identificar con exactitud y celeridad el contenido del informe, decidiendo si se resulta interesante o no.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331404" y="548680"/>
            <a:ext cx="7185992" cy="7647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b="1" dirty="0">
                <a:solidFill>
                  <a:srgbClr val="C00000"/>
                </a:solidFill>
                <a:latin typeface="Century Gothic" pitchFamily="34" charset="0"/>
              </a:rPr>
              <a:t>Resumen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1609" y="4077072"/>
            <a:ext cx="3333750" cy="21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760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strella de 7 puntas"/>
          <p:cNvSpPr/>
          <p:nvPr/>
        </p:nvSpPr>
        <p:spPr>
          <a:xfrm>
            <a:off x="1441567" y="692696"/>
            <a:ext cx="2520280" cy="1800200"/>
          </a:xfrm>
          <a:prstGeom prst="star7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1) </a:t>
            </a:r>
            <a:r>
              <a:rPr lang="es-MX" dirty="0" smtClean="0">
                <a:solidFill>
                  <a:schemeClr val="tx1"/>
                </a:solidFill>
              </a:rPr>
              <a:t>No incluyen resultados relevantes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7 Estrella de 7 puntas"/>
          <p:cNvSpPr/>
          <p:nvPr/>
        </p:nvSpPr>
        <p:spPr>
          <a:xfrm>
            <a:off x="4278353" y="974863"/>
            <a:ext cx="2441386" cy="1892589"/>
          </a:xfrm>
          <a:prstGeom prst="star7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2) </a:t>
            </a:r>
            <a:r>
              <a:rPr lang="es-MX" dirty="0" smtClean="0">
                <a:solidFill>
                  <a:schemeClr val="tx1"/>
                </a:solidFill>
              </a:rPr>
              <a:t>Se incluyen datos fantasma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9" name="8 Estrella de 7 puntas"/>
          <p:cNvSpPr/>
          <p:nvPr/>
        </p:nvSpPr>
        <p:spPr>
          <a:xfrm>
            <a:off x="6228184" y="2685173"/>
            <a:ext cx="2160240" cy="1800200"/>
          </a:xfrm>
          <a:prstGeom prst="star7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3) </a:t>
            </a:r>
            <a:r>
              <a:rPr lang="es-MX" dirty="0" smtClean="0">
                <a:solidFill>
                  <a:schemeClr val="tx1"/>
                </a:solidFill>
              </a:rPr>
              <a:t>Falsa precisión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0" name="9 Estrella de 7 puntas"/>
          <p:cNvSpPr/>
          <p:nvPr/>
        </p:nvSpPr>
        <p:spPr>
          <a:xfrm>
            <a:off x="5000993" y="4552351"/>
            <a:ext cx="2268313" cy="1800200"/>
          </a:xfrm>
          <a:prstGeom prst="star7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4) </a:t>
            </a:r>
            <a:r>
              <a:rPr lang="es-MX" dirty="0" smtClean="0">
                <a:solidFill>
                  <a:schemeClr val="tx1"/>
                </a:solidFill>
              </a:rPr>
              <a:t>Falsa concisión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1" name="10 Estrella de 7 puntas"/>
          <p:cNvSpPr/>
          <p:nvPr/>
        </p:nvSpPr>
        <p:spPr>
          <a:xfrm>
            <a:off x="1665555" y="4581128"/>
            <a:ext cx="2762429" cy="1800200"/>
          </a:xfrm>
          <a:prstGeom prst="star7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5) Confección de algo intangible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40552" y="2939460"/>
            <a:ext cx="39604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Errores frecuentes a la hora de realizar resúmenes</a:t>
            </a:r>
            <a:endParaRPr lang="es-ES" sz="3200" b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imagenpng.com/wp-content/uploads/2015/04/FOC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6246" y="281407"/>
            <a:ext cx="2000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357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307306"/>
            <a:ext cx="6995120" cy="1143000"/>
          </a:xfrm>
        </p:spPr>
        <p:txBody>
          <a:bodyPr/>
          <a:lstStyle/>
          <a:p>
            <a:pPr>
              <a:defRPr/>
            </a:pPr>
            <a:r>
              <a:rPr lang="es-MX" b="1" dirty="0">
                <a:solidFill>
                  <a:srgbClr val="C00000"/>
                </a:solidFill>
                <a:latin typeface="Century Gothic" pitchFamily="34" charset="0"/>
              </a:rPr>
              <a:t>Introducción</a:t>
            </a:r>
          </a:p>
        </p:txBody>
      </p:sp>
      <p:sp>
        <p:nvSpPr>
          <p:cNvPr id="30723" name="2 Marcador de contenido"/>
          <p:cNvSpPr>
            <a:spLocks noGrp="1"/>
          </p:cNvSpPr>
          <p:nvPr>
            <p:ph idx="1"/>
          </p:nvPr>
        </p:nvSpPr>
        <p:spPr>
          <a:xfrm>
            <a:off x="1547664" y="1450306"/>
            <a:ext cx="7067128" cy="3240360"/>
          </a:xfrm>
        </p:spPr>
        <p:txBody>
          <a:bodyPr>
            <a:noAutofit/>
          </a:bodyPr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s-MX" altLang="es-MX" sz="2400" dirty="0" smtClean="0">
                <a:latin typeface="+mn-lt"/>
              </a:rPr>
              <a:t>    Persigue el fin de brindar suficientes elementos para que el lector comprenda y analice los resultados del estudio sin acudir a otra bibliografía.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es-MX" altLang="es-MX" sz="2400" dirty="0">
              <a:latin typeface="+mn-lt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s-MX" altLang="es-MX" sz="2400" dirty="0" smtClean="0">
                <a:latin typeface="+mn-lt"/>
              </a:rPr>
              <a:t>    Debe definir el problema de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s-MX" altLang="es-MX" sz="2400" dirty="0">
                <a:latin typeface="+mn-lt"/>
              </a:rPr>
              <a:t> </a:t>
            </a:r>
            <a:r>
              <a:rPr lang="es-MX" altLang="es-MX" sz="2400" dirty="0" smtClean="0">
                <a:latin typeface="+mn-lt"/>
              </a:rPr>
              <a:t>   investigación, presentar el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s-MX" altLang="es-MX" sz="2400" dirty="0">
                <a:latin typeface="+mn-lt"/>
              </a:rPr>
              <a:t> </a:t>
            </a:r>
            <a:r>
              <a:rPr lang="es-MX" altLang="es-MX" sz="2400" dirty="0" smtClean="0">
                <a:latin typeface="+mn-lt"/>
              </a:rPr>
              <a:t>   fundamento del mismo y los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s-MX" altLang="es-MX" sz="2400" dirty="0">
                <a:latin typeface="+mn-lt"/>
              </a:rPr>
              <a:t> </a:t>
            </a:r>
            <a:r>
              <a:rPr lang="es-MX" altLang="es-MX" sz="2400" dirty="0" smtClean="0">
                <a:latin typeface="+mn-lt"/>
              </a:rPr>
              <a:t>   objetivos que persigue.</a:t>
            </a:r>
            <a:endParaRPr lang="es-MX" altLang="es-MX" sz="2400" dirty="0"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2298" y="2924944"/>
            <a:ext cx="290170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2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4288" y="620688"/>
            <a:ext cx="7192856" cy="72008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b="1" dirty="0">
                <a:solidFill>
                  <a:srgbClr val="C00000"/>
                </a:solidFill>
                <a:latin typeface="Century Gothic" pitchFamily="34" charset="0"/>
              </a:rPr>
              <a:t>Materiales y Métodos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75656" y="1720825"/>
            <a:ext cx="7355160" cy="27162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dirty="0" smtClean="0">
                <a:latin typeface="+mn-lt"/>
              </a:rPr>
              <a:t>Tienen como propósito principal describir el diseño de la investigación y explicar, con detalle, cómo se llevó a la práctica, con miras a que cualquier lector entendido en la materia pueda repetir el estudio.</a:t>
            </a:r>
            <a:endParaRPr lang="es-MX" sz="2800" dirty="0">
              <a:latin typeface="+mn-lt"/>
            </a:endParaRPr>
          </a:p>
        </p:txBody>
      </p:sp>
      <p:pic>
        <p:nvPicPr>
          <p:cNvPr id="1026" name="Picture 2" descr="http://cdn2.hubspot.net/hub/64283/file-15484358-png/images/variable-selection-feature-reduction-data-min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36550"/>
            <a:ext cx="4068216" cy="245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9373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2 Marcador de contenido"/>
          <p:cNvSpPr>
            <a:spLocks noGrp="1"/>
          </p:cNvSpPr>
          <p:nvPr>
            <p:ph idx="1"/>
          </p:nvPr>
        </p:nvSpPr>
        <p:spPr>
          <a:xfrm>
            <a:off x="1511660" y="1268760"/>
            <a:ext cx="7355160" cy="3168351"/>
          </a:xfrm>
        </p:spPr>
        <p:txBody>
          <a:bodyPr>
            <a:normAutofit fontScale="92500"/>
          </a:bodyPr>
          <a:lstStyle/>
          <a:p>
            <a:pPr marL="0" indent="0" algn="just" eaLnBrk="1" hangingPunct="1">
              <a:buNone/>
            </a:pPr>
            <a:r>
              <a:rPr lang="es-MX" altLang="es-MX" sz="2800" dirty="0" smtClean="0">
                <a:latin typeface="+mn-lt"/>
              </a:rPr>
              <a:t>Este segmento presenta los hallazgos del estudio en una secuencia lógica, redactándola en tiempo pasado.  </a:t>
            </a:r>
          </a:p>
          <a:p>
            <a:pPr marL="0" indent="0" algn="just" eaLnBrk="1" hangingPunct="1">
              <a:buNone/>
            </a:pPr>
            <a:endParaRPr lang="es-MX" altLang="es-MX" sz="2800" dirty="0">
              <a:latin typeface="+mn-lt"/>
            </a:endParaRPr>
          </a:p>
          <a:p>
            <a:pPr marL="0" indent="0" algn="just" eaLnBrk="1" hangingPunct="1">
              <a:buNone/>
            </a:pPr>
            <a:r>
              <a:rPr lang="es-MX" altLang="es-MX" sz="2800" dirty="0" smtClean="0">
                <a:latin typeface="+mn-lt"/>
              </a:rPr>
              <a:t>Debe mencionar los datos más relevantes, incluso aquellos que resultaron contrarios a la hipótesis planteada.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426840" y="260104"/>
            <a:ext cx="6995120" cy="1143000"/>
          </a:xfrm>
        </p:spPr>
        <p:txBody>
          <a:bodyPr/>
          <a:lstStyle/>
          <a:p>
            <a:pPr>
              <a:defRPr/>
            </a:pPr>
            <a:r>
              <a:rPr lang="es-MX" b="1" dirty="0">
                <a:solidFill>
                  <a:srgbClr val="C00000"/>
                </a:solidFill>
                <a:latin typeface="Century Gothic" pitchFamily="34" charset="0"/>
              </a:rPr>
              <a:t>Resultados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6300" y="4258722"/>
            <a:ext cx="4680520" cy="229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710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16532"/>
            <a:ext cx="699512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b="1" dirty="0">
                <a:solidFill>
                  <a:srgbClr val="C00000"/>
                </a:solidFill>
                <a:latin typeface="Century Gothic" pitchFamily="34" charset="0"/>
              </a:rPr>
              <a:t>Discusión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1556899" y="1431540"/>
            <a:ext cx="2489923" cy="175414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latin typeface="+mj-lt"/>
              </a:rPr>
              <a:t>Porción más difícil de escribir</a:t>
            </a:r>
            <a:endParaRPr lang="es-MX" sz="2000" b="1" dirty="0">
              <a:latin typeface="+mj-lt"/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1547664" y="3257688"/>
            <a:ext cx="2448272" cy="161147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latin typeface="+mj-lt"/>
              </a:rPr>
              <a:t>Subdivisión de resultados</a:t>
            </a:r>
            <a:endParaRPr lang="es-MX" sz="2000" b="1" dirty="0">
              <a:latin typeface="+mj-lt"/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1497428" y="4941168"/>
            <a:ext cx="2448272" cy="151216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+mj-lt"/>
              </a:rPr>
              <a:t>Exponer claramente consecuencias</a:t>
            </a:r>
            <a:endParaRPr lang="es-MX" b="1" dirty="0">
              <a:latin typeface="+mj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308762" y="1619083"/>
            <a:ext cx="4511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solidFill>
                  <a:srgbClr val="6A221D"/>
                </a:solidFill>
                <a:latin typeface="+mj-lt"/>
              </a:rPr>
              <a:t>Brinda el significado de los resultados y determina la coherencia o contradicción entre los mismos.</a:t>
            </a:r>
            <a:endParaRPr lang="es-MX" sz="2000" dirty="0">
              <a:solidFill>
                <a:srgbClr val="6A221D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308762" y="3323005"/>
            <a:ext cx="4439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rgbClr val="6A221D"/>
                </a:solidFill>
                <a:latin typeface="Berlin Sans FB" panose="020E0602020502020306" pitchFamily="34" charset="0"/>
              </a:defRPr>
            </a:lvl1pPr>
          </a:lstStyle>
          <a:p>
            <a:pPr algn="just"/>
            <a:r>
              <a:rPr lang="es-MX" sz="2000" dirty="0" smtClean="0">
                <a:latin typeface="+mj-lt"/>
              </a:rPr>
              <a:t>Resalta los aspectos no resueltos con el estudio comentado, si concuerdan o no con lo publicado hasta el momento.</a:t>
            </a:r>
            <a:endParaRPr lang="es-MX" sz="2000" dirty="0">
              <a:latin typeface="+mj-l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300998" y="5157192"/>
            <a:ext cx="4447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rgbClr val="6A221D"/>
                </a:solidFill>
                <a:latin typeface="Berlin Sans FB" panose="020E0602020502020306" pitchFamily="34" charset="0"/>
              </a:defRPr>
            </a:lvl1pPr>
          </a:lstStyle>
          <a:p>
            <a:pPr algn="just"/>
            <a:r>
              <a:rPr lang="es-MX" sz="2000" dirty="0" smtClean="0">
                <a:latin typeface="+mj-lt"/>
              </a:rPr>
              <a:t>Cuidar que los aspectos abordados se justifiquen con la evidencia de los descubrimientos.</a:t>
            </a:r>
            <a:endParaRPr lang="es-MX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97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4928" y="620688"/>
            <a:ext cx="8229600" cy="79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b="1" dirty="0" smtClean="0">
                <a:solidFill>
                  <a:schemeClr val="tx1"/>
                </a:solidFill>
                <a:latin typeface="+mn-lt"/>
              </a:rPr>
              <a:t>Errores frecuentes </a:t>
            </a:r>
            <a:br>
              <a:rPr lang="es-MX" b="1" dirty="0" smtClean="0">
                <a:solidFill>
                  <a:schemeClr val="tx1"/>
                </a:solidFill>
                <a:latin typeface="+mn-lt"/>
              </a:rPr>
            </a:br>
            <a:r>
              <a:rPr lang="es-MX" b="1" dirty="0" smtClean="0">
                <a:solidFill>
                  <a:schemeClr val="tx1"/>
                </a:solidFill>
                <a:latin typeface="+mn-lt"/>
              </a:rPr>
              <a:t>en la discusión</a:t>
            </a:r>
            <a:endParaRPr lang="es-MX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>
          <a:xfrm>
            <a:off x="1513856" y="1916832"/>
            <a:ext cx="7254007" cy="1224136"/>
          </a:xfrm>
        </p:spPr>
        <p:txBody>
          <a:bodyPr>
            <a:normAutofit/>
          </a:bodyPr>
          <a:lstStyle/>
          <a:p>
            <a:pPr marL="0" indent="0" algn="just">
              <a:buSzPct val="70000"/>
              <a:buNone/>
            </a:pPr>
            <a:r>
              <a:rPr lang="es-MX" altLang="es-MX" sz="1800" dirty="0" smtClean="0">
                <a:latin typeface="+mj-lt"/>
              </a:rPr>
              <a:t>Algunas de las equivocaciones que acontecen con cierta persistencia son: </a:t>
            </a:r>
            <a:endParaRPr lang="es-MX" altLang="es-MX" sz="1800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Pergamino vertical 7"/>
          <p:cNvSpPr/>
          <p:nvPr/>
        </p:nvSpPr>
        <p:spPr>
          <a:xfrm>
            <a:off x="1408028" y="3212976"/>
            <a:ext cx="1966434" cy="2402529"/>
          </a:xfrm>
          <a:prstGeom prst="vertic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altLang="es-MX" sz="1600" dirty="0">
                <a:solidFill>
                  <a:srgbClr val="6A221D"/>
                </a:solidFill>
              </a:rPr>
              <a:t>R</a:t>
            </a:r>
            <a:r>
              <a:rPr lang="es-MX" altLang="es-MX" sz="1600" dirty="0" smtClean="0">
                <a:solidFill>
                  <a:srgbClr val="6A221D"/>
                </a:solidFill>
              </a:rPr>
              <a:t>epetir </a:t>
            </a:r>
            <a:r>
              <a:rPr lang="es-MX" altLang="es-MX" sz="1600" dirty="0">
                <a:solidFill>
                  <a:srgbClr val="6A221D"/>
                </a:solidFill>
              </a:rPr>
              <a:t>resultados tanto en la discusión como en las </a:t>
            </a:r>
            <a:r>
              <a:rPr lang="es-MX" altLang="es-MX" sz="1600" dirty="0" smtClean="0">
                <a:solidFill>
                  <a:srgbClr val="6A221D"/>
                </a:solidFill>
              </a:rPr>
              <a:t>conclusiones</a:t>
            </a:r>
            <a:endParaRPr lang="es-MX" altLang="es-MX" sz="1600" dirty="0">
              <a:solidFill>
                <a:srgbClr val="6A221D"/>
              </a:solidFill>
            </a:endParaRPr>
          </a:p>
          <a:p>
            <a:pPr algn="ctr"/>
            <a:endParaRPr lang="es-MX" sz="1600" b="1" dirty="0">
              <a:solidFill>
                <a:srgbClr val="6A221D"/>
              </a:solidFill>
            </a:endParaRPr>
          </a:p>
        </p:txBody>
      </p:sp>
      <p:sp>
        <p:nvSpPr>
          <p:cNvPr id="11" name="Pergamino vertical 10"/>
          <p:cNvSpPr/>
          <p:nvPr/>
        </p:nvSpPr>
        <p:spPr>
          <a:xfrm>
            <a:off x="3242642" y="3212975"/>
            <a:ext cx="1966434" cy="2402529"/>
          </a:xfrm>
          <a:prstGeom prst="vertic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altLang="es-MX" dirty="0" smtClean="0">
                <a:solidFill>
                  <a:srgbClr val="6A221D"/>
                </a:solidFill>
              </a:rPr>
              <a:t>No confrontar los resultados</a:t>
            </a:r>
            <a:endParaRPr lang="es-MX" altLang="es-MX" dirty="0">
              <a:solidFill>
                <a:srgbClr val="6A221D"/>
              </a:solidFill>
            </a:endParaRPr>
          </a:p>
          <a:p>
            <a:pPr algn="ctr"/>
            <a:endParaRPr lang="es-MX" b="1" dirty="0">
              <a:solidFill>
                <a:srgbClr val="6A221D"/>
              </a:solidFill>
            </a:endParaRPr>
          </a:p>
        </p:txBody>
      </p:sp>
      <p:sp>
        <p:nvSpPr>
          <p:cNvPr id="12" name="Pergamino vertical 11"/>
          <p:cNvSpPr/>
          <p:nvPr/>
        </p:nvSpPr>
        <p:spPr>
          <a:xfrm>
            <a:off x="5077256" y="3187575"/>
            <a:ext cx="2045837" cy="2402529"/>
          </a:xfrm>
          <a:prstGeom prst="vertic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altLang="es-MX" sz="1700" dirty="0" smtClean="0">
                <a:solidFill>
                  <a:srgbClr val="6A221D"/>
                </a:solidFill>
              </a:rPr>
              <a:t>Hacer compara-</a:t>
            </a:r>
            <a:r>
              <a:rPr lang="es-MX" altLang="es-MX" sz="1700" dirty="0" err="1" smtClean="0">
                <a:solidFill>
                  <a:srgbClr val="6A221D"/>
                </a:solidFill>
              </a:rPr>
              <a:t>ciones</a:t>
            </a:r>
            <a:r>
              <a:rPr lang="es-MX" altLang="es-MX" sz="1700" dirty="0" smtClean="0">
                <a:solidFill>
                  <a:srgbClr val="6A221D"/>
                </a:solidFill>
              </a:rPr>
              <a:t> teóricas débiles</a:t>
            </a:r>
            <a:endParaRPr lang="es-MX" altLang="es-MX" sz="1700" dirty="0">
              <a:solidFill>
                <a:srgbClr val="6A221D"/>
              </a:solidFill>
            </a:endParaRPr>
          </a:p>
          <a:p>
            <a:pPr algn="ctr"/>
            <a:endParaRPr lang="es-MX" b="1" dirty="0">
              <a:solidFill>
                <a:srgbClr val="6A221D"/>
              </a:solidFill>
            </a:endParaRPr>
          </a:p>
        </p:txBody>
      </p:sp>
      <p:sp>
        <p:nvSpPr>
          <p:cNvPr id="13" name="Pergamino vertical 12"/>
          <p:cNvSpPr/>
          <p:nvPr/>
        </p:nvSpPr>
        <p:spPr>
          <a:xfrm>
            <a:off x="6999397" y="3212975"/>
            <a:ext cx="1966434" cy="2402529"/>
          </a:xfrm>
          <a:prstGeom prst="vertic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altLang="es-MX" dirty="0" smtClean="0">
                <a:solidFill>
                  <a:srgbClr val="6A221D"/>
                </a:solidFill>
              </a:rPr>
              <a:t>Especular sin un basamento empírico y teórico</a:t>
            </a:r>
            <a:endParaRPr lang="es-MX" altLang="es-MX" dirty="0">
              <a:solidFill>
                <a:srgbClr val="6A221D"/>
              </a:solidFill>
            </a:endParaRPr>
          </a:p>
          <a:p>
            <a:pPr algn="ctr"/>
            <a:endParaRPr lang="es-MX" b="1" dirty="0">
              <a:solidFill>
                <a:srgbClr val="6A22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16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Área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Académica: TURISMO</a:t>
            </a:r>
            <a:r>
              <a:rPr lang="es-MX" dirty="0" smtClean="0">
                <a:latin typeface="Century Gothic" pitchFamily="34" charset="0"/>
                <a:cs typeface="Arial" pitchFamily="34" charset="0"/>
              </a:rPr>
              <a:t> </a:t>
            </a:r>
          </a:p>
          <a:p>
            <a:pPr lvl="1"/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Tema:</a:t>
            </a:r>
            <a:r>
              <a:rPr lang="es-MX" dirty="0" smtClean="0">
                <a:latin typeface="Century Gothic" pitchFamily="34" charset="0"/>
                <a:cs typeface="Arial" pitchFamily="34" charset="0"/>
              </a:rPr>
              <a:t> INVESTIGACIÓN TURÍSTICA</a:t>
            </a:r>
          </a:p>
          <a:p>
            <a:pPr lvl="1"/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Profesor(a):</a:t>
            </a:r>
          </a:p>
          <a:p>
            <a:pPr marL="714375" indent="0">
              <a:buNone/>
            </a:pP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Dra. Erika Cruz Coria</a:t>
            </a:r>
          </a:p>
          <a:p>
            <a:pPr marL="714375" indent="0">
              <a:buNone/>
            </a:pP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Dra. Judith Alejandra Velázquez Castro</a:t>
            </a:r>
          </a:p>
          <a:p>
            <a:pPr marL="714375" lvl="1" indent="0">
              <a:buNone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Mtra. Carla Martínez Ramos</a:t>
            </a:r>
          </a:p>
          <a:p>
            <a:pPr marL="714375" lvl="1" indent="0">
              <a:buNone/>
            </a:pPr>
            <a:endParaRPr lang="es-MX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Periodo:</a:t>
            </a:r>
            <a:r>
              <a:rPr lang="es-MX" dirty="0" smtClean="0">
                <a:latin typeface="Century Gothic" pitchFamily="34" charset="0"/>
                <a:cs typeface="Arial" pitchFamily="34" charset="0"/>
              </a:rPr>
              <a:t> ENERO-JUNIO 2017</a:t>
            </a:r>
            <a:endParaRPr lang="es-MX" sz="2000" dirty="0">
              <a:latin typeface="Century Gothic" pitchFamily="34" charset="0"/>
              <a:cs typeface="Arial" pitchFamily="34" charset="0"/>
            </a:endParaRPr>
          </a:p>
          <a:p>
            <a:endParaRPr lang="es-MX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57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2 Marcador de contenido"/>
          <p:cNvSpPr>
            <a:spLocks noGrp="1"/>
          </p:cNvSpPr>
          <p:nvPr>
            <p:ph idx="1"/>
          </p:nvPr>
        </p:nvSpPr>
        <p:spPr>
          <a:xfrm>
            <a:off x="1619672" y="1772816"/>
            <a:ext cx="7229428" cy="2479005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es-MX" altLang="es-MX" sz="2800" dirty="0" smtClean="0">
                <a:latin typeface="+mj-lt"/>
              </a:rPr>
              <a:t>Tienen por objeto reconocer la cooperación de personas o instituciones que realmente ayudaron a la elaboración de la investigación.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497101" y="510891"/>
            <a:ext cx="6995120" cy="685861"/>
          </a:xfrm>
        </p:spPr>
        <p:txBody>
          <a:bodyPr/>
          <a:lstStyle/>
          <a:p>
            <a:pPr>
              <a:defRPr/>
            </a:pPr>
            <a:r>
              <a:rPr lang="es-MX" b="1" dirty="0">
                <a:solidFill>
                  <a:srgbClr val="C00000"/>
                </a:solidFill>
                <a:latin typeface="Century Gothic" pitchFamily="34" charset="0"/>
              </a:rPr>
              <a:t>Agradecimientos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782" y="3717032"/>
            <a:ext cx="5870426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180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5186" y="413792"/>
            <a:ext cx="6995120" cy="1143000"/>
          </a:xfrm>
        </p:spPr>
        <p:txBody>
          <a:bodyPr/>
          <a:lstStyle/>
          <a:p>
            <a:pPr>
              <a:defRPr/>
            </a:pPr>
            <a:r>
              <a:rPr lang="es-MX" b="1" dirty="0">
                <a:solidFill>
                  <a:srgbClr val="C00000"/>
                </a:solidFill>
                <a:latin typeface="Century Gothic" pitchFamily="34" charset="0"/>
              </a:rPr>
              <a:t>Anexos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1640" y="1804256"/>
            <a:ext cx="7355160" cy="2160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 smtClean="0">
                <a:latin typeface="+mn-lt"/>
              </a:rPr>
              <a:t>Su objetivo es complementar e ilustrar el desarrollo del tema, teniendo el cuidado de destinar aquella información que por su extensión o configuración no cuadra bien en el cuerpo del artículo.</a:t>
            </a:r>
            <a:endParaRPr lang="es-MX" sz="2400" dirty="0"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4298367"/>
            <a:ext cx="2952328" cy="179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061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393490"/>
            <a:ext cx="6995120" cy="1143000"/>
          </a:xfrm>
        </p:spPr>
        <p:txBody>
          <a:bodyPr/>
          <a:lstStyle/>
          <a:p>
            <a:r>
              <a:rPr lang="es-MX" sz="2400" b="1" dirty="0" smtClean="0">
                <a:solidFill>
                  <a:schemeClr val="tx1"/>
                </a:solidFill>
                <a:latin typeface="+mn-lt"/>
              </a:rPr>
              <a:t>Sugerencias para la clara redacción de un artículo científico</a:t>
            </a:r>
            <a:endParaRPr lang="es-MX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8 Nube"/>
          <p:cNvSpPr/>
          <p:nvPr/>
        </p:nvSpPr>
        <p:spPr>
          <a:xfrm rot="19869346">
            <a:off x="888924" y="1960133"/>
            <a:ext cx="2232248" cy="1296144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Escribir frases cortas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" name="8 Nube"/>
          <p:cNvSpPr/>
          <p:nvPr/>
        </p:nvSpPr>
        <p:spPr>
          <a:xfrm rot="19869346">
            <a:off x="2860036" y="1897319"/>
            <a:ext cx="2232248" cy="1353909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Preferir lo simple a lo complejo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8 Nube"/>
          <p:cNvSpPr/>
          <p:nvPr/>
        </p:nvSpPr>
        <p:spPr>
          <a:xfrm rot="19869346">
            <a:off x="4902010" y="1925727"/>
            <a:ext cx="2232248" cy="1296144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Utilizar palabras familiares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9" name="8 Nube"/>
          <p:cNvSpPr/>
          <p:nvPr/>
        </p:nvSpPr>
        <p:spPr>
          <a:xfrm rot="19869346">
            <a:off x="6930050" y="1960133"/>
            <a:ext cx="2232248" cy="1296144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Evitar palabras </a:t>
            </a:r>
            <a:r>
              <a:rPr lang="es-MX" dirty="0" err="1" smtClean="0">
                <a:solidFill>
                  <a:schemeClr val="tx1"/>
                </a:solidFill>
              </a:rPr>
              <a:t>innecesa-rias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8" name="8 Nube"/>
          <p:cNvSpPr/>
          <p:nvPr/>
        </p:nvSpPr>
        <p:spPr>
          <a:xfrm rot="19869346">
            <a:off x="981960" y="3773640"/>
            <a:ext cx="2086445" cy="1396591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Usar formas verbales activas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9" name="8 Nube"/>
          <p:cNvSpPr/>
          <p:nvPr/>
        </p:nvSpPr>
        <p:spPr>
          <a:xfrm rot="19869346">
            <a:off x="2913890" y="3934597"/>
            <a:ext cx="2035125" cy="1296144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Escribir como se habla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0" name="8 Nube"/>
          <p:cNvSpPr/>
          <p:nvPr/>
        </p:nvSpPr>
        <p:spPr>
          <a:xfrm rot="19869346">
            <a:off x="4929703" y="3861274"/>
            <a:ext cx="2232248" cy="1296144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Dejar a un lado la monotonía</a:t>
            </a:r>
          </a:p>
        </p:txBody>
      </p:sp>
      <p:sp>
        <p:nvSpPr>
          <p:cNvPr id="21" name="8 Nube"/>
          <p:cNvSpPr/>
          <p:nvPr/>
        </p:nvSpPr>
        <p:spPr>
          <a:xfrm rot="19869346">
            <a:off x="6288892" y="4570905"/>
            <a:ext cx="2791096" cy="1731562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Escribir para expresar, no para impresionar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2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995120" cy="850106"/>
          </a:xfrm>
        </p:spPr>
        <p:txBody>
          <a:bodyPr/>
          <a:lstStyle/>
          <a:p>
            <a:r>
              <a:rPr lang="es-MX" b="1" dirty="0" smtClean="0">
                <a:solidFill>
                  <a:schemeClr val="tx1"/>
                </a:solidFill>
                <a:latin typeface="+mn-lt"/>
              </a:rPr>
              <a:t>Referencias Bibliográficas</a:t>
            </a:r>
            <a:endParaRPr lang="es-MX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53052" y="1700808"/>
            <a:ext cx="68407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Jiménez R. Metodología de la Investigación. Elementos básicos para la investigación clínica. La Habana: ECIMED; 1998.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Valenti C. Organización de la actividad científica. En: Metodología del conocimientos científico. Referencias bibliográficas. La Habana: MINSAP; 1985. p. 471-85.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Camarós J. Algunas consideraciones sobre la presupuestación, financiamiento y costos de los proyectos de investigación. La Habana: ENSAP; 1999.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OPS. Manual sobre normas y procedimientos. Programa de investigación y capacitación en Salud Pública.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Day RA. Cómo escribir y publicar trabajos científicos. Washington DC: OPS; 1990. (Pub. Cient. No. 526)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Caldeiro MA, Feliu E, Foz M, Gracia D, Herranz G, Lience E, et al. Medicina Clínica. Manual de estilo. Publicaciones biomédicas. Barcelona: Doyma; 1993.</a:t>
            </a:r>
          </a:p>
          <a:p>
            <a:pPr marL="342900" indent="-342900">
              <a:buFont typeface="+mj-lt"/>
              <a:buAutoNum type="arabicPeriod"/>
            </a:pPr>
            <a:endParaRPr lang="es-MX" dirty="0" smtClean="0"/>
          </a:p>
          <a:p>
            <a:pPr marL="342900" indent="-342900">
              <a:buFont typeface="+mj-lt"/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24828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3000" dirty="0">
                <a:latin typeface="Century Gothic" pitchFamily="34" charset="0"/>
              </a:rPr>
              <a:t>ASIGNATURA: </a:t>
            </a:r>
            <a:br>
              <a:rPr lang="es-MX" sz="3000" dirty="0">
                <a:latin typeface="Century Gothic" pitchFamily="34" charset="0"/>
              </a:rPr>
            </a:br>
            <a:r>
              <a:rPr lang="es-MX" b="1" u="sng" dirty="0" smtClean="0">
                <a:latin typeface="Century Gothic" pitchFamily="34" charset="0"/>
              </a:rPr>
              <a:t>METODOLOGÍA DE LA INVESTIGACIÓN I</a:t>
            </a:r>
            <a:endParaRPr lang="es-MX" b="1" u="sng" dirty="0"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3886200"/>
            <a:ext cx="7200800" cy="1752600"/>
          </a:xfrm>
        </p:spPr>
        <p:txBody>
          <a:bodyPr>
            <a:normAutofit fontScale="70000" lnSpcReduction="20000"/>
          </a:bodyPr>
          <a:lstStyle/>
          <a:p>
            <a:r>
              <a:rPr lang="es-MX" sz="4600" dirty="0" smtClean="0">
                <a:solidFill>
                  <a:schemeClr val="tx1"/>
                </a:solidFill>
                <a:latin typeface="Century Gothic" pitchFamily="34" charset="0"/>
              </a:rPr>
              <a:t>ELABORÓ:</a:t>
            </a:r>
          </a:p>
          <a:p>
            <a:pPr marL="714375"/>
            <a:r>
              <a:rPr lang="es-MX" sz="3700" dirty="0">
                <a:solidFill>
                  <a:srgbClr val="6A22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Dra. Erika Cruz Coria</a:t>
            </a:r>
          </a:p>
          <a:p>
            <a:pPr marL="714375"/>
            <a:r>
              <a:rPr lang="es-MX" sz="3700" dirty="0">
                <a:solidFill>
                  <a:srgbClr val="6A22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Dra. Judith Alejandra Velázquez Castro</a:t>
            </a:r>
          </a:p>
          <a:p>
            <a:pPr marL="714375" lvl="1"/>
            <a:r>
              <a:rPr lang="es-MX" sz="3700" dirty="0">
                <a:solidFill>
                  <a:srgbClr val="6A22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Mtra. Carla Martínez Ramos</a:t>
            </a:r>
          </a:p>
          <a:p>
            <a:pPr marL="714375"/>
            <a:endParaRPr lang="es-MX" sz="3700" dirty="0">
              <a:solidFill>
                <a:srgbClr val="6A22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50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16336" y="773832"/>
            <a:ext cx="6995120" cy="1143000"/>
          </a:xfrm>
        </p:spPr>
        <p:txBody>
          <a:bodyPr/>
          <a:lstStyle/>
          <a:p>
            <a:r>
              <a:rPr lang="fr-FR" sz="3200" b="1" dirty="0" smtClean="0">
                <a:latin typeface="Century Gothic" pitchFamily="34" charset="0"/>
                <a:cs typeface="Arial" pitchFamily="34" charset="0"/>
              </a:rPr>
              <a:t>Tema </a:t>
            </a:r>
            <a:r>
              <a:rPr lang="fr-FR" sz="3200" b="1" dirty="0">
                <a:latin typeface="Century Gothic" pitchFamily="34" charset="0"/>
                <a:cs typeface="Arial" pitchFamily="34" charset="0"/>
              </a:rPr>
              <a:t>5: </a:t>
            </a:r>
            <a:r>
              <a:rPr lang="fr-FR" sz="3200" dirty="0">
                <a:latin typeface="Century Gothic" pitchFamily="34" charset="0"/>
                <a:cs typeface="Arial" pitchFamily="34" charset="0"/>
              </a:rPr>
              <a:t>La </a:t>
            </a:r>
            <a:r>
              <a:rPr lang="fr-FR" sz="3200" dirty="0" err="1">
                <a:latin typeface="Century Gothic" pitchFamily="34" charset="0"/>
                <a:cs typeface="Arial" pitchFamily="34" charset="0"/>
              </a:rPr>
              <a:t>comunicación</a:t>
            </a:r>
            <a:r>
              <a:rPr lang="fr-FR" sz="3200" dirty="0">
                <a:latin typeface="Century Gothic" pitchFamily="34" charset="0"/>
                <a:cs typeface="Arial" pitchFamily="34" charset="0"/>
              </a:rPr>
              <a:t> de los </a:t>
            </a:r>
            <a:r>
              <a:rPr lang="fr-FR" sz="3200" dirty="0" err="1">
                <a:latin typeface="Century Gothic" pitchFamily="34" charset="0"/>
                <a:cs typeface="Arial" pitchFamily="34" charset="0"/>
              </a:rPr>
              <a:t>resultados</a:t>
            </a:r>
            <a:r>
              <a:rPr lang="fr-FR" sz="3200" dirty="0">
                <a:latin typeface="Century Gothic" pitchFamily="34" charset="0"/>
                <a:cs typeface="Arial" pitchFamily="34" charset="0"/>
              </a:rPr>
              <a:t>. El </a:t>
            </a:r>
            <a:r>
              <a:rPr lang="fr-FR" sz="3200" dirty="0" err="1">
                <a:latin typeface="Century Gothic" pitchFamily="34" charset="0"/>
                <a:cs typeface="Arial" pitchFamily="34" charset="0"/>
              </a:rPr>
              <a:t>Artículo</a:t>
            </a:r>
            <a:r>
              <a:rPr lang="fr-FR" sz="3200" dirty="0">
                <a:latin typeface="Century Gothic" pitchFamily="34" charset="0"/>
                <a:cs typeface="Arial" pitchFamily="34" charset="0"/>
              </a:rPr>
              <a:t> </a:t>
            </a:r>
            <a:r>
              <a:rPr lang="fr-FR" sz="3200" dirty="0" err="1">
                <a:latin typeface="Century Gothic" pitchFamily="34" charset="0"/>
                <a:cs typeface="Arial" pitchFamily="34" charset="0"/>
              </a:rPr>
              <a:t>Científico</a:t>
            </a:r>
            <a:endParaRPr lang="es-MX" sz="32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56296" y="2287413"/>
            <a:ext cx="7355160" cy="4525963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5500" b="1" u="sng" dirty="0">
                <a:latin typeface="Century Gothic" pitchFamily="34" charset="0"/>
                <a:cs typeface="Arial" pitchFamily="34" charset="0"/>
              </a:rPr>
              <a:t> Abstract: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900" dirty="0" smtClean="0">
                <a:latin typeface="Century Gothic" pitchFamily="34" charset="0"/>
                <a:cs typeface="Arial" pitchFamily="34" charset="0"/>
              </a:rPr>
              <a:t>	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MX" altLang="es-MX" sz="4500" dirty="0" err="1" smtClean="0">
                <a:solidFill>
                  <a:srgbClr val="212121"/>
                </a:solidFill>
                <a:latin typeface="inherit"/>
              </a:rPr>
              <a:t>The</a:t>
            </a:r>
            <a:r>
              <a:rPr lang="es-MX" altLang="es-MX" sz="4500" dirty="0" smtClean="0">
                <a:solidFill>
                  <a:srgbClr val="212121"/>
                </a:solidFill>
                <a:latin typeface="inherit"/>
              </a:rPr>
              <a:t> </a:t>
            </a:r>
            <a:r>
              <a:rPr lang="es-MX" altLang="es-MX" sz="4500" dirty="0" err="1">
                <a:solidFill>
                  <a:srgbClr val="212121"/>
                </a:solidFill>
                <a:latin typeface="inherit"/>
              </a:rPr>
              <a:t>communication</a:t>
            </a:r>
            <a:r>
              <a:rPr lang="es-MX" altLang="es-MX" sz="4500" dirty="0">
                <a:solidFill>
                  <a:srgbClr val="212121"/>
                </a:solidFill>
                <a:latin typeface="inherit"/>
              </a:rPr>
              <a:t> of </a:t>
            </a:r>
            <a:r>
              <a:rPr lang="es-MX" altLang="es-MX" sz="4500" dirty="0" err="1">
                <a:solidFill>
                  <a:srgbClr val="212121"/>
                </a:solidFill>
                <a:latin typeface="inherit"/>
              </a:rPr>
              <a:t>the</a:t>
            </a:r>
            <a:r>
              <a:rPr lang="es-MX" altLang="es-MX" sz="4500" dirty="0">
                <a:solidFill>
                  <a:srgbClr val="212121"/>
                </a:solidFill>
                <a:latin typeface="inherit"/>
              </a:rPr>
              <a:t> </a:t>
            </a:r>
            <a:r>
              <a:rPr lang="es-MX" altLang="es-MX" sz="4500" dirty="0" err="1">
                <a:solidFill>
                  <a:srgbClr val="212121"/>
                </a:solidFill>
                <a:latin typeface="inherit"/>
              </a:rPr>
              <a:t>results</a:t>
            </a:r>
            <a:r>
              <a:rPr lang="es-MX" altLang="es-MX" sz="4500" dirty="0">
                <a:solidFill>
                  <a:srgbClr val="212121"/>
                </a:solidFill>
                <a:latin typeface="inherit"/>
              </a:rPr>
              <a:t> </a:t>
            </a:r>
            <a:r>
              <a:rPr lang="es-MX" altLang="es-MX" sz="4500" dirty="0" err="1">
                <a:solidFill>
                  <a:srgbClr val="212121"/>
                </a:solidFill>
                <a:latin typeface="inherit"/>
              </a:rPr>
              <a:t>refers</a:t>
            </a:r>
            <a:r>
              <a:rPr lang="es-MX" altLang="es-MX" sz="4500" dirty="0">
                <a:solidFill>
                  <a:srgbClr val="212121"/>
                </a:solidFill>
                <a:latin typeface="inherit"/>
              </a:rPr>
              <a:t> to </a:t>
            </a:r>
            <a:r>
              <a:rPr lang="es-MX" altLang="es-MX" sz="4500" dirty="0" err="1">
                <a:solidFill>
                  <a:srgbClr val="212121"/>
                </a:solidFill>
                <a:latin typeface="inherit"/>
              </a:rPr>
              <a:t>the</a:t>
            </a:r>
            <a:r>
              <a:rPr lang="es-MX" altLang="es-MX" sz="4500" dirty="0">
                <a:solidFill>
                  <a:srgbClr val="212121"/>
                </a:solidFill>
                <a:latin typeface="inherit"/>
              </a:rPr>
              <a:t> </a:t>
            </a:r>
            <a:r>
              <a:rPr lang="es-MX" altLang="es-MX" sz="4500" dirty="0" err="1">
                <a:solidFill>
                  <a:srgbClr val="212121"/>
                </a:solidFill>
                <a:latin typeface="inherit"/>
              </a:rPr>
              <a:t>different</a:t>
            </a:r>
            <a:r>
              <a:rPr lang="es-MX" altLang="es-MX" sz="4500" dirty="0">
                <a:solidFill>
                  <a:srgbClr val="212121"/>
                </a:solidFill>
                <a:latin typeface="inherit"/>
              </a:rPr>
              <a:t> </a:t>
            </a:r>
            <a:r>
              <a:rPr lang="es-MX" altLang="es-MX" sz="4500" dirty="0" err="1">
                <a:solidFill>
                  <a:srgbClr val="212121"/>
                </a:solidFill>
                <a:latin typeface="inherit"/>
              </a:rPr>
              <a:t>means</a:t>
            </a:r>
            <a:r>
              <a:rPr lang="es-MX" altLang="es-MX" sz="4500" dirty="0">
                <a:solidFill>
                  <a:srgbClr val="212121"/>
                </a:solidFill>
                <a:latin typeface="inherit"/>
              </a:rPr>
              <a:t> </a:t>
            </a:r>
            <a:r>
              <a:rPr lang="es-MX" altLang="es-MX" sz="4500" dirty="0" err="1">
                <a:solidFill>
                  <a:srgbClr val="212121"/>
                </a:solidFill>
                <a:latin typeface="inherit"/>
              </a:rPr>
              <a:t>by</a:t>
            </a:r>
            <a:r>
              <a:rPr lang="es-MX" altLang="es-MX" sz="4500" dirty="0">
                <a:solidFill>
                  <a:srgbClr val="212121"/>
                </a:solidFill>
                <a:latin typeface="inherit"/>
              </a:rPr>
              <a:t> </a:t>
            </a:r>
            <a:r>
              <a:rPr lang="es-MX" altLang="es-MX" sz="4500" dirty="0" err="1">
                <a:solidFill>
                  <a:srgbClr val="212121"/>
                </a:solidFill>
                <a:latin typeface="inherit"/>
              </a:rPr>
              <a:t>which</a:t>
            </a:r>
            <a:r>
              <a:rPr lang="es-MX" altLang="es-MX" sz="4500" dirty="0">
                <a:solidFill>
                  <a:srgbClr val="212121"/>
                </a:solidFill>
                <a:latin typeface="inherit"/>
              </a:rPr>
              <a:t> </a:t>
            </a:r>
            <a:r>
              <a:rPr lang="es-MX" altLang="es-MX" sz="4500" dirty="0" err="1">
                <a:solidFill>
                  <a:srgbClr val="212121"/>
                </a:solidFill>
                <a:latin typeface="inherit"/>
              </a:rPr>
              <a:t>the</a:t>
            </a:r>
            <a:r>
              <a:rPr lang="es-MX" altLang="es-MX" sz="4500" dirty="0">
                <a:solidFill>
                  <a:srgbClr val="212121"/>
                </a:solidFill>
                <a:latin typeface="inherit"/>
              </a:rPr>
              <a:t> </a:t>
            </a:r>
            <a:r>
              <a:rPr lang="es-MX" altLang="es-MX" sz="4500" dirty="0" err="1">
                <a:solidFill>
                  <a:srgbClr val="212121"/>
                </a:solidFill>
                <a:latin typeface="inherit"/>
              </a:rPr>
              <a:t>researcher</a:t>
            </a:r>
            <a:r>
              <a:rPr lang="es-MX" altLang="es-MX" sz="4500" dirty="0">
                <a:solidFill>
                  <a:srgbClr val="212121"/>
                </a:solidFill>
                <a:latin typeface="inherit"/>
              </a:rPr>
              <a:t> can </a:t>
            </a:r>
            <a:r>
              <a:rPr lang="es-MX" altLang="es-MX" sz="4500" dirty="0" err="1">
                <a:solidFill>
                  <a:srgbClr val="212121"/>
                </a:solidFill>
                <a:latin typeface="inherit"/>
              </a:rPr>
              <a:t>make</a:t>
            </a:r>
            <a:r>
              <a:rPr lang="es-MX" altLang="es-MX" sz="4500" dirty="0">
                <a:solidFill>
                  <a:srgbClr val="212121"/>
                </a:solidFill>
                <a:latin typeface="inherit"/>
              </a:rPr>
              <a:t> </a:t>
            </a:r>
            <a:r>
              <a:rPr lang="es-MX" altLang="es-MX" sz="4500" dirty="0" err="1">
                <a:solidFill>
                  <a:srgbClr val="212121"/>
                </a:solidFill>
                <a:latin typeface="inherit"/>
              </a:rPr>
              <a:t>known</a:t>
            </a:r>
            <a:r>
              <a:rPr lang="es-MX" altLang="es-MX" sz="4500" dirty="0">
                <a:solidFill>
                  <a:srgbClr val="212121"/>
                </a:solidFill>
                <a:latin typeface="inherit"/>
              </a:rPr>
              <a:t> </a:t>
            </a:r>
            <a:r>
              <a:rPr lang="es-MX" altLang="es-MX" sz="4500" dirty="0" err="1">
                <a:solidFill>
                  <a:srgbClr val="212121"/>
                </a:solidFill>
                <a:latin typeface="inherit"/>
              </a:rPr>
              <a:t>the</a:t>
            </a:r>
            <a:r>
              <a:rPr lang="es-MX" altLang="es-MX" sz="4500" dirty="0">
                <a:solidFill>
                  <a:srgbClr val="212121"/>
                </a:solidFill>
                <a:latin typeface="inherit"/>
              </a:rPr>
              <a:t> </a:t>
            </a:r>
            <a:r>
              <a:rPr lang="es-MX" altLang="es-MX" sz="4500" dirty="0" err="1">
                <a:solidFill>
                  <a:srgbClr val="212121"/>
                </a:solidFill>
                <a:latin typeface="inherit"/>
              </a:rPr>
              <a:t>results</a:t>
            </a:r>
            <a:r>
              <a:rPr lang="es-MX" altLang="es-MX" sz="4500" dirty="0">
                <a:solidFill>
                  <a:srgbClr val="212121"/>
                </a:solidFill>
                <a:latin typeface="inherit"/>
              </a:rPr>
              <a:t> of </a:t>
            </a:r>
            <a:r>
              <a:rPr lang="es-MX" altLang="es-MX" sz="4500" dirty="0" err="1">
                <a:solidFill>
                  <a:srgbClr val="212121"/>
                </a:solidFill>
                <a:latin typeface="inherit"/>
              </a:rPr>
              <a:t>his</a:t>
            </a:r>
            <a:r>
              <a:rPr lang="es-MX" altLang="es-MX" sz="4500" dirty="0">
                <a:solidFill>
                  <a:srgbClr val="212121"/>
                </a:solidFill>
                <a:latin typeface="inherit"/>
              </a:rPr>
              <a:t> / </a:t>
            </a:r>
            <a:r>
              <a:rPr lang="es-MX" altLang="es-MX" sz="4500" dirty="0" err="1">
                <a:solidFill>
                  <a:srgbClr val="212121"/>
                </a:solidFill>
                <a:latin typeface="inherit"/>
              </a:rPr>
              <a:t>her</a:t>
            </a:r>
            <a:r>
              <a:rPr lang="es-MX" altLang="es-MX" sz="4500" dirty="0">
                <a:solidFill>
                  <a:srgbClr val="212121"/>
                </a:solidFill>
                <a:latin typeface="inherit"/>
              </a:rPr>
              <a:t> </a:t>
            </a:r>
            <a:r>
              <a:rPr lang="es-MX" altLang="es-MX" sz="4500" dirty="0" err="1">
                <a:solidFill>
                  <a:srgbClr val="212121"/>
                </a:solidFill>
                <a:latin typeface="inherit"/>
              </a:rPr>
              <a:t>research</a:t>
            </a:r>
            <a:r>
              <a:rPr lang="es-MX" altLang="es-MX" sz="4500" dirty="0">
                <a:solidFill>
                  <a:srgbClr val="212121"/>
                </a:solidFill>
                <a:latin typeface="inherit"/>
              </a:rPr>
              <a:t> </a:t>
            </a:r>
            <a:r>
              <a:rPr lang="es-MX" altLang="es-MX" sz="4500" dirty="0" err="1">
                <a:solidFill>
                  <a:srgbClr val="212121"/>
                </a:solidFill>
                <a:latin typeface="inherit"/>
              </a:rPr>
              <a:t>work</a:t>
            </a:r>
            <a:r>
              <a:rPr lang="es-MX" altLang="es-MX" sz="4500" dirty="0">
                <a:solidFill>
                  <a:srgbClr val="212121"/>
                </a:solidFill>
                <a:latin typeface="inherit"/>
              </a:rPr>
              <a:t>. In particular, </a:t>
            </a:r>
            <a:r>
              <a:rPr lang="es-MX" altLang="es-MX" sz="4500" dirty="0" err="1">
                <a:solidFill>
                  <a:srgbClr val="212121"/>
                </a:solidFill>
                <a:latin typeface="inherit"/>
              </a:rPr>
              <a:t>this</a:t>
            </a:r>
            <a:r>
              <a:rPr lang="es-MX" altLang="es-MX" sz="4500" dirty="0">
                <a:solidFill>
                  <a:srgbClr val="212121"/>
                </a:solidFill>
                <a:latin typeface="inherit"/>
              </a:rPr>
              <a:t> </a:t>
            </a:r>
            <a:r>
              <a:rPr lang="es-MX" altLang="es-MX" sz="4500" dirty="0" err="1">
                <a:solidFill>
                  <a:srgbClr val="212121"/>
                </a:solidFill>
                <a:latin typeface="inherit"/>
              </a:rPr>
              <a:t>presentation</a:t>
            </a:r>
            <a:r>
              <a:rPr lang="es-MX" altLang="es-MX" sz="4500" dirty="0">
                <a:solidFill>
                  <a:srgbClr val="212121"/>
                </a:solidFill>
                <a:latin typeface="inherit"/>
              </a:rPr>
              <a:t> </a:t>
            </a:r>
            <a:r>
              <a:rPr lang="es-MX" altLang="es-MX" sz="4500" dirty="0" err="1">
                <a:solidFill>
                  <a:srgbClr val="212121"/>
                </a:solidFill>
                <a:latin typeface="inherit"/>
              </a:rPr>
              <a:t>addresses</a:t>
            </a:r>
            <a:r>
              <a:rPr lang="es-MX" altLang="es-MX" sz="4500" dirty="0">
                <a:solidFill>
                  <a:srgbClr val="212121"/>
                </a:solidFill>
                <a:latin typeface="inherit"/>
              </a:rPr>
              <a:t> </a:t>
            </a:r>
            <a:r>
              <a:rPr lang="es-MX" altLang="es-MX" sz="4500" dirty="0" err="1">
                <a:solidFill>
                  <a:srgbClr val="212121"/>
                </a:solidFill>
                <a:latin typeface="inherit"/>
              </a:rPr>
              <a:t>the</a:t>
            </a:r>
            <a:r>
              <a:rPr lang="es-MX" altLang="es-MX" sz="4500" dirty="0">
                <a:solidFill>
                  <a:srgbClr val="212121"/>
                </a:solidFill>
                <a:latin typeface="inherit"/>
              </a:rPr>
              <a:t> </a:t>
            </a:r>
            <a:r>
              <a:rPr lang="es-MX" altLang="es-MX" sz="4500" dirty="0" err="1">
                <a:solidFill>
                  <a:srgbClr val="212121"/>
                </a:solidFill>
                <a:latin typeface="inherit"/>
              </a:rPr>
              <a:t>construction</a:t>
            </a:r>
            <a:r>
              <a:rPr lang="es-MX" altLang="es-MX" sz="4500" dirty="0">
                <a:solidFill>
                  <a:srgbClr val="212121"/>
                </a:solidFill>
                <a:latin typeface="inherit"/>
              </a:rPr>
              <a:t> of </a:t>
            </a:r>
            <a:r>
              <a:rPr lang="es-MX" altLang="es-MX" sz="4500" dirty="0" err="1">
                <a:solidFill>
                  <a:srgbClr val="212121"/>
                </a:solidFill>
                <a:latin typeface="inherit"/>
              </a:rPr>
              <a:t>scientific</a:t>
            </a:r>
            <a:r>
              <a:rPr lang="es-MX" altLang="es-MX" sz="4500" dirty="0">
                <a:solidFill>
                  <a:srgbClr val="212121"/>
                </a:solidFill>
                <a:latin typeface="inherit"/>
              </a:rPr>
              <a:t> </a:t>
            </a:r>
            <a:r>
              <a:rPr lang="es-MX" altLang="es-MX" sz="4500" dirty="0" err="1" smtClean="0">
                <a:solidFill>
                  <a:srgbClr val="212121"/>
                </a:solidFill>
                <a:latin typeface="inherit"/>
              </a:rPr>
              <a:t>papers</a:t>
            </a:r>
            <a:r>
              <a:rPr lang="es-MX" altLang="es-MX" sz="4500" dirty="0" smtClean="0">
                <a:solidFill>
                  <a:srgbClr val="212121"/>
                </a:solidFill>
                <a:latin typeface="inherit"/>
              </a:rPr>
              <a:t>.</a:t>
            </a:r>
            <a:r>
              <a:rPr lang="es-MX" altLang="es-MX" sz="4500" dirty="0" smtClean="0">
                <a:solidFill>
                  <a:schemeClr val="tx1"/>
                </a:solidFill>
              </a:rPr>
              <a:t> </a:t>
            </a:r>
            <a:endParaRPr lang="es-MX" altLang="es-MX" sz="45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4500" dirty="0" smtClean="0">
                <a:latin typeface="Century Gothic" pitchFamily="34" charset="0"/>
                <a:cs typeface="Arial" pitchFamily="34" charset="0"/>
              </a:rPr>
              <a:t>		</a:t>
            </a:r>
          </a:p>
          <a:p>
            <a:pPr>
              <a:lnSpc>
                <a:spcPct val="90000"/>
              </a:lnSpc>
              <a:buNone/>
            </a:pPr>
            <a:r>
              <a:rPr lang="fr-FR" sz="3700" b="1" u="sng" dirty="0" smtClean="0">
                <a:latin typeface="Century Gothic" pitchFamily="34" charset="0"/>
                <a:cs typeface="Arial" pitchFamily="34" charset="0"/>
              </a:rPr>
              <a:t>Keywords</a:t>
            </a:r>
            <a:r>
              <a:rPr lang="fr-FR" sz="3700" b="1" dirty="0" smtClean="0">
                <a:latin typeface="Century Gothic" pitchFamily="34" charset="0"/>
                <a:cs typeface="Arial" pitchFamily="34" charset="0"/>
              </a:rPr>
              <a:t>: </a:t>
            </a:r>
            <a:r>
              <a:rPr lang="fr-FR" sz="3700" b="1" dirty="0" err="1" smtClean="0">
                <a:latin typeface="Century Gothic" pitchFamily="34" charset="0"/>
                <a:cs typeface="Arial" pitchFamily="34" charset="0"/>
              </a:rPr>
              <a:t>Research</a:t>
            </a:r>
            <a:r>
              <a:rPr lang="fr-FR" sz="3700" b="1" dirty="0" smtClean="0">
                <a:latin typeface="Century Gothic" pitchFamily="34" charset="0"/>
                <a:cs typeface="Arial" pitchFamily="34" charset="0"/>
              </a:rPr>
              <a:t>, </a:t>
            </a:r>
            <a:r>
              <a:rPr lang="fr-FR" sz="3700" b="1" dirty="0" err="1" smtClean="0">
                <a:latin typeface="Century Gothic" pitchFamily="34" charset="0"/>
                <a:cs typeface="Arial" pitchFamily="34" charset="0"/>
              </a:rPr>
              <a:t>scientific</a:t>
            </a:r>
            <a:r>
              <a:rPr lang="fr-FR" sz="37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fr-FR" sz="3700" b="1" dirty="0" err="1" smtClean="0">
                <a:latin typeface="Century Gothic" pitchFamily="34" charset="0"/>
                <a:cs typeface="Arial" pitchFamily="34" charset="0"/>
              </a:rPr>
              <a:t>papers</a:t>
            </a:r>
            <a:r>
              <a:rPr lang="fr-FR" sz="3700" b="1" dirty="0" smtClean="0">
                <a:latin typeface="Century Gothic" pitchFamily="34" charset="0"/>
                <a:cs typeface="Arial" pitchFamily="34" charset="0"/>
              </a:rPr>
              <a:t>, </a:t>
            </a:r>
            <a:r>
              <a:rPr lang="fr-FR" sz="3700" b="1" dirty="0" err="1" smtClean="0">
                <a:latin typeface="Century Gothic" pitchFamily="34" charset="0"/>
                <a:cs typeface="Arial" pitchFamily="34" charset="0"/>
              </a:rPr>
              <a:t>results</a:t>
            </a:r>
            <a:r>
              <a:rPr lang="fr-FR" sz="3700" b="1" dirty="0" smtClean="0">
                <a:latin typeface="Century Gothic" pitchFamily="34" charset="0"/>
                <a:cs typeface="Arial" pitchFamily="34" charset="0"/>
              </a:rPr>
              <a:t>.</a:t>
            </a:r>
            <a:endParaRPr lang="es-MX" sz="3700" b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35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1547664" y="620688"/>
            <a:ext cx="7355160" cy="4680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i="1" dirty="0" smtClean="0">
                <a:latin typeface="Baskerville Old Face" panose="02020602080505020303" pitchFamily="18" charset="0"/>
              </a:rPr>
              <a:t>Queda </a:t>
            </a:r>
            <a:r>
              <a:rPr lang="es-ES" sz="2400" i="1" dirty="0">
                <a:latin typeface="Baskerville Old Face" panose="02020602080505020303" pitchFamily="18" charset="0"/>
              </a:rPr>
              <a:t>prohibido llorar sin aprender, </a:t>
            </a:r>
          </a:p>
          <a:p>
            <a:pPr marL="0" indent="0" algn="just">
              <a:buNone/>
            </a:pPr>
            <a:r>
              <a:rPr lang="es-ES" sz="2400" i="1" dirty="0">
                <a:latin typeface="Baskerville Old Face" panose="02020602080505020303" pitchFamily="18" charset="0"/>
              </a:rPr>
              <a:t>l</a:t>
            </a:r>
            <a:r>
              <a:rPr lang="es-ES" sz="2400" i="1" dirty="0" smtClean="0">
                <a:latin typeface="Baskerville Old Face" panose="02020602080505020303" pitchFamily="18" charset="0"/>
              </a:rPr>
              <a:t>evantarte </a:t>
            </a:r>
            <a:r>
              <a:rPr lang="es-ES" sz="2400" i="1" dirty="0">
                <a:latin typeface="Baskerville Old Face" panose="02020602080505020303" pitchFamily="18" charset="0"/>
              </a:rPr>
              <a:t>un día sin saber que hacer, </a:t>
            </a:r>
          </a:p>
          <a:p>
            <a:pPr marL="0" indent="0" algn="just">
              <a:buNone/>
            </a:pPr>
            <a:r>
              <a:rPr lang="es-ES" sz="2400" i="1" dirty="0">
                <a:latin typeface="Baskerville Old Face" panose="02020602080505020303" pitchFamily="18" charset="0"/>
              </a:rPr>
              <a:t>tener miedo a tus recuerdos. </a:t>
            </a:r>
          </a:p>
          <a:p>
            <a:pPr marL="0" indent="0" algn="just">
              <a:buNone/>
            </a:pPr>
            <a:endParaRPr lang="es-ES" sz="2400" i="1" dirty="0" smtClean="0">
              <a:latin typeface="Baskerville Old Face" panose="02020602080505020303" pitchFamily="18" charset="0"/>
            </a:endParaRPr>
          </a:p>
          <a:p>
            <a:pPr marL="0" indent="0" algn="just">
              <a:buNone/>
            </a:pPr>
            <a:r>
              <a:rPr lang="es-ES" sz="2400" i="1" dirty="0" smtClean="0">
                <a:latin typeface="Baskerville Old Face" panose="02020602080505020303" pitchFamily="18" charset="0"/>
              </a:rPr>
              <a:t>Queda </a:t>
            </a:r>
            <a:r>
              <a:rPr lang="es-ES" sz="2400" i="1" dirty="0">
                <a:latin typeface="Baskerville Old Face" panose="02020602080505020303" pitchFamily="18" charset="0"/>
              </a:rPr>
              <a:t>prohibido no sonreír a los problemas, </a:t>
            </a:r>
          </a:p>
          <a:p>
            <a:pPr marL="0" indent="0" algn="just">
              <a:buNone/>
            </a:pPr>
            <a:r>
              <a:rPr lang="es-ES" sz="2400" i="1" dirty="0">
                <a:latin typeface="Baskerville Old Face" panose="02020602080505020303" pitchFamily="18" charset="0"/>
              </a:rPr>
              <a:t>no luchar por lo que quieres, </a:t>
            </a:r>
          </a:p>
          <a:p>
            <a:pPr marL="0" indent="0" algn="just">
              <a:buNone/>
            </a:pPr>
            <a:r>
              <a:rPr lang="es-ES" sz="2400" i="1" dirty="0">
                <a:latin typeface="Baskerville Old Face" panose="02020602080505020303" pitchFamily="18" charset="0"/>
              </a:rPr>
              <a:t>abandonarlo todo por miedo, </a:t>
            </a:r>
          </a:p>
          <a:p>
            <a:pPr marL="0" indent="0" algn="just">
              <a:buNone/>
            </a:pPr>
            <a:r>
              <a:rPr lang="es-ES" sz="2400" i="1" dirty="0">
                <a:latin typeface="Baskerville Old Face" panose="02020602080505020303" pitchFamily="18" charset="0"/>
              </a:rPr>
              <a:t>no convertir en realidad tus sueños</a:t>
            </a:r>
            <a:r>
              <a:rPr lang="es-ES" sz="2400" i="1" dirty="0" smtClean="0">
                <a:latin typeface="Baskerville Old Face" panose="02020602080505020303" pitchFamily="18" charset="0"/>
              </a:rPr>
              <a:t>.</a:t>
            </a:r>
            <a:endParaRPr lang="es-ES" sz="2400" i="1" dirty="0">
              <a:latin typeface="Baskerville Old Face" panose="02020602080505020303" pitchFamily="18" charset="0"/>
            </a:endParaRPr>
          </a:p>
          <a:p>
            <a:pPr marL="0" indent="0" algn="just">
              <a:buNone/>
            </a:pPr>
            <a:endParaRPr lang="es-MX" altLang="es-MX" sz="2400" i="1" dirty="0" smtClean="0">
              <a:latin typeface="Baskerville Old Face" panose="02020602080505020303" pitchFamily="18" charset="0"/>
            </a:endParaRPr>
          </a:p>
          <a:p>
            <a:pPr marL="0" indent="0" algn="r">
              <a:buNone/>
            </a:pPr>
            <a:r>
              <a:rPr lang="es-MX" altLang="es-MX" dirty="0" smtClean="0">
                <a:latin typeface="Baskerville Old Face" panose="02020602080505020303" pitchFamily="18" charset="0"/>
              </a:rPr>
              <a:t>Pablo Neruda</a:t>
            </a:r>
          </a:p>
        </p:txBody>
      </p:sp>
    </p:spTree>
    <p:extLst>
      <p:ext uri="{BB962C8B-B14F-4D97-AF65-F5344CB8AC3E}">
        <p14:creationId xmlns:p14="http://schemas.microsoft.com/office/powerpoint/2010/main" xmlns="" val="258765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1321296" y="629816"/>
            <a:ext cx="699512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b="1" dirty="0" smtClean="0">
                <a:solidFill>
                  <a:srgbClr val="C00000"/>
                </a:solidFill>
                <a:latin typeface="Century Gothic" pitchFamily="34" charset="0"/>
              </a:rPr>
              <a:t>El Artículo Científico</a:t>
            </a:r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>
          <a:xfrm>
            <a:off x="1403648" y="2420888"/>
            <a:ext cx="4896544" cy="29641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altLang="es-MX" sz="2600" dirty="0" smtClean="0">
                <a:latin typeface="Century Gothic" pitchFamily="34" charset="0"/>
              </a:rPr>
              <a:t>Es un informe escrito y publicado en el que se describen los resultados originales de una investigación.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2564904"/>
            <a:ext cx="245877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631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404664"/>
            <a:ext cx="7956376" cy="634082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rgbClr val="C00000"/>
                </a:solidFill>
                <a:latin typeface="Century Gothic" pitchFamily="34" charset="0"/>
              </a:rPr>
              <a:t>Partes del Artículo Científico</a:t>
            </a:r>
            <a:endParaRPr lang="es-MX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6030447" y="4890925"/>
            <a:ext cx="2097360" cy="1418395"/>
          </a:xfrm>
        </p:spPr>
        <p:txBody>
          <a:bodyPr vert="horz" lIns="91440" tIns="45720" rIns="91440" bIns="45720" rtlCol="0">
            <a:noAutofit/>
          </a:bodyPr>
          <a:lstStyle/>
          <a:p>
            <a:pPr marL="0" algn="just">
              <a:lnSpc>
                <a:spcPct val="110000"/>
              </a:lnSpc>
              <a:buSzPct val="80000"/>
              <a:buNone/>
            </a:pPr>
            <a:r>
              <a:rPr lang="es-MX" altLang="es-MX" sz="1800" dirty="0" smtClean="0">
                <a:solidFill>
                  <a:schemeClr val="tx1"/>
                </a:solidFill>
                <a:latin typeface="Century Gothic" pitchFamily="34" charset="0"/>
              </a:rPr>
              <a:t>Agradecimientos</a:t>
            </a:r>
            <a:endParaRPr lang="es-MX" altLang="es-MX" sz="1800" dirty="0">
              <a:solidFill>
                <a:schemeClr val="tx1"/>
              </a:solidFill>
              <a:latin typeface="Century Gothic" pitchFamily="34" charset="0"/>
            </a:endParaRPr>
          </a:p>
          <a:p>
            <a:pPr marL="0" algn="just">
              <a:lnSpc>
                <a:spcPct val="110000"/>
              </a:lnSpc>
              <a:buSzPct val="80000"/>
              <a:buNone/>
            </a:pPr>
            <a:r>
              <a:rPr lang="es-MX" altLang="es-MX" sz="1800" dirty="0">
                <a:solidFill>
                  <a:schemeClr val="tx1"/>
                </a:solidFill>
                <a:latin typeface="Century Gothic" pitchFamily="34" charset="0"/>
              </a:rPr>
              <a:t>Referencias</a:t>
            </a:r>
          </a:p>
          <a:p>
            <a:pPr marL="0" algn="just">
              <a:lnSpc>
                <a:spcPct val="110000"/>
              </a:lnSpc>
              <a:buSzPct val="80000"/>
              <a:buNone/>
            </a:pPr>
            <a:r>
              <a:rPr lang="es-MX" altLang="es-MX" sz="1800" dirty="0">
                <a:solidFill>
                  <a:schemeClr val="tx1"/>
                </a:solidFill>
                <a:latin typeface="Century Gothic" pitchFamily="34" charset="0"/>
              </a:rPr>
              <a:t>Anexos</a:t>
            </a:r>
          </a:p>
          <a:p>
            <a:pPr marL="0" algn="just">
              <a:lnSpc>
                <a:spcPct val="110000"/>
              </a:lnSpc>
              <a:buSzPct val="80000"/>
              <a:buNone/>
            </a:pPr>
            <a:endParaRPr lang="es-MX" altLang="es-MX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058799" y="1275854"/>
            <a:ext cx="2088232" cy="884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 algn="just">
              <a:lnSpc>
                <a:spcPct val="110000"/>
              </a:lnSpc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r>
              <a:rPr lang="es-MX" altLang="es-MX" dirty="0">
                <a:latin typeface="Century Gothic" pitchFamily="34" charset="0"/>
              </a:rPr>
              <a:t>Presentación</a:t>
            </a:r>
          </a:p>
          <a:p>
            <a:pPr indent="-342900" algn="just">
              <a:lnSpc>
                <a:spcPct val="110000"/>
              </a:lnSpc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r>
              <a:rPr lang="es-MX" altLang="es-MX" dirty="0" smtClean="0">
                <a:latin typeface="Century Gothic" pitchFamily="34" charset="0"/>
              </a:rPr>
              <a:t>Resumen</a:t>
            </a:r>
          </a:p>
          <a:p>
            <a:pPr indent="-342900" algn="just">
              <a:lnSpc>
                <a:spcPct val="110000"/>
              </a:lnSpc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r>
              <a:rPr lang="es-MX" altLang="es-MX" dirty="0" smtClean="0">
                <a:latin typeface="Century Gothic" pitchFamily="34" charset="0"/>
              </a:rPr>
              <a:t>Palabras Claves </a:t>
            </a:r>
            <a:endParaRPr lang="es-MX" altLang="es-MX" dirty="0">
              <a:latin typeface="Century Gothic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785189" y="1573684"/>
            <a:ext cx="1731175" cy="537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 algn="just">
              <a:lnSpc>
                <a:spcPct val="110000"/>
              </a:lnSpc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r>
              <a:rPr lang="es-MX" altLang="es-MX" b="1" dirty="0">
                <a:solidFill>
                  <a:srgbClr val="C00000"/>
                </a:solidFill>
                <a:latin typeface="Century Gothic" pitchFamily="34" charset="0"/>
              </a:rPr>
              <a:t>Preliminares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902754" y="3404327"/>
            <a:ext cx="1563248" cy="465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 algn="just">
              <a:lnSpc>
                <a:spcPct val="110000"/>
              </a:lnSpc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r>
              <a:rPr lang="es-MX" altLang="es-MX" b="1" dirty="0">
                <a:solidFill>
                  <a:srgbClr val="C00000"/>
                </a:solidFill>
                <a:latin typeface="Century Gothic" pitchFamily="34" charset="0"/>
              </a:rPr>
              <a:t>Del cuerpo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046099" y="2917116"/>
            <a:ext cx="2718048" cy="1447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 algn="just">
              <a:lnSpc>
                <a:spcPct val="110000"/>
              </a:lnSpc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r>
              <a:rPr lang="es-MX" altLang="es-MX" dirty="0">
                <a:latin typeface="Century Gothic" pitchFamily="34" charset="0"/>
              </a:rPr>
              <a:t>Introducción</a:t>
            </a:r>
          </a:p>
          <a:p>
            <a:pPr indent="-342900" algn="just">
              <a:lnSpc>
                <a:spcPct val="110000"/>
              </a:lnSpc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r>
              <a:rPr lang="es-MX" altLang="es-MX" dirty="0" smtClean="0">
                <a:latin typeface="Century Gothic" pitchFamily="34" charset="0"/>
              </a:rPr>
              <a:t>Material </a:t>
            </a:r>
            <a:r>
              <a:rPr lang="es-MX" altLang="es-MX" dirty="0">
                <a:latin typeface="Century Gothic" pitchFamily="34" charset="0"/>
              </a:rPr>
              <a:t>y </a:t>
            </a:r>
            <a:r>
              <a:rPr lang="es-MX" altLang="es-MX" dirty="0" smtClean="0">
                <a:latin typeface="Century Gothic" pitchFamily="34" charset="0"/>
              </a:rPr>
              <a:t>Método</a:t>
            </a:r>
          </a:p>
          <a:p>
            <a:pPr indent="-342900" algn="just">
              <a:lnSpc>
                <a:spcPct val="110000"/>
              </a:lnSpc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r>
              <a:rPr lang="es-MX" altLang="es-MX" dirty="0" smtClean="0">
                <a:latin typeface="Century Gothic" pitchFamily="34" charset="0"/>
              </a:rPr>
              <a:t>Resultados</a:t>
            </a:r>
          </a:p>
          <a:p>
            <a:pPr indent="-342900" algn="just">
              <a:lnSpc>
                <a:spcPct val="110000"/>
              </a:lnSpc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r>
              <a:rPr lang="es-MX" altLang="es-MX" dirty="0" smtClean="0">
                <a:latin typeface="Century Gothic" pitchFamily="34" charset="0"/>
              </a:rPr>
              <a:t>Discusión </a:t>
            </a:r>
            <a:endParaRPr lang="es-MX" altLang="es-MX" dirty="0">
              <a:latin typeface="Century Gothic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233650" y="5241900"/>
            <a:ext cx="1130438" cy="475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 algn="just">
              <a:lnSpc>
                <a:spcPct val="110000"/>
              </a:lnSpc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r>
              <a:rPr lang="es-MX" altLang="es-MX" b="1" dirty="0">
                <a:solidFill>
                  <a:srgbClr val="C00000"/>
                </a:solidFill>
                <a:latin typeface="Century Gothic" pitchFamily="34" charset="0"/>
              </a:rPr>
              <a:t>Finales</a:t>
            </a:r>
            <a:r>
              <a:rPr lang="es-MX" altLang="es-MX" dirty="0">
                <a:solidFill>
                  <a:srgbClr val="6A221D"/>
                </a:solidFill>
                <a:latin typeface="Century Gothic" pitchFamily="34" charset="0"/>
              </a:rPr>
              <a:t> </a:t>
            </a:r>
            <a:endParaRPr lang="es-MX" dirty="0">
              <a:solidFill>
                <a:srgbClr val="6A221D"/>
              </a:solidFill>
              <a:latin typeface="Century Gothic" pitchFamily="34" charset="0"/>
            </a:endParaRPr>
          </a:p>
        </p:txBody>
      </p:sp>
      <p:sp>
        <p:nvSpPr>
          <p:cNvPr id="8" name="7 Abrir llave"/>
          <p:cNvSpPr/>
          <p:nvPr/>
        </p:nvSpPr>
        <p:spPr>
          <a:xfrm>
            <a:off x="5379740" y="1289802"/>
            <a:ext cx="776436" cy="1087868"/>
          </a:xfrm>
          <a:prstGeom prst="lef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atin typeface="Century Gothic" pitchFamily="34" charset="0"/>
            </a:endParaRPr>
          </a:p>
        </p:txBody>
      </p:sp>
      <p:sp>
        <p:nvSpPr>
          <p:cNvPr id="10" name="9 Abrir llave"/>
          <p:cNvSpPr/>
          <p:nvPr/>
        </p:nvSpPr>
        <p:spPr>
          <a:xfrm>
            <a:off x="5508104" y="2864309"/>
            <a:ext cx="648072" cy="1543087"/>
          </a:xfrm>
          <a:prstGeom prst="lef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atin typeface="Century Gothic" pitchFamily="34" charset="0"/>
            </a:endParaRPr>
          </a:p>
        </p:txBody>
      </p:sp>
      <p:sp>
        <p:nvSpPr>
          <p:cNvPr id="11" name="10 Abrir llave"/>
          <p:cNvSpPr/>
          <p:nvPr/>
        </p:nvSpPr>
        <p:spPr>
          <a:xfrm>
            <a:off x="5479132" y="4880065"/>
            <a:ext cx="648072" cy="1141223"/>
          </a:xfrm>
          <a:prstGeom prst="leftBrace">
            <a:avLst>
              <a:gd name="adj1" fmla="val 8333"/>
              <a:gd name="adj2" fmla="val 50000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400">
              <a:latin typeface="Century Gothic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0465" y="2110818"/>
            <a:ext cx="2604724" cy="381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738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1763688" y="1052736"/>
            <a:ext cx="6919688" cy="2232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altLang="es-MX" sz="2400" dirty="0" err="1" smtClean="0">
                <a:latin typeface="Californian FB" panose="0207040306080B030204" pitchFamily="18" charset="0"/>
              </a:rPr>
              <a:t>IMRaD</a:t>
            </a:r>
            <a:r>
              <a:rPr lang="es-MX" altLang="es-MX" sz="2400" dirty="0" smtClean="0">
                <a:latin typeface="Californian FB" panose="0207040306080B030204" pitchFamily="18" charset="0"/>
              </a:rPr>
              <a:t> </a:t>
            </a:r>
            <a:r>
              <a:rPr lang="es-MX" altLang="es-MX" sz="2400" i="1" dirty="0" smtClean="0">
                <a:latin typeface="Californian FB" panose="0207040306080B030204" pitchFamily="18" charset="0"/>
              </a:rPr>
              <a:t>(</a:t>
            </a:r>
            <a:r>
              <a:rPr lang="en-US" sz="2400" i="1" dirty="0">
                <a:latin typeface="Californian FB" panose="0207040306080B030204" pitchFamily="18" charset="0"/>
              </a:rPr>
              <a:t>Introduction, Methods, Results, and Discussion</a:t>
            </a:r>
            <a:r>
              <a:rPr lang="es-MX" altLang="es-MX" sz="2400" dirty="0">
                <a:latin typeface="Californian FB" panose="0207040306080B030204" pitchFamily="18" charset="0"/>
              </a:rPr>
              <a:t>) es el esquema de organización de la mayoría de </a:t>
            </a:r>
            <a:r>
              <a:rPr lang="es-MX" altLang="es-MX" sz="2400" dirty="0" smtClean="0">
                <a:latin typeface="Californian FB" panose="0207040306080B030204" pitchFamily="18" charset="0"/>
              </a:rPr>
              <a:t>los artículos científicos en la actualidad, y debe su origen a la lógica de las respuestas a las siguientes interrogantes: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403648" y="3441657"/>
            <a:ext cx="5112568" cy="16435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altLang="es-MX" sz="2400" dirty="0" smtClean="0">
                <a:solidFill>
                  <a:srgbClr val="6A221D"/>
                </a:solidFill>
                <a:cs typeface="Arial" panose="020B0604020202020204" pitchFamily="34" charset="0"/>
              </a:rPr>
              <a:t>Qué </a:t>
            </a:r>
            <a:r>
              <a:rPr lang="es-MX" altLang="es-MX" sz="2400" dirty="0">
                <a:solidFill>
                  <a:srgbClr val="6A221D"/>
                </a:solidFill>
                <a:cs typeface="Arial" panose="020B0604020202020204" pitchFamily="34" charset="0"/>
              </a:rPr>
              <a:t>cuestión se estudió</a:t>
            </a:r>
            <a:r>
              <a:rPr lang="es-MX" altLang="es-MX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altLang="es-MX" sz="2400" dirty="0" smtClean="0">
                <a:solidFill>
                  <a:srgbClr val="6A221D"/>
                </a:solidFill>
                <a:cs typeface="Arial" panose="020B0604020202020204" pitchFamily="34" charset="0"/>
              </a:rPr>
              <a:t>Cómo </a:t>
            </a:r>
            <a:r>
              <a:rPr lang="es-MX" altLang="es-MX" sz="2400" dirty="0">
                <a:solidFill>
                  <a:srgbClr val="6A221D"/>
                </a:solidFill>
                <a:cs typeface="Arial" panose="020B0604020202020204" pitchFamily="34" charset="0"/>
              </a:rPr>
              <a:t>se estudió</a:t>
            </a:r>
            <a:r>
              <a:rPr lang="es-MX" altLang="es-MX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altLang="es-MX" sz="2400" dirty="0" smtClean="0">
                <a:solidFill>
                  <a:srgbClr val="6A221D"/>
                </a:solidFill>
                <a:cs typeface="Arial" panose="020B0604020202020204" pitchFamily="34" charset="0"/>
              </a:rPr>
              <a:t>Cuáles </a:t>
            </a:r>
            <a:r>
              <a:rPr lang="es-MX" altLang="es-MX" sz="2400" dirty="0">
                <a:solidFill>
                  <a:srgbClr val="6A221D"/>
                </a:solidFill>
                <a:cs typeface="Arial" panose="020B0604020202020204" pitchFamily="34" charset="0"/>
              </a:rPr>
              <a:t>fueron los hallazgos</a:t>
            </a:r>
            <a:r>
              <a:rPr lang="es-MX" altLang="es-MX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altLang="es-MX" sz="2400" dirty="0" smtClean="0">
                <a:solidFill>
                  <a:srgbClr val="6A221D"/>
                </a:solidFill>
                <a:latin typeface="+mj-lt"/>
                <a:cs typeface="Arial" panose="020B0604020202020204" pitchFamily="34" charset="0"/>
              </a:rPr>
              <a:t>Qué </a:t>
            </a:r>
            <a:r>
              <a:rPr lang="es-MX" altLang="es-MX" sz="2400" dirty="0">
                <a:solidFill>
                  <a:srgbClr val="6A221D"/>
                </a:solidFill>
                <a:latin typeface="+mj-lt"/>
                <a:cs typeface="Arial" panose="020B0604020202020204" pitchFamily="34" charset="0"/>
              </a:rPr>
              <a:t>significan</a:t>
            </a:r>
            <a:r>
              <a:rPr lang="es-MX" altLang="es-MX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5907" y="2982554"/>
            <a:ext cx="206456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989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Marcador de contenido"/>
          <p:cNvSpPr>
            <a:spLocks noGrp="1"/>
          </p:cNvSpPr>
          <p:nvPr>
            <p:ph idx="1"/>
          </p:nvPr>
        </p:nvSpPr>
        <p:spPr>
          <a:xfrm>
            <a:off x="1979712" y="3710037"/>
            <a:ext cx="6480720" cy="2527275"/>
          </a:xfrm>
        </p:spPr>
        <p:txBody>
          <a:bodyPr>
            <a:noAutofit/>
          </a:bodyPr>
          <a:lstStyle/>
          <a:p>
            <a:pPr marL="0" indent="0" algn="just" eaLnBrk="1" hangingPunct="1">
              <a:buFont typeface="Wingdings 2" panose="05020102010507070707" pitchFamily="18" charset="2"/>
              <a:buNone/>
            </a:pPr>
            <a:r>
              <a:rPr lang="es-MX" altLang="es-MX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Debe describir	 adecuadamente el contenido del artículo, utilizando el menor número de vocablos. Por lo que se deben evitar preposiciones y artículos innecesarios, palabras ambiguas, abreviaturas y siglas.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728156" y="476672"/>
            <a:ext cx="4392488" cy="63408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b="1" dirty="0">
                <a:solidFill>
                  <a:srgbClr val="C00000"/>
                </a:solidFill>
                <a:latin typeface="Century Gothic" pitchFamily="34" charset="0"/>
              </a:rPr>
              <a:t>Título</a:t>
            </a:r>
          </a:p>
        </p:txBody>
      </p:sp>
      <p:pic>
        <p:nvPicPr>
          <p:cNvPr id="2052" name="Picture 4" descr="https://cdn.shopify.com/s/files/1/0229/0839/files/titulo.png?24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30106"/>
            <a:ext cx="5439941" cy="227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33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5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889</Words>
  <Application>Microsoft Office PowerPoint</Application>
  <PresentationFormat>Presentación en pantalla (4:3)</PresentationFormat>
  <Paragraphs>135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UNIVERSIDAD AUTÓNOMA DEL ESTADO DE HIDALGO</vt:lpstr>
      <vt:lpstr>Diapositiva 2</vt:lpstr>
      <vt:lpstr>ASIGNATURA:  METODOLOGÍA DE LA INVESTIGACIÓN I</vt:lpstr>
      <vt:lpstr>Tema 5: La comunicación de los resultados. El Artículo Científico</vt:lpstr>
      <vt:lpstr>Diapositiva 5</vt:lpstr>
      <vt:lpstr>El Artículo Científico</vt:lpstr>
      <vt:lpstr>Partes del Artículo Científico</vt:lpstr>
      <vt:lpstr>Diapositiva 8</vt:lpstr>
      <vt:lpstr>Título</vt:lpstr>
      <vt:lpstr>Diapositiva 10</vt:lpstr>
      <vt:lpstr>Autor</vt:lpstr>
      <vt:lpstr>Instituciones</vt:lpstr>
      <vt:lpstr>Resumen</vt:lpstr>
      <vt:lpstr>Diapositiva 14</vt:lpstr>
      <vt:lpstr>Introducción</vt:lpstr>
      <vt:lpstr>Materiales y Métodos</vt:lpstr>
      <vt:lpstr>Resultados</vt:lpstr>
      <vt:lpstr>Discusión</vt:lpstr>
      <vt:lpstr>Errores frecuentes  en la discusión</vt:lpstr>
      <vt:lpstr>Agradecimientos</vt:lpstr>
      <vt:lpstr>Anexos</vt:lpstr>
      <vt:lpstr>Sugerencias para la clara redacción de un artículo científico</vt:lpstr>
      <vt:lpstr>Referencias Bibliográficas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End_user</cp:lastModifiedBy>
  <cp:revision>143</cp:revision>
  <dcterms:created xsi:type="dcterms:W3CDTF">2014-12-12T16:57:31Z</dcterms:created>
  <dcterms:modified xsi:type="dcterms:W3CDTF">2017-03-06T20:09:16Z</dcterms:modified>
</cp:coreProperties>
</file>