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71" r:id="rId5"/>
    <p:sldId id="276" r:id="rId6"/>
    <p:sldId id="277" r:id="rId7"/>
    <p:sldId id="278" r:id="rId8"/>
    <p:sldId id="279" r:id="rId9"/>
    <p:sldId id="269" r:id="rId10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6A221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51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403648" y="2130425"/>
            <a:ext cx="7054552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088832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08/05/2017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3563577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08/05/2017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68310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608" y="4077072"/>
            <a:ext cx="7772400" cy="2016224"/>
          </a:xfrm>
        </p:spPr>
        <p:txBody>
          <a:bodyPr anchor="t"/>
          <a:lstStyle>
            <a:lvl1pPr algn="ctr">
              <a:defRPr sz="36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115616" y="220486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08/05/2017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1748085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75656" y="1600200"/>
            <a:ext cx="345638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20072" y="1600200"/>
            <a:ext cx="346672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08/05/2017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145849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31640" y="1535113"/>
            <a:ext cx="352839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1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331640" y="2174875"/>
            <a:ext cx="352839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04048" y="1535113"/>
            <a:ext cx="3682752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04048" y="2174875"/>
            <a:ext cx="368275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08/05/2017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2934294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08/05/2017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4409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08/05/2017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1575729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08/05/2017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165340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09936" y="4800600"/>
            <a:ext cx="5486400" cy="566738"/>
          </a:xfrm>
        </p:spPr>
        <p:txBody>
          <a:bodyPr anchor="b"/>
          <a:lstStyle>
            <a:lvl1pPr algn="ctr">
              <a:defRPr sz="2000" b="0"/>
            </a:lvl1pPr>
          </a:lstStyle>
          <a:p>
            <a:r>
              <a:rPr lang="es-ES" dirty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109936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10993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dirty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08/05/2017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2873338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99512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dirty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31640" y="1600200"/>
            <a:ext cx="735516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971600" y="6520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fld id="{1757F3E5-681C-4C9D-BD31-99541B831678}" type="datetimeFigureOut">
              <a:rPr lang="es-MX" smtClean="0"/>
              <a:pPr/>
              <a:t>08/05/2017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476600" y="652534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804248" y="652534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2088449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rgbClr val="6A221D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erlin Sans FB" panose="020E0602020502020306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1403648" y="1785926"/>
            <a:ext cx="7054552" cy="1470025"/>
          </a:xfrm>
        </p:spPr>
        <p:txBody>
          <a:bodyPr/>
          <a:lstStyle/>
          <a:p>
            <a:r>
              <a:rPr lang="es-ES" dirty="0">
                <a:latin typeface="Arial" pitchFamily="34" charset="0"/>
                <a:cs typeface="Arial" pitchFamily="34" charset="0"/>
              </a:rPr>
              <a:t>UNIVERSIDAD AUTÓNOMA DEL ESTADO DE HIDALGO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1371600" y="4105292"/>
            <a:ext cx="7088832" cy="1752600"/>
          </a:xfrm>
        </p:spPr>
        <p:txBody>
          <a:bodyPr/>
          <a:lstStyle/>
          <a:p>
            <a:r>
              <a:rPr lang="es-ES" b="1" dirty="0">
                <a:latin typeface="Arial" pitchFamily="34" charset="0"/>
                <a:cs typeface="Arial" pitchFamily="34" charset="0"/>
              </a:rPr>
              <a:t>Instituto de Ciencias Económico Administrativas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4425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ubtítul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Área Académica: Turismo</a:t>
            </a:r>
            <a:r>
              <a:rPr lang="es-MX" dirty="0">
                <a:latin typeface="Arial" pitchFamily="34" charset="0"/>
                <a:cs typeface="Arial" pitchFamily="34" charset="0"/>
              </a:rPr>
              <a:t> </a:t>
            </a:r>
          </a:p>
          <a:p>
            <a:pPr lvl="1"/>
            <a:endParaRPr lang="es-MX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 algn="just"/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Tema:</a:t>
            </a:r>
            <a:r>
              <a:rPr lang="es-MX" dirty="0">
                <a:latin typeface="Arial" pitchFamily="34" charset="0"/>
                <a:cs typeface="Arial" pitchFamily="34" charset="0"/>
              </a:rPr>
              <a:t> Características de un Congreso.</a:t>
            </a:r>
          </a:p>
          <a:p>
            <a:pPr lvl="1"/>
            <a:endParaRPr lang="es-MX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 algn="just"/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Profesor(a):</a:t>
            </a:r>
            <a:r>
              <a:rPr lang="es-MX" dirty="0">
                <a:latin typeface="Arial" pitchFamily="34" charset="0"/>
                <a:cs typeface="Arial" pitchFamily="34" charset="0"/>
              </a:rPr>
              <a:t> Olga Gabriela Isabel de la Concepción Aceves Chavolla, Noemi Vega Lugo, Ernesto R. Ahumada López.</a:t>
            </a:r>
          </a:p>
          <a:p>
            <a:pPr lvl="1"/>
            <a:endParaRPr lang="es-MX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Periodo:</a:t>
            </a:r>
            <a:r>
              <a:rPr lang="es-MX" dirty="0">
                <a:latin typeface="Arial" pitchFamily="34" charset="0"/>
                <a:cs typeface="Arial" pitchFamily="34" charset="0"/>
              </a:rPr>
              <a:t> Enero-Junio 2017</a:t>
            </a:r>
            <a:endParaRPr lang="es-MX" sz="2000" dirty="0">
              <a:latin typeface="Arial" pitchFamily="34" charset="0"/>
              <a:cs typeface="Arial" pitchFamily="34" charset="0"/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4251574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79803" y="645840"/>
            <a:ext cx="6995120" cy="910952"/>
          </a:xfrm>
        </p:spPr>
        <p:txBody>
          <a:bodyPr/>
          <a:lstStyle/>
          <a:p>
            <a:r>
              <a:rPr lang="fr-FR" sz="2800" b="1" u="sng" dirty="0">
                <a:latin typeface="Arial" pitchFamily="34" charset="0"/>
                <a:cs typeface="Arial" pitchFamily="34" charset="0"/>
              </a:rPr>
              <a:t>Tema: </a:t>
            </a:r>
            <a:r>
              <a:rPr lang="fr-FR" sz="2800" b="1" u="sng" dirty="0" err="1">
                <a:latin typeface="Arial" pitchFamily="34" charset="0"/>
                <a:cs typeface="Arial" pitchFamily="34" charset="0"/>
              </a:rPr>
              <a:t>Caracteristicas</a:t>
            </a:r>
            <a:r>
              <a:rPr lang="fr-FR" sz="2800" b="1" u="sng" dirty="0">
                <a:latin typeface="Arial" pitchFamily="34" charset="0"/>
                <a:cs typeface="Arial" pitchFamily="34" charset="0"/>
              </a:rPr>
              <a:t> de un </a:t>
            </a:r>
            <a:r>
              <a:rPr lang="fr-FR" sz="2800" b="1" u="sng" dirty="0" err="1">
                <a:latin typeface="Arial" pitchFamily="34" charset="0"/>
                <a:cs typeface="Arial" pitchFamily="34" charset="0"/>
              </a:rPr>
              <a:t>Congreso</a:t>
            </a:r>
            <a:endParaRPr lang="es-MX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679802" y="1788841"/>
            <a:ext cx="6852637" cy="4304455"/>
          </a:xfrm>
        </p:spPr>
        <p:txBody>
          <a:bodyPr>
            <a:normAutofit fontScale="85000" lnSpcReduction="10000"/>
          </a:bodyPr>
          <a:lstStyle/>
          <a:p>
            <a:pPr algn="ctr">
              <a:lnSpc>
                <a:spcPct val="90000"/>
              </a:lnSpc>
              <a:buNone/>
            </a:pPr>
            <a:r>
              <a:rPr lang="fr-FR" sz="2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Abstract:</a:t>
            </a:r>
          </a:p>
          <a:p>
            <a:pPr>
              <a:lnSpc>
                <a:spcPct val="90000"/>
              </a:lnSpc>
              <a:buNone/>
            </a:pPr>
            <a:r>
              <a:rPr lang="fr-FR" sz="1400" dirty="0">
                <a:latin typeface="Arial" pitchFamily="34" charset="0"/>
                <a:cs typeface="Arial" pitchFamily="34" charset="0"/>
              </a:rPr>
              <a:t>(Resumen en </a:t>
            </a:r>
            <a:r>
              <a:rPr lang="fr-FR" sz="1400" dirty="0" err="1">
                <a:latin typeface="Arial" pitchFamily="34" charset="0"/>
                <a:cs typeface="Arial" pitchFamily="34" charset="0"/>
              </a:rPr>
              <a:t>inglés</a:t>
            </a:r>
            <a:r>
              <a:rPr lang="fr-FR" sz="1400" dirty="0">
                <a:latin typeface="Arial" pitchFamily="34" charset="0"/>
                <a:cs typeface="Arial" pitchFamily="34" charset="0"/>
              </a:rPr>
              <a:t>)</a:t>
            </a:r>
          </a:p>
          <a:p>
            <a:pPr marL="92075" indent="-92075" algn="just">
              <a:lnSpc>
                <a:spcPct val="170000"/>
              </a:lnSpc>
              <a:buNone/>
            </a:pPr>
            <a:r>
              <a:rPr lang="fr-FR" dirty="0">
                <a:latin typeface="Arial" pitchFamily="34" charset="0"/>
                <a:cs typeface="Arial" pitchFamily="34" charset="0"/>
              </a:rPr>
              <a:t> </a:t>
            </a:r>
            <a:r>
              <a:rPr lang="fr-FR" sz="2600" dirty="0">
                <a:latin typeface="Arial" pitchFamily="34" charset="0"/>
                <a:cs typeface="Arial" pitchFamily="34" charset="0"/>
              </a:rPr>
              <a:t>In </a:t>
            </a:r>
            <a:r>
              <a:rPr lang="fr-FR" sz="2600" dirty="0" err="1">
                <a:latin typeface="Arial" pitchFamily="34" charset="0"/>
                <a:cs typeface="Arial" pitchFamily="34" charset="0"/>
              </a:rPr>
              <a:t>order</a:t>
            </a:r>
            <a:r>
              <a:rPr lang="fr-FR" sz="2600" dirty="0">
                <a:latin typeface="Arial" pitchFamily="34" charset="0"/>
                <a:cs typeface="Arial" pitchFamily="34" charset="0"/>
              </a:rPr>
              <a:t> to </a:t>
            </a:r>
            <a:r>
              <a:rPr lang="fr-FR" sz="2600" dirty="0" err="1">
                <a:latin typeface="Arial" pitchFamily="34" charset="0"/>
                <a:cs typeface="Arial" pitchFamily="34" charset="0"/>
              </a:rPr>
              <a:t>understand</a:t>
            </a:r>
            <a:r>
              <a:rPr lang="fr-FR" sz="2600" dirty="0">
                <a:latin typeface="Arial" pitchFamily="34" charset="0"/>
                <a:cs typeface="Arial" pitchFamily="34" charset="0"/>
              </a:rPr>
              <a:t> the </a:t>
            </a:r>
            <a:r>
              <a:rPr lang="fr-FR" sz="2600" dirty="0" err="1">
                <a:latin typeface="Arial" pitchFamily="34" charset="0"/>
                <a:cs typeface="Arial" pitchFamily="34" charset="0"/>
              </a:rPr>
              <a:t>purpose</a:t>
            </a:r>
            <a:r>
              <a:rPr lang="fr-FR" sz="2600" dirty="0">
                <a:latin typeface="Arial" pitchFamily="34" charset="0"/>
                <a:cs typeface="Arial" pitchFamily="34" charset="0"/>
              </a:rPr>
              <a:t> of </a:t>
            </a:r>
            <a:r>
              <a:rPr lang="fr-FR" sz="2600" dirty="0" err="1">
                <a:latin typeface="Arial" pitchFamily="34" charset="0"/>
                <a:cs typeface="Arial" pitchFamily="34" charset="0"/>
              </a:rPr>
              <a:t>what</a:t>
            </a:r>
            <a:r>
              <a:rPr lang="fr-FR" sz="2600" dirty="0">
                <a:latin typeface="Arial" pitchFamily="34" charset="0"/>
                <a:cs typeface="Arial" pitchFamily="34" charset="0"/>
              </a:rPr>
              <a:t> a </a:t>
            </a:r>
            <a:r>
              <a:rPr lang="fr-FR" sz="2600" dirty="0" err="1">
                <a:latin typeface="Arial" pitchFamily="34" charset="0"/>
                <a:cs typeface="Arial" pitchFamily="34" charset="0"/>
              </a:rPr>
              <a:t>congress</a:t>
            </a:r>
            <a:r>
              <a:rPr lang="fr-FR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fr-FR" sz="2600" dirty="0" err="1">
                <a:latin typeface="Arial" pitchFamily="34" charset="0"/>
                <a:cs typeface="Arial" pitchFamily="34" charset="0"/>
              </a:rPr>
              <a:t>it</a:t>
            </a:r>
            <a:r>
              <a:rPr lang="fr-FR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fr-FR" sz="2600" dirty="0" err="1">
                <a:latin typeface="Arial" pitchFamily="34" charset="0"/>
                <a:cs typeface="Arial" pitchFamily="34" charset="0"/>
              </a:rPr>
              <a:t>is</a:t>
            </a:r>
            <a:r>
              <a:rPr lang="fr-FR" sz="2600" dirty="0">
                <a:latin typeface="Arial" pitchFamily="34" charset="0"/>
                <a:cs typeface="Arial" pitchFamily="34" charset="0"/>
              </a:rPr>
              <a:t> important to know </a:t>
            </a:r>
            <a:r>
              <a:rPr lang="fr-FR" sz="2600" dirty="0" err="1">
                <a:latin typeface="Arial" pitchFamily="34" charset="0"/>
                <a:cs typeface="Arial" pitchFamily="34" charset="0"/>
              </a:rPr>
              <a:t>it</a:t>
            </a:r>
            <a:r>
              <a:rPr lang="fr-FR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fr-FR" sz="2600" dirty="0" err="1">
                <a:latin typeface="Arial" pitchFamily="34" charset="0"/>
                <a:cs typeface="Arial" pitchFamily="34" charset="0"/>
              </a:rPr>
              <a:t>is</a:t>
            </a:r>
            <a:r>
              <a:rPr lang="fr-FR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fr-FR" sz="2600" dirty="0" err="1">
                <a:latin typeface="Arial" pitchFamily="34" charset="0"/>
                <a:cs typeface="Arial" pitchFamily="34" charset="0"/>
              </a:rPr>
              <a:t>characteristics</a:t>
            </a:r>
            <a:r>
              <a:rPr lang="fr-FR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fr-FR" sz="2600" dirty="0" err="1">
                <a:latin typeface="Arial" pitchFamily="34" charset="0"/>
                <a:cs typeface="Arial" pitchFamily="34" charset="0"/>
              </a:rPr>
              <a:t>that</a:t>
            </a:r>
            <a:r>
              <a:rPr lang="fr-FR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fr-FR" sz="2600" dirty="0" err="1">
                <a:latin typeface="Arial" pitchFamily="34" charset="0"/>
                <a:cs typeface="Arial" pitchFamily="34" charset="0"/>
              </a:rPr>
              <a:t>define</a:t>
            </a:r>
            <a:r>
              <a:rPr lang="fr-FR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fr-FR" sz="2600" dirty="0" err="1">
                <a:latin typeface="Arial" pitchFamily="34" charset="0"/>
                <a:cs typeface="Arial" pitchFamily="34" charset="0"/>
              </a:rPr>
              <a:t>it</a:t>
            </a:r>
            <a:r>
              <a:rPr lang="fr-FR" sz="2600" dirty="0">
                <a:latin typeface="Arial" pitchFamily="34" charset="0"/>
                <a:cs typeface="Arial" pitchFamily="34" charset="0"/>
              </a:rPr>
              <a:t>, </a:t>
            </a:r>
            <a:r>
              <a:rPr lang="fr-FR" sz="2600" dirty="0" err="1">
                <a:latin typeface="Arial" pitchFamily="34" charset="0"/>
                <a:cs typeface="Arial" pitchFamily="34" charset="0"/>
              </a:rPr>
              <a:t>sinse</a:t>
            </a:r>
            <a:r>
              <a:rPr lang="fr-FR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fr-FR" sz="2600" dirty="0" err="1">
                <a:latin typeface="Arial" pitchFamily="34" charset="0"/>
                <a:cs typeface="Arial" pitchFamily="34" charset="0"/>
              </a:rPr>
              <a:t>it</a:t>
            </a:r>
            <a:r>
              <a:rPr lang="fr-FR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fr-FR" sz="2600" dirty="0" err="1">
                <a:latin typeface="Arial" pitchFamily="34" charset="0"/>
                <a:cs typeface="Arial" pitchFamily="34" charset="0"/>
              </a:rPr>
              <a:t>requires</a:t>
            </a:r>
            <a:r>
              <a:rPr lang="fr-FR" sz="2600" dirty="0">
                <a:latin typeface="Arial" pitchFamily="34" charset="0"/>
                <a:cs typeface="Arial" pitchFamily="34" charset="0"/>
              </a:rPr>
              <a:t> a </a:t>
            </a:r>
            <a:r>
              <a:rPr lang="fr-FR" sz="2600" dirty="0" err="1">
                <a:latin typeface="Arial" pitchFamily="34" charset="0"/>
                <a:cs typeface="Arial" pitchFamily="34" charset="0"/>
              </a:rPr>
              <a:t>greater</a:t>
            </a:r>
            <a:r>
              <a:rPr lang="fr-FR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fr-FR" sz="2600" dirty="0" err="1">
                <a:latin typeface="Arial" pitchFamily="34" charset="0"/>
                <a:cs typeface="Arial" pitchFamily="34" charset="0"/>
              </a:rPr>
              <a:t>organization</a:t>
            </a:r>
            <a:r>
              <a:rPr lang="fr-FR" sz="2600" dirty="0">
                <a:latin typeface="Arial" pitchFamily="34" charset="0"/>
                <a:cs typeface="Arial" pitchFamily="34" charset="0"/>
              </a:rPr>
              <a:t> to </a:t>
            </a:r>
            <a:r>
              <a:rPr lang="fr-FR" sz="2600" dirty="0" err="1">
                <a:latin typeface="Arial" pitchFamily="34" charset="0"/>
                <a:cs typeface="Arial" pitchFamily="34" charset="0"/>
              </a:rPr>
              <a:t>operate</a:t>
            </a:r>
            <a:r>
              <a:rPr lang="fr-FR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fr-FR" sz="2600" dirty="0" err="1">
                <a:latin typeface="Arial" pitchFamily="34" charset="0"/>
                <a:cs typeface="Arial" pitchFamily="34" charset="0"/>
              </a:rPr>
              <a:t>efficiently</a:t>
            </a:r>
            <a:r>
              <a:rPr lang="fr-FR" sz="2600" dirty="0">
                <a:latin typeface="Arial" pitchFamily="34" charset="0"/>
                <a:cs typeface="Arial" pitchFamily="34" charset="0"/>
              </a:rPr>
              <a:t> the </a:t>
            </a:r>
            <a:r>
              <a:rPr lang="fr-FR" sz="2600" dirty="0" err="1">
                <a:latin typeface="Arial" pitchFamily="34" charset="0"/>
                <a:cs typeface="Arial" pitchFamily="34" charset="0"/>
              </a:rPr>
              <a:t>development</a:t>
            </a:r>
            <a:r>
              <a:rPr lang="fr-FR" sz="2600" dirty="0">
                <a:latin typeface="Arial" pitchFamily="34" charset="0"/>
                <a:cs typeface="Arial" pitchFamily="34" charset="0"/>
              </a:rPr>
              <a:t> of the </a:t>
            </a:r>
            <a:r>
              <a:rPr lang="fr-FR" sz="2600" dirty="0" err="1">
                <a:latin typeface="Arial" pitchFamily="34" charset="0"/>
                <a:cs typeface="Arial" pitchFamily="34" charset="0"/>
              </a:rPr>
              <a:t>same</a:t>
            </a:r>
            <a:r>
              <a:rPr lang="fr-FR" sz="2600" dirty="0">
                <a:latin typeface="Arial" pitchFamily="34" charset="0"/>
                <a:cs typeface="Arial" pitchFamily="34" charset="0"/>
              </a:rPr>
              <a:t>.</a:t>
            </a:r>
          </a:p>
          <a:p>
            <a:pPr marL="92075" indent="-92075" algn="just">
              <a:lnSpc>
                <a:spcPct val="170000"/>
              </a:lnSpc>
              <a:buNone/>
            </a:pPr>
            <a:endParaRPr lang="fr-FR" sz="26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92075" indent="-92075" algn="just">
              <a:lnSpc>
                <a:spcPct val="170000"/>
              </a:lnSpc>
              <a:buNone/>
            </a:pPr>
            <a:r>
              <a:rPr lang="fr-FR" sz="13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Keywords:</a:t>
            </a:r>
            <a:r>
              <a:rPr lang="fr-FR" sz="1400" dirty="0">
                <a:latin typeface="Arial" pitchFamily="34" charset="0"/>
                <a:cs typeface="Arial" pitchFamily="34" charset="0"/>
              </a:rPr>
              <a:t>  </a:t>
            </a:r>
            <a:r>
              <a:rPr lang="fr-FR" sz="1300" dirty="0">
                <a:latin typeface="Arial" pitchFamily="34" charset="0"/>
                <a:cs typeface="Arial" pitchFamily="34" charset="0"/>
              </a:rPr>
              <a:t>(Palabras clave en </a:t>
            </a:r>
            <a:r>
              <a:rPr lang="fr-FR" sz="1300" dirty="0" err="1">
                <a:latin typeface="Arial" pitchFamily="34" charset="0"/>
                <a:cs typeface="Arial" pitchFamily="34" charset="0"/>
              </a:rPr>
              <a:t>inglés</a:t>
            </a:r>
            <a:r>
              <a:rPr lang="fr-FR" sz="1300" dirty="0">
                <a:latin typeface="Arial" pitchFamily="34" charset="0"/>
                <a:cs typeface="Arial" pitchFamily="34" charset="0"/>
              </a:rPr>
              <a:t>):</a:t>
            </a:r>
            <a:r>
              <a:rPr lang="fr-FR" sz="1400" dirty="0">
                <a:latin typeface="Arial" pitchFamily="34" charset="0"/>
                <a:cs typeface="Arial" pitchFamily="34" charset="0"/>
              </a:rPr>
              <a:t>  </a:t>
            </a:r>
            <a:r>
              <a:rPr lang="fr-FR" sz="2600" dirty="0">
                <a:latin typeface="Arial" pitchFamily="34" charset="0"/>
                <a:cs typeface="Arial" pitchFamily="34" charset="0"/>
              </a:rPr>
              <a:t>Congress, Meetings, Event.</a:t>
            </a:r>
            <a:endParaRPr lang="es-MX" sz="2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39356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Características</a:t>
            </a:r>
          </a:p>
        </p:txBody>
      </p:sp>
      <p:sp>
        <p:nvSpPr>
          <p:cNvPr id="11" name="Marcador de contenido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just">
              <a:buAutoNum type="alphaUcParenR"/>
            </a:pPr>
            <a:endParaRPr lang="es-MX" dirty="0"/>
          </a:p>
          <a:p>
            <a:pPr marL="514350" indent="-514350" algn="just">
              <a:buFont typeface="+mj-lt"/>
              <a:buAutoNum type="alphaUcPeriod"/>
            </a:pPr>
            <a:r>
              <a:rPr lang="es-MX" dirty="0"/>
              <a:t>Gira en torno a una disciplina que agrupa una gran variedad de temas.</a:t>
            </a:r>
          </a:p>
          <a:p>
            <a:pPr marL="514350" indent="-514350" algn="just">
              <a:buAutoNum type="alphaUcPeriod"/>
            </a:pPr>
            <a:endParaRPr lang="es-MX" dirty="0"/>
          </a:p>
          <a:p>
            <a:pPr marL="514350" indent="-514350" algn="just">
              <a:buAutoNum type="alphaUcPeriod"/>
            </a:pPr>
            <a:r>
              <a:rPr lang="es-MX" dirty="0"/>
              <a:t>Va dirigido a un gremio, cuyo interés o actividad se basa en la disciplina que le da origen.</a:t>
            </a:r>
          </a:p>
        </p:txBody>
      </p:sp>
    </p:spTree>
    <p:extLst>
      <p:ext uri="{BB962C8B-B14F-4D97-AF65-F5344CB8AC3E}">
        <p14:creationId xmlns:p14="http://schemas.microsoft.com/office/powerpoint/2010/main" xmlns="" val="127008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Marcador de contenido 10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just">
              <a:buFont typeface="+mj-lt"/>
              <a:buAutoNum type="alphaUcPeriod" startAt="3"/>
            </a:pPr>
            <a:r>
              <a:rPr lang="es-MX" dirty="0" smtClean="0"/>
              <a:t>Desde </a:t>
            </a:r>
            <a:r>
              <a:rPr lang="es-MX" dirty="0"/>
              <a:t>el punto de vista organizativo, es el evento mas complicado, se pueden incluir: cursos, mesas redondas, exposiciones y talleres.</a:t>
            </a:r>
          </a:p>
          <a:p>
            <a:pPr marL="514350" indent="-514350" algn="just">
              <a:buFont typeface="+mj-lt"/>
              <a:buAutoNum type="alphaUcPeriod" startAt="3"/>
            </a:pPr>
            <a:endParaRPr lang="es-MX" dirty="0"/>
          </a:p>
          <a:p>
            <a:pPr marL="514350" indent="-514350" algn="just">
              <a:buFont typeface="+mj-lt"/>
              <a:buAutoNum type="alphaUcPeriod" startAt="3"/>
            </a:pPr>
            <a:r>
              <a:rPr lang="es-MX" dirty="0"/>
              <a:t>La mayoría de los grandes congresos son acompañados de una exposición.</a:t>
            </a:r>
          </a:p>
        </p:txBody>
      </p:sp>
    </p:spTree>
    <p:extLst>
      <p:ext uri="{BB962C8B-B14F-4D97-AF65-F5344CB8AC3E}">
        <p14:creationId xmlns:p14="http://schemas.microsoft.com/office/powerpoint/2010/main" xmlns="" val="400446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11660" y="764704"/>
            <a:ext cx="6995120" cy="1143000"/>
          </a:xfrm>
        </p:spPr>
        <p:txBody>
          <a:bodyPr/>
          <a:lstStyle/>
          <a:p>
            <a:r>
              <a:rPr lang="es-MX" dirty="0"/>
              <a:t>Generalidades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es-MX" sz="2400" dirty="0"/>
          </a:p>
          <a:p>
            <a:pPr marL="0" indent="0" algn="just">
              <a:buNone/>
            </a:pPr>
            <a:r>
              <a:rPr lang="es-MX" sz="2400" dirty="0"/>
              <a:t>1.- Un congreso lo organiza generalmente una asociación, cámara o institución educativa, haciendo una convocatoria en algunas ocasiones con un año de anticipación, de igual manera se puede solicitar el apoyo de un operador profesional de congresos OPC.</a:t>
            </a:r>
          </a:p>
          <a:p>
            <a:pPr marL="0" indent="0" algn="just">
              <a:buNone/>
            </a:pPr>
            <a:endParaRPr lang="es-MX" sz="2400" dirty="0"/>
          </a:p>
          <a:p>
            <a:pPr marL="0" indent="0" algn="just">
              <a:buNone/>
            </a:pPr>
            <a:r>
              <a:rPr lang="es-MX" sz="2400" dirty="0"/>
              <a:t>2.- Su objetivo es académico para compartir sus conocimientos pero también con fines de lucro y poder recabar fondos para la institución o asociaciones. </a:t>
            </a:r>
          </a:p>
        </p:txBody>
      </p:sp>
    </p:spTree>
    <p:extLst>
      <p:ext uri="{BB962C8B-B14F-4D97-AF65-F5344CB8AC3E}">
        <p14:creationId xmlns:p14="http://schemas.microsoft.com/office/powerpoint/2010/main" xmlns="" val="1888616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403648" y="1124744"/>
            <a:ext cx="7355160" cy="485740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s-MX" sz="2400" dirty="0"/>
          </a:p>
          <a:p>
            <a:pPr marL="0" indent="0" algn="just">
              <a:buNone/>
            </a:pPr>
            <a:r>
              <a:rPr lang="es-MX" sz="2400" dirty="0"/>
              <a:t>3.- La convocatoria se realiza de manera abierta para que pueda haber un mayor numero de participantes.</a:t>
            </a:r>
          </a:p>
          <a:p>
            <a:pPr marL="0" indent="0" algn="just">
              <a:buNone/>
            </a:pPr>
            <a:endParaRPr lang="es-MX" sz="2400" dirty="0"/>
          </a:p>
          <a:p>
            <a:pPr marL="0" indent="0" algn="just">
              <a:buNone/>
            </a:pPr>
            <a:r>
              <a:rPr lang="es-MX" sz="2400" dirty="0"/>
              <a:t>4.- El promedio de asistentes al congreso es de entre 500 personas en adelante.</a:t>
            </a:r>
          </a:p>
          <a:p>
            <a:pPr marL="0" indent="0" algn="just">
              <a:buNone/>
            </a:pPr>
            <a:endParaRPr lang="es-MX" sz="2400" dirty="0"/>
          </a:p>
          <a:p>
            <a:pPr marL="0" indent="0" algn="just">
              <a:buNone/>
            </a:pPr>
            <a:r>
              <a:rPr lang="es-MX" sz="2400" dirty="0"/>
              <a:t>5.- Muchos de estos congresos son rotativos, buscando realizarlos en ciudades donde se pueda contar con un mayor numero de asistentes.</a:t>
            </a:r>
          </a:p>
        </p:txBody>
      </p:sp>
    </p:spTree>
    <p:extLst>
      <p:ext uri="{BB962C8B-B14F-4D97-AF65-F5344CB8AC3E}">
        <p14:creationId xmlns:p14="http://schemas.microsoft.com/office/powerpoint/2010/main" xmlns="" val="34124565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331640" y="1268760"/>
            <a:ext cx="7355160" cy="485740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s-MX" sz="2400" dirty="0"/>
          </a:p>
          <a:p>
            <a:pPr marL="0" indent="0" algn="just">
              <a:buNone/>
            </a:pPr>
            <a:r>
              <a:rPr lang="es-MX" sz="2400" dirty="0"/>
              <a:t>6.- Los participantes cubrirán los gastos referentes a inscripción y viáticos, aunque en ocasiones son solventados por la empresa en donde laboran. Los gastos de salón, conferencias, eventos culturales y sociales, son cubiertos por el organizador.</a:t>
            </a:r>
          </a:p>
          <a:p>
            <a:pPr marL="0" indent="0" algn="just">
              <a:buNone/>
            </a:pPr>
            <a:endParaRPr lang="es-MX" sz="2400" dirty="0"/>
          </a:p>
          <a:p>
            <a:pPr marL="0" indent="0" algn="just">
              <a:buNone/>
            </a:pPr>
            <a:r>
              <a:rPr lang="es-MX" sz="2400" dirty="0"/>
              <a:t>7.-  Generalmente los congresos van acompañados de diferentes exposiciones complementarias al evento como pueden ser fotográficas, gastronómicas, artesanales, etc. </a:t>
            </a:r>
          </a:p>
        </p:txBody>
      </p:sp>
    </p:spTree>
    <p:extLst>
      <p:ext uri="{BB962C8B-B14F-4D97-AF65-F5344CB8AC3E}">
        <p14:creationId xmlns:p14="http://schemas.microsoft.com/office/powerpoint/2010/main" xmlns="" val="14200878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75656" y="476672"/>
            <a:ext cx="6995120" cy="1080120"/>
          </a:xfrm>
        </p:spPr>
        <p:txBody>
          <a:bodyPr/>
          <a:lstStyle/>
          <a:p>
            <a:r>
              <a:rPr lang="es-ES" sz="2800" dirty="0">
                <a:latin typeface="Arial" pitchFamily="34" charset="0"/>
                <a:cs typeface="Arial" pitchFamily="34" charset="0"/>
              </a:rPr>
              <a:t>Referencias Bibliográficas</a:t>
            </a:r>
            <a:endParaRPr lang="es-MX" sz="28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403648" y="1556792"/>
            <a:ext cx="7355160" cy="4752528"/>
          </a:xfrm>
        </p:spPr>
        <p:txBody>
          <a:bodyPr>
            <a:noAutofit/>
          </a:bodyPr>
          <a:lstStyle/>
          <a:p>
            <a:pPr algn="just"/>
            <a:endParaRPr lang="es-MX" sz="2000" dirty="0"/>
          </a:p>
          <a:p>
            <a:pPr algn="just"/>
            <a:r>
              <a:rPr lang="es-MX" sz="2000" dirty="0"/>
              <a:t>México, C. d. (25 de Abril de 2017). Sistema integral de       información de mercados turísticos. Obtenido de htt://www.siimt.com/es/siimt/siim_inicio   </a:t>
            </a:r>
          </a:p>
          <a:p>
            <a:r>
              <a:rPr lang="es-MX" sz="2000" dirty="0"/>
              <a:t>Ocaña Albar, I. (2014). </a:t>
            </a:r>
            <a:r>
              <a:rPr lang="es-MX" sz="2000" i="1" dirty="0"/>
              <a:t>La gestión de eventos y productos turísticos.</a:t>
            </a:r>
            <a:r>
              <a:rPr lang="es-MX" sz="2000" dirty="0"/>
              <a:t> España: Síntesis.</a:t>
            </a:r>
          </a:p>
          <a:p>
            <a:r>
              <a:rPr lang="es-MX" sz="2000" dirty="0"/>
              <a:t>Turismo, S. d. (28 de Abril de 2017). </a:t>
            </a:r>
            <a:r>
              <a:rPr lang="es-MX" sz="2000" i="1" dirty="0"/>
              <a:t>Sistema Nacional de la Información Estadística del Sector Turismo de México</a:t>
            </a:r>
            <a:r>
              <a:rPr lang="es-MX" sz="2000" dirty="0"/>
              <a:t>. Obtenido de Sistema Nacional de la Información Estadística del Sector Turismo de México: http://www.datatur.sectur.gob.mx/SitePages/Glosario.aspx</a:t>
            </a:r>
          </a:p>
          <a:p>
            <a:r>
              <a:rPr lang="es-MX" sz="2000" dirty="0" err="1"/>
              <a:t>Yarto</a:t>
            </a:r>
            <a:r>
              <a:rPr lang="es-MX" sz="2000" dirty="0"/>
              <a:t> Aponte, E. (2015). </a:t>
            </a:r>
            <a:r>
              <a:rPr lang="es-MX" sz="2000" i="1" dirty="0"/>
              <a:t>Destinos Turísticos de Reuniones.</a:t>
            </a:r>
            <a:r>
              <a:rPr lang="es-MX" sz="2000" dirty="0"/>
              <a:t> México: Trillas.</a:t>
            </a:r>
          </a:p>
          <a:p>
            <a:endParaRPr lang="es-MX" sz="1600" dirty="0"/>
          </a:p>
        </p:txBody>
      </p:sp>
    </p:spTree>
    <p:extLst>
      <p:ext uri="{BB962C8B-B14F-4D97-AF65-F5344CB8AC3E}">
        <p14:creationId xmlns:p14="http://schemas.microsoft.com/office/powerpoint/2010/main" xmlns="" val="31559396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746</TotalTime>
  <Words>489</Words>
  <Application>Microsoft Office PowerPoint</Application>
  <PresentationFormat>Presentación en pantalla (4:3)</PresentationFormat>
  <Paragraphs>44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Tema de Office</vt:lpstr>
      <vt:lpstr>UNIVERSIDAD AUTÓNOMA DEL ESTADO DE HIDALGO</vt:lpstr>
      <vt:lpstr>Diapositiva 2</vt:lpstr>
      <vt:lpstr>Tema: Caracteristicas de un Congreso</vt:lpstr>
      <vt:lpstr>Características</vt:lpstr>
      <vt:lpstr>Diapositiva 5</vt:lpstr>
      <vt:lpstr>Generalidades </vt:lpstr>
      <vt:lpstr>Diapositiva 7</vt:lpstr>
      <vt:lpstr>Diapositiva 8</vt:lpstr>
      <vt:lpstr>Referencias Bibliográficas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uaeh</dc:creator>
  <cp:lastModifiedBy>End_user</cp:lastModifiedBy>
  <cp:revision>64</cp:revision>
  <dcterms:created xsi:type="dcterms:W3CDTF">2014-12-12T16:57:31Z</dcterms:created>
  <dcterms:modified xsi:type="dcterms:W3CDTF">2017-05-08T16:47:34Z</dcterms:modified>
</cp:coreProperties>
</file>