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9" r:id="rId2"/>
    <p:sldId id="256" r:id="rId3"/>
    <p:sldId id="257" r:id="rId4"/>
    <p:sldId id="260" r:id="rId5"/>
    <p:sldId id="268" r:id="rId6"/>
    <p:sldId id="269" r:id="rId7"/>
    <p:sldId id="270" r:id="rId8"/>
    <p:sldId id="271" r:id="rId9"/>
    <p:sldId id="272" r:id="rId10"/>
    <p:sldId id="273" r:id="rId11"/>
    <p:sldId id="267" r:id="rId12"/>
    <p:sldId id="26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92"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609327-7944-4307-AE73-E4D50D919938}" type="doc">
      <dgm:prSet loTypeId="urn:microsoft.com/office/officeart/2005/8/layout/gear1" loCatId="relationship" qsTypeId="urn:microsoft.com/office/officeart/2005/8/quickstyle/simple5" qsCatId="simple" csTypeId="urn:microsoft.com/office/officeart/2005/8/colors/colorful2" csCatId="colorful" phldr="1"/>
      <dgm:spPr/>
    </dgm:pt>
    <dgm:pt modelId="{E41F9CFB-6F40-42CF-94C2-17847ED71115}">
      <dgm:prSet phldrT="[Texto]" custT="1"/>
      <dgm:spPr/>
      <dgm:t>
        <a:bodyPr/>
        <a:lstStyle/>
        <a:p>
          <a:r>
            <a:rPr lang="es-MX" sz="1400" b="1" dirty="0" smtClean="0">
              <a:latin typeface="Century Gothic" panose="020B0502020202020204" pitchFamily="34" charset="0"/>
              <a:cs typeface="Arial" panose="020B0604020202020204" pitchFamily="34" charset="0"/>
            </a:rPr>
            <a:t>Se construye a base de relaciones matemáticas (</a:t>
          </a:r>
          <a:r>
            <a:rPr lang="es-MX" sz="1400" b="1" dirty="0" smtClean="0">
              <a:latin typeface="Century Gothic" panose="020B0502020202020204" pitchFamily="34" charset="0"/>
              <a:cs typeface="Arial" panose="020B0604020202020204" pitchFamily="34" charset="0"/>
            </a:rPr>
            <a:t>desigualdades, </a:t>
          </a:r>
          <a:r>
            <a:rPr lang="es-MX" sz="1400" b="1" dirty="0" smtClean="0">
              <a:latin typeface="Century Gothic" panose="020B0502020202020204" pitchFamily="34" charset="0"/>
              <a:cs typeface="Arial" panose="020B0604020202020204" pitchFamily="34" charset="0"/>
            </a:rPr>
            <a:t>ecuaciones)</a:t>
          </a:r>
          <a:endParaRPr lang="es-MX" sz="1400" dirty="0">
            <a:latin typeface="Century Gothic" panose="020B0502020202020204" pitchFamily="34" charset="0"/>
            <a:cs typeface="Arial" panose="020B0604020202020204" pitchFamily="34" charset="0"/>
          </a:endParaRPr>
        </a:p>
      </dgm:t>
    </dgm:pt>
    <dgm:pt modelId="{609805D9-1CD5-4695-A420-44CC6B2B63EF}" type="parTrans" cxnId="{E53F6283-1A08-4BE9-A7CE-87A83C9C0AF5}">
      <dgm:prSet/>
      <dgm:spPr/>
      <dgm:t>
        <a:bodyPr/>
        <a:lstStyle/>
        <a:p>
          <a:endParaRPr lang="es-MX">
            <a:latin typeface="Century Gothic" panose="020B0502020202020204" pitchFamily="34" charset="0"/>
            <a:cs typeface="Arial" panose="020B0604020202020204" pitchFamily="34" charset="0"/>
          </a:endParaRPr>
        </a:p>
      </dgm:t>
    </dgm:pt>
    <dgm:pt modelId="{36A41CF7-E284-40C4-B3A8-D47F90CD30B7}" type="sibTrans" cxnId="{E53F6283-1A08-4BE9-A7CE-87A83C9C0AF5}">
      <dgm:prSet/>
      <dgm:spPr/>
      <dgm:t>
        <a:bodyPr/>
        <a:lstStyle/>
        <a:p>
          <a:endParaRPr lang="es-MX">
            <a:latin typeface="Century Gothic" panose="020B0502020202020204" pitchFamily="34" charset="0"/>
            <a:cs typeface="Arial" panose="020B0604020202020204" pitchFamily="34" charset="0"/>
          </a:endParaRPr>
        </a:p>
      </dgm:t>
    </dgm:pt>
    <dgm:pt modelId="{DA0FECB6-E993-4E42-86BD-70B674CF1FAB}">
      <dgm:prSet phldrT="[Texto]" custT="1"/>
      <dgm:spPr/>
      <dgm:t>
        <a:bodyPr/>
        <a:lstStyle/>
        <a:p>
          <a:r>
            <a:rPr lang="es-MX" sz="1400" b="1" dirty="0" smtClean="0">
              <a:latin typeface="Century Gothic" panose="020B0502020202020204" pitchFamily="34" charset="0"/>
              <a:cs typeface="Arial" panose="020B0604020202020204" pitchFamily="34" charset="0"/>
            </a:rPr>
            <a:t>Objetivo:  Determinar la solución del problema</a:t>
          </a:r>
          <a:endParaRPr lang="es-MX" sz="1400" dirty="0">
            <a:latin typeface="Century Gothic" panose="020B0502020202020204" pitchFamily="34" charset="0"/>
            <a:cs typeface="Arial" panose="020B0604020202020204" pitchFamily="34" charset="0"/>
          </a:endParaRPr>
        </a:p>
      </dgm:t>
    </dgm:pt>
    <dgm:pt modelId="{22DB3A33-B78E-4CF3-802B-6FA542398B43}" type="parTrans" cxnId="{BC1FED1C-C04F-4015-AEDB-1982770D54E6}">
      <dgm:prSet/>
      <dgm:spPr/>
      <dgm:t>
        <a:bodyPr/>
        <a:lstStyle/>
        <a:p>
          <a:endParaRPr lang="es-MX">
            <a:latin typeface="Century Gothic" panose="020B0502020202020204" pitchFamily="34" charset="0"/>
            <a:cs typeface="Arial" panose="020B0604020202020204" pitchFamily="34" charset="0"/>
          </a:endParaRPr>
        </a:p>
      </dgm:t>
    </dgm:pt>
    <dgm:pt modelId="{02AAD70C-63C2-4669-926E-E45EF799554F}" type="sibTrans" cxnId="{BC1FED1C-C04F-4015-AEDB-1982770D54E6}">
      <dgm:prSet/>
      <dgm:spPr/>
      <dgm:t>
        <a:bodyPr/>
        <a:lstStyle/>
        <a:p>
          <a:endParaRPr lang="es-MX">
            <a:latin typeface="Century Gothic" panose="020B0502020202020204" pitchFamily="34" charset="0"/>
            <a:cs typeface="Arial" panose="020B0604020202020204" pitchFamily="34" charset="0"/>
          </a:endParaRPr>
        </a:p>
      </dgm:t>
    </dgm:pt>
    <dgm:pt modelId="{46430882-9F15-40D0-A7BA-74122B09DB7F}">
      <dgm:prSet phldrT="[Texto]" custT="1"/>
      <dgm:spPr/>
      <dgm:t>
        <a:bodyPr/>
        <a:lstStyle/>
        <a:p>
          <a:pPr algn="ctr"/>
          <a:r>
            <a:rPr lang="es-MX" sz="1400" b="1" dirty="0" smtClean="0">
              <a:latin typeface="Century Gothic" panose="020B0502020202020204" pitchFamily="34" charset="0"/>
              <a:cs typeface="Arial" panose="020B0604020202020204" pitchFamily="34" charset="0"/>
            </a:rPr>
            <a:t>Modelo </a:t>
          </a:r>
          <a:r>
            <a:rPr lang="es-MX" sz="1400" b="1" dirty="0" smtClean="0">
              <a:latin typeface="Century Gothic" panose="020B0502020202020204" pitchFamily="34" charset="0"/>
              <a:cs typeface="Arial" panose="020B0604020202020204" pitchFamily="34" charset="0"/>
              <a:sym typeface="Wingdings" pitchFamily="2" charset="2"/>
            </a:rPr>
            <a:t> Estructura que refleja características y analiza el comportamiento de las variables.</a:t>
          </a:r>
          <a:endParaRPr lang="es-MX" sz="1400" dirty="0">
            <a:latin typeface="Century Gothic" panose="020B0502020202020204" pitchFamily="34" charset="0"/>
            <a:cs typeface="Arial" panose="020B0604020202020204" pitchFamily="34" charset="0"/>
          </a:endParaRPr>
        </a:p>
      </dgm:t>
    </dgm:pt>
    <dgm:pt modelId="{3AC69B5A-3568-4386-ADE8-55D9BFBBF9B7}" type="parTrans" cxnId="{11D9250C-3D40-4527-8BDB-E4F98DED9052}">
      <dgm:prSet/>
      <dgm:spPr/>
      <dgm:t>
        <a:bodyPr/>
        <a:lstStyle/>
        <a:p>
          <a:endParaRPr lang="es-MX">
            <a:latin typeface="Century Gothic" panose="020B0502020202020204" pitchFamily="34" charset="0"/>
            <a:cs typeface="Arial" panose="020B0604020202020204" pitchFamily="34" charset="0"/>
          </a:endParaRPr>
        </a:p>
      </dgm:t>
    </dgm:pt>
    <dgm:pt modelId="{C983630A-0C2E-41E2-94AC-86553C7E1498}" type="sibTrans" cxnId="{11D9250C-3D40-4527-8BDB-E4F98DED9052}">
      <dgm:prSet/>
      <dgm:spPr/>
      <dgm:t>
        <a:bodyPr/>
        <a:lstStyle/>
        <a:p>
          <a:endParaRPr lang="es-MX">
            <a:latin typeface="Century Gothic" panose="020B0502020202020204" pitchFamily="34" charset="0"/>
            <a:cs typeface="Arial" panose="020B0604020202020204" pitchFamily="34" charset="0"/>
          </a:endParaRPr>
        </a:p>
      </dgm:t>
    </dgm:pt>
    <dgm:pt modelId="{6285BA68-9D19-48E9-9CB2-E8E230A12392}" type="pres">
      <dgm:prSet presAssocID="{45609327-7944-4307-AE73-E4D50D919938}" presName="composite" presStyleCnt="0">
        <dgm:presLayoutVars>
          <dgm:chMax val="3"/>
          <dgm:animLvl val="lvl"/>
          <dgm:resizeHandles val="exact"/>
        </dgm:presLayoutVars>
      </dgm:prSet>
      <dgm:spPr/>
    </dgm:pt>
    <dgm:pt modelId="{159AC9FD-1982-4FE2-83EE-33AA02BFDE4F}" type="pres">
      <dgm:prSet presAssocID="{E41F9CFB-6F40-42CF-94C2-17847ED71115}" presName="gear1" presStyleLbl="node1" presStyleIdx="0" presStyleCnt="3" custScaleX="92551" custScaleY="78405" custLinFactNeighborX="9859" custLinFactNeighborY="-223">
        <dgm:presLayoutVars>
          <dgm:chMax val="1"/>
          <dgm:bulletEnabled val="1"/>
        </dgm:presLayoutVars>
      </dgm:prSet>
      <dgm:spPr/>
      <dgm:t>
        <a:bodyPr/>
        <a:lstStyle/>
        <a:p>
          <a:endParaRPr lang="es-MX"/>
        </a:p>
      </dgm:t>
    </dgm:pt>
    <dgm:pt modelId="{2220E7FA-24B6-478C-A4A6-5DC986EED083}" type="pres">
      <dgm:prSet presAssocID="{E41F9CFB-6F40-42CF-94C2-17847ED71115}" presName="gear1srcNode" presStyleLbl="node1" presStyleIdx="0" presStyleCnt="3"/>
      <dgm:spPr/>
      <dgm:t>
        <a:bodyPr/>
        <a:lstStyle/>
        <a:p>
          <a:endParaRPr lang="es-MX"/>
        </a:p>
      </dgm:t>
    </dgm:pt>
    <dgm:pt modelId="{69CDDD13-C71F-4251-97DD-BB19CFEE326D}" type="pres">
      <dgm:prSet presAssocID="{E41F9CFB-6F40-42CF-94C2-17847ED71115}" presName="gear1dstNode" presStyleLbl="node1" presStyleIdx="0" presStyleCnt="3"/>
      <dgm:spPr/>
      <dgm:t>
        <a:bodyPr/>
        <a:lstStyle/>
        <a:p>
          <a:endParaRPr lang="es-MX"/>
        </a:p>
      </dgm:t>
    </dgm:pt>
    <dgm:pt modelId="{6B841B50-9505-467D-B8B1-5B6E6855DB26}" type="pres">
      <dgm:prSet presAssocID="{DA0FECB6-E993-4E42-86BD-70B674CF1FAB}" presName="gear2" presStyleLbl="node1" presStyleIdx="1" presStyleCnt="3" custScaleX="120562" custScaleY="107206" custLinFactNeighborX="-64747" custLinFactNeighborY="21743">
        <dgm:presLayoutVars>
          <dgm:chMax val="1"/>
          <dgm:bulletEnabled val="1"/>
        </dgm:presLayoutVars>
      </dgm:prSet>
      <dgm:spPr/>
      <dgm:t>
        <a:bodyPr/>
        <a:lstStyle/>
        <a:p>
          <a:endParaRPr lang="es-MX"/>
        </a:p>
      </dgm:t>
    </dgm:pt>
    <dgm:pt modelId="{FC2DBEBD-40CA-498C-A132-C3D5F294F9BB}" type="pres">
      <dgm:prSet presAssocID="{DA0FECB6-E993-4E42-86BD-70B674CF1FAB}" presName="gear2srcNode" presStyleLbl="node1" presStyleIdx="1" presStyleCnt="3"/>
      <dgm:spPr/>
      <dgm:t>
        <a:bodyPr/>
        <a:lstStyle/>
        <a:p>
          <a:endParaRPr lang="es-MX"/>
        </a:p>
      </dgm:t>
    </dgm:pt>
    <dgm:pt modelId="{C618EFAD-4B97-4B3D-8A86-FDB2FD278829}" type="pres">
      <dgm:prSet presAssocID="{DA0FECB6-E993-4E42-86BD-70B674CF1FAB}" presName="gear2dstNode" presStyleLbl="node1" presStyleIdx="1" presStyleCnt="3"/>
      <dgm:spPr/>
      <dgm:t>
        <a:bodyPr/>
        <a:lstStyle/>
        <a:p>
          <a:endParaRPr lang="es-MX"/>
        </a:p>
      </dgm:t>
    </dgm:pt>
    <dgm:pt modelId="{E7950788-889A-4B8B-A709-318735E38E72}" type="pres">
      <dgm:prSet presAssocID="{46430882-9F15-40D0-A7BA-74122B09DB7F}" presName="gear3" presStyleLbl="node1" presStyleIdx="2" presStyleCnt="3" custScaleX="143524" custScaleY="143685"/>
      <dgm:spPr/>
      <dgm:t>
        <a:bodyPr/>
        <a:lstStyle/>
        <a:p>
          <a:endParaRPr lang="es-MX"/>
        </a:p>
      </dgm:t>
    </dgm:pt>
    <dgm:pt modelId="{76DFA771-5E5E-4554-ACC1-D11A8080514B}" type="pres">
      <dgm:prSet presAssocID="{46430882-9F15-40D0-A7BA-74122B09DB7F}" presName="gear3tx" presStyleLbl="node1" presStyleIdx="2" presStyleCnt="3">
        <dgm:presLayoutVars>
          <dgm:chMax val="1"/>
          <dgm:bulletEnabled val="1"/>
        </dgm:presLayoutVars>
      </dgm:prSet>
      <dgm:spPr/>
      <dgm:t>
        <a:bodyPr/>
        <a:lstStyle/>
        <a:p>
          <a:endParaRPr lang="es-MX"/>
        </a:p>
      </dgm:t>
    </dgm:pt>
    <dgm:pt modelId="{72C784E4-5C76-4CC6-99C9-956311BF474A}" type="pres">
      <dgm:prSet presAssocID="{46430882-9F15-40D0-A7BA-74122B09DB7F}" presName="gear3srcNode" presStyleLbl="node1" presStyleIdx="2" presStyleCnt="3"/>
      <dgm:spPr/>
      <dgm:t>
        <a:bodyPr/>
        <a:lstStyle/>
        <a:p>
          <a:endParaRPr lang="es-MX"/>
        </a:p>
      </dgm:t>
    </dgm:pt>
    <dgm:pt modelId="{3F1B3014-2495-4728-AE5C-6951F3545974}" type="pres">
      <dgm:prSet presAssocID="{46430882-9F15-40D0-A7BA-74122B09DB7F}" presName="gear3dstNode" presStyleLbl="node1" presStyleIdx="2" presStyleCnt="3"/>
      <dgm:spPr/>
      <dgm:t>
        <a:bodyPr/>
        <a:lstStyle/>
        <a:p>
          <a:endParaRPr lang="es-MX"/>
        </a:p>
      </dgm:t>
    </dgm:pt>
    <dgm:pt modelId="{AE410BF8-93AB-4B6E-B256-566582E92763}" type="pres">
      <dgm:prSet presAssocID="{36A41CF7-E284-40C4-B3A8-D47F90CD30B7}" presName="connector1" presStyleLbl="sibTrans2D1" presStyleIdx="0" presStyleCnt="3" custScaleX="78034" custLinFactNeighborX="14700" custLinFactNeighborY="-21741"/>
      <dgm:spPr/>
      <dgm:t>
        <a:bodyPr/>
        <a:lstStyle/>
        <a:p>
          <a:endParaRPr lang="es-MX"/>
        </a:p>
      </dgm:t>
    </dgm:pt>
    <dgm:pt modelId="{070B3D42-4EC4-4D8E-B323-2641AD87B9DA}" type="pres">
      <dgm:prSet presAssocID="{02AAD70C-63C2-4669-926E-E45EF799554F}" presName="connector2" presStyleLbl="sibTrans2D1" presStyleIdx="1" presStyleCnt="3" custLinFactNeighborX="-9577" custLinFactNeighborY="-29020"/>
      <dgm:spPr/>
      <dgm:t>
        <a:bodyPr/>
        <a:lstStyle/>
        <a:p>
          <a:endParaRPr lang="es-MX"/>
        </a:p>
      </dgm:t>
    </dgm:pt>
    <dgm:pt modelId="{651DA027-6533-4B5F-9CFC-164E40E98673}" type="pres">
      <dgm:prSet presAssocID="{C983630A-0C2E-41E2-94AC-86553C7E1498}" presName="connector3" presStyleLbl="sibTrans2D1" presStyleIdx="2" presStyleCnt="3" custAng="4591408" custLinFactY="25643" custLinFactNeighborX="-32191" custLinFactNeighborY="100000"/>
      <dgm:spPr/>
      <dgm:t>
        <a:bodyPr/>
        <a:lstStyle/>
        <a:p>
          <a:endParaRPr lang="es-MX"/>
        </a:p>
      </dgm:t>
    </dgm:pt>
  </dgm:ptLst>
  <dgm:cxnLst>
    <dgm:cxn modelId="{DA055F18-6B3F-4368-B590-1D685E620457}" type="presOf" srcId="{E41F9CFB-6F40-42CF-94C2-17847ED71115}" destId="{159AC9FD-1982-4FE2-83EE-33AA02BFDE4F}" srcOrd="0" destOrd="0" presId="urn:microsoft.com/office/officeart/2005/8/layout/gear1"/>
    <dgm:cxn modelId="{29FA0345-0396-4D2F-9C20-66D33AEA8769}" type="presOf" srcId="{DA0FECB6-E993-4E42-86BD-70B674CF1FAB}" destId="{C618EFAD-4B97-4B3D-8A86-FDB2FD278829}" srcOrd="2" destOrd="0" presId="urn:microsoft.com/office/officeart/2005/8/layout/gear1"/>
    <dgm:cxn modelId="{C663A91A-1E44-4CD2-8069-1DB1ECCA6C3D}" type="presOf" srcId="{46430882-9F15-40D0-A7BA-74122B09DB7F}" destId="{E7950788-889A-4B8B-A709-318735E38E72}" srcOrd="0" destOrd="0" presId="urn:microsoft.com/office/officeart/2005/8/layout/gear1"/>
    <dgm:cxn modelId="{ABF039B8-14A0-4806-B815-9E40857FA647}" type="presOf" srcId="{02AAD70C-63C2-4669-926E-E45EF799554F}" destId="{070B3D42-4EC4-4D8E-B323-2641AD87B9DA}" srcOrd="0" destOrd="0" presId="urn:microsoft.com/office/officeart/2005/8/layout/gear1"/>
    <dgm:cxn modelId="{3A44829F-4DD9-4AFA-971F-A26F959749CE}" type="presOf" srcId="{46430882-9F15-40D0-A7BA-74122B09DB7F}" destId="{72C784E4-5C76-4CC6-99C9-956311BF474A}" srcOrd="2" destOrd="0" presId="urn:microsoft.com/office/officeart/2005/8/layout/gear1"/>
    <dgm:cxn modelId="{DD8A45FB-AA58-4BE3-9C3E-9391D3586F68}" type="presOf" srcId="{C983630A-0C2E-41E2-94AC-86553C7E1498}" destId="{651DA027-6533-4B5F-9CFC-164E40E98673}" srcOrd="0" destOrd="0" presId="urn:microsoft.com/office/officeart/2005/8/layout/gear1"/>
    <dgm:cxn modelId="{1A60173E-592D-4507-8160-60328E7BED35}" type="presOf" srcId="{46430882-9F15-40D0-A7BA-74122B09DB7F}" destId="{3F1B3014-2495-4728-AE5C-6951F3545974}" srcOrd="3" destOrd="0" presId="urn:microsoft.com/office/officeart/2005/8/layout/gear1"/>
    <dgm:cxn modelId="{BC1FED1C-C04F-4015-AEDB-1982770D54E6}" srcId="{45609327-7944-4307-AE73-E4D50D919938}" destId="{DA0FECB6-E993-4E42-86BD-70B674CF1FAB}" srcOrd="1" destOrd="0" parTransId="{22DB3A33-B78E-4CF3-802B-6FA542398B43}" sibTransId="{02AAD70C-63C2-4669-926E-E45EF799554F}"/>
    <dgm:cxn modelId="{315A77A4-45EE-462F-8D9D-0162A4B0D825}" type="presOf" srcId="{36A41CF7-E284-40C4-B3A8-D47F90CD30B7}" destId="{AE410BF8-93AB-4B6E-B256-566582E92763}" srcOrd="0" destOrd="0" presId="urn:microsoft.com/office/officeart/2005/8/layout/gear1"/>
    <dgm:cxn modelId="{5F162CE1-F26A-4E34-8D68-8DE7A2163507}" type="presOf" srcId="{DA0FECB6-E993-4E42-86BD-70B674CF1FAB}" destId="{6B841B50-9505-467D-B8B1-5B6E6855DB26}" srcOrd="0" destOrd="0" presId="urn:microsoft.com/office/officeart/2005/8/layout/gear1"/>
    <dgm:cxn modelId="{11D9250C-3D40-4527-8BDB-E4F98DED9052}" srcId="{45609327-7944-4307-AE73-E4D50D919938}" destId="{46430882-9F15-40D0-A7BA-74122B09DB7F}" srcOrd="2" destOrd="0" parTransId="{3AC69B5A-3568-4386-ADE8-55D9BFBBF9B7}" sibTransId="{C983630A-0C2E-41E2-94AC-86553C7E1498}"/>
    <dgm:cxn modelId="{E996CDF2-3940-47A9-83D3-87E840BED746}" type="presOf" srcId="{E41F9CFB-6F40-42CF-94C2-17847ED71115}" destId="{69CDDD13-C71F-4251-97DD-BB19CFEE326D}" srcOrd="2" destOrd="0" presId="urn:microsoft.com/office/officeart/2005/8/layout/gear1"/>
    <dgm:cxn modelId="{134F2C7F-8C61-4FFA-B6D7-66A947F9342D}" type="presOf" srcId="{DA0FECB6-E993-4E42-86BD-70B674CF1FAB}" destId="{FC2DBEBD-40CA-498C-A132-C3D5F294F9BB}" srcOrd="1" destOrd="0" presId="urn:microsoft.com/office/officeart/2005/8/layout/gear1"/>
    <dgm:cxn modelId="{43CE8C98-AB23-4C8F-8CB8-64B284E26068}" type="presOf" srcId="{46430882-9F15-40D0-A7BA-74122B09DB7F}" destId="{76DFA771-5E5E-4554-ACC1-D11A8080514B}" srcOrd="1" destOrd="0" presId="urn:microsoft.com/office/officeart/2005/8/layout/gear1"/>
    <dgm:cxn modelId="{E53F6283-1A08-4BE9-A7CE-87A83C9C0AF5}" srcId="{45609327-7944-4307-AE73-E4D50D919938}" destId="{E41F9CFB-6F40-42CF-94C2-17847ED71115}" srcOrd="0" destOrd="0" parTransId="{609805D9-1CD5-4695-A420-44CC6B2B63EF}" sibTransId="{36A41CF7-E284-40C4-B3A8-D47F90CD30B7}"/>
    <dgm:cxn modelId="{39DB6F32-C13D-4E14-A64F-0F74560C9832}" type="presOf" srcId="{45609327-7944-4307-AE73-E4D50D919938}" destId="{6285BA68-9D19-48E9-9CB2-E8E230A12392}" srcOrd="0" destOrd="0" presId="urn:microsoft.com/office/officeart/2005/8/layout/gear1"/>
    <dgm:cxn modelId="{B9D4A336-250B-4ACF-ABE0-48137ADD80F8}" type="presOf" srcId="{E41F9CFB-6F40-42CF-94C2-17847ED71115}" destId="{2220E7FA-24B6-478C-A4A6-5DC986EED083}" srcOrd="1" destOrd="0" presId="urn:microsoft.com/office/officeart/2005/8/layout/gear1"/>
    <dgm:cxn modelId="{1AFDF17B-B6FD-4A46-89BA-C6D217720C2C}" type="presParOf" srcId="{6285BA68-9D19-48E9-9CB2-E8E230A12392}" destId="{159AC9FD-1982-4FE2-83EE-33AA02BFDE4F}" srcOrd="0" destOrd="0" presId="urn:microsoft.com/office/officeart/2005/8/layout/gear1"/>
    <dgm:cxn modelId="{84904E17-1FED-4FB2-B1D4-3A2F79F8CB96}" type="presParOf" srcId="{6285BA68-9D19-48E9-9CB2-E8E230A12392}" destId="{2220E7FA-24B6-478C-A4A6-5DC986EED083}" srcOrd="1" destOrd="0" presId="urn:microsoft.com/office/officeart/2005/8/layout/gear1"/>
    <dgm:cxn modelId="{ACDDC6A9-EFE4-42C1-BA8B-C8E15831AF50}" type="presParOf" srcId="{6285BA68-9D19-48E9-9CB2-E8E230A12392}" destId="{69CDDD13-C71F-4251-97DD-BB19CFEE326D}" srcOrd="2" destOrd="0" presId="urn:microsoft.com/office/officeart/2005/8/layout/gear1"/>
    <dgm:cxn modelId="{EDA4817F-8DA3-4F8A-8427-F859E6F67E99}" type="presParOf" srcId="{6285BA68-9D19-48E9-9CB2-E8E230A12392}" destId="{6B841B50-9505-467D-B8B1-5B6E6855DB26}" srcOrd="3" destOrd="0" presId="urn:microsoft.com/office/officeart/2005/8/layout/gear1"/>
    <dgm:cxn modelId="{D9F3126A-BC65-447D-89E5-836ECD49BC96}" type="presParOf" srcId="{6285BA68-9D19-48E9-9CB2-E8E230A12392}" destId="{FC2DBEBD-40CA-498C-A132-C3D5F294F9BB}" srcOrd="4" destOrd="0" presId="urn:microsoft.com/office/officeart/2005/8/layout/gear1"/>
    <dgm:cxn modelId="{F4646C89-EE21-4F36-BC59-B880C4578262}" type="presParOf" srcId="{6285BA68-9D19-48E9-9CB2-E8E230A12392}" destId="{C618EFAD-4B97-4B3D-8A86-FDB2FD278829}" srcOrd="5" destOrd="0" presId="urn:microsoft.com/office/officeart/2005/8/layout/gear1"/>
    <dgm:cxn modelId="{55BA9195-878E-4432-A6CC-FD83CAC266C3}" type="presParOf" srcId="{6285BA68-9D19-48E9-9CB2-E8E230A12392}" destId="{E7950788-889A-4B8B-A709-318735E38E72}" srcOrd="6" destOrd="0" presId="urn:microsoft.com/office/officeart/2005/8/layout/gear1"/>
    <dgm:cxn modelId="{EE19CA3B-4CED-4C2F-B4A4-1EBA6E96452F}" type="presParOf" srcId="{6285BA68-9D19-48E9-9CB2-E8E230A12392}" destId="{76DFA771-5E5E-4554-ACC1-D11A8080514B}" srcOrd="7" destOrd="0" presId="urn:microsoft.com/office/officeart/2005/8/layout/gear1"/>
    <dgm:cxn modelId="{6E1E4217-0A52-4143-9B58-D386FE5D6EC8}" type="presParOf" srcId="{6285BA68-9D19-48E9-9CB2-E8E230A12392}" destId="{72C784E4-5C76-4CC6-99C9-956311BF474A}" srcOrd="8" destOrd="0" presId="urn:microsoft.com/office/officeart/2005/8/layout/gear1"/>
    <dgm:cxn modelId="{AF8D2E78-406E-41E9-B9B3-5D4B8AAAC37E}" type="presParOf" srcId="{6285BA68-9D19-48E9-9CB2-E8E230A12392}" destId="{3F1B3014-2495-4728-AE5C-6951F3545974}" srcOrd="9" destOrd="0" presId="urn:microsoft.com/office/officeart/2005/8/layout/gear1"/>
    <dgm:cxn modelId="{846E4346-6E72-465C-A09F-50AD7F16F012}" type="presParOf" srcId="{6285BA68-9D19-48E9-9CB2-E8E230A12392}" destId="{AE410BF8-93AB-4B6E-B256-566582E92763}" srcOrd="10" destOrd="0" presId="urn:microsoft.com/office/officeart/2005/8/layout/gear1"/>
    <dgm:cxn modelId="{67E62C91-D9CD-44A1-8267-DCED149F24E2}" type="presParOf" srcId="{6285BA68-9D19-48E9-9CB2-E8E230A12392}" destId="{070B3D42-4EC4-4D8E-B323-2641AD87B9DA}" srcOrd="11" destOrd="0" presId="urn:microsoft.com/office/officeart/2005/8/layout/gear1"/>
    <dgm:cxn modelId="{447A2F3C-3D82-464B-8752-ECA58811F45A}" type="presParOf" srcId="{6285BA68-9D19-48E9-9CB2-E8E230A12392}" destId="{651DA027-6533-4B5F-9CFC-164E40E98673}"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8F5A3F-C5E7-4FC2-B00D-FE882D191BA4}"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s-MX"/>
        </a:p>
      </dgm:t>
    </dgm:pt>
    <dgm:pt modelId="{981CC0A6-D36B-4620-899C-F31D87565DDF}">
      <dgm:prSet phldrT="[Texto]" custT="1"/>
      <dgm:spPr/>
      <dgm:t>
        <a:bodyPr/>
        <a:lstStyle/>
        <a:p>
          <a:pPr algn="just"/>
          <a:r>
            <a:rPr lang="es-MX" sz="1600" b="1" dirty="0" smtClean="0">
              <a:latin typeface="Century Gothic" pitchFamily="34" charset="0"/>
              <a:cs typeface="Arial" pitchFamily="34" charset="0"/>
            </a:rPr>
            <a:t>El modelo matemático es la base para determinar la solución de un problema de programación  lineal, es decir, se  elaborará una tabla (modelo) que será la que contenga todos los elementos para encontrar la solución.</a:t>
          </a:r>
          <a:endParaRPr lang="es-MX" sz="1600" b="1" dirty="0">
            <a:latin typeface="Century Gothic" pitchFamily="34" charset="0"/>
          </a:endParaRPr>
        </a:p>
      </dgm:t>
    </dgm:pt>
    <dgm:pt modelId="{5662F819-0C08-42E8-A3C8-77553733497D}" type="parTrans" cxnId="{C443D49E-EE39-44B7-ADDE-15B169BAAC7A}">
      <dgm:prSet/>
      <dgm:spPr/>
      <dgm:t>
        <a:bodyPr/>
        <a:lstStyle/>
        <a:p>
          <a:endParaRPr lang="es-MX"/>
        </a:p>
      </dgm:t>
    </dgm:pt>
    <dgm:pt modelId="{8D64AAB3-DD5D-4094-9739-8C76DB21DF0D}" type="sibTrans" cxnId="{C443D49E-EE39-44B7-ADDE-15B169BAAC7A}">
      <dgm:prSet/>
      <dgm:spPr/>
      <dgm:t>
        <a:bodyPr/>
        <a:lstStyle/>
        <a:p>
          <a:endParaRPr lang="es-MX"/>
        </a:p>
      </dgm:t>
    </dgm:pt>
    <dgm:pt modelId="{F6AC31DD-2417-45A3-8A39-2030C48E5194}">
      <dgm:prSet phldrT="[Texto]" custT="1"/>
      <dgm:spPr/>
      <dgm:t>
        <a:bodyPr/>
        <a:lstStyle/>
        <a:p>
          <a:pPr algn="just"/>
          <a:r>
            <a:rPr lang="es-MX" sz="1600" b="1" dirty="0" smtClean="0">
              <a:latin typeface="Century Gothic" pitchFamily="34" charset="0"/>
              <a:cs typeface="Arial" pitchFamily="34" charset="0"/>
            </a:rPr>
            <a:t>Es importante saber que si un elemento esta mal planteado, mal escrito o colocado será motivo para que ocurra un error en todo el proceso de solución.</a:t>
          </a:r>
          <a:endParaRPr lang="es-MX" sz="1600" b="1" dirty="0">
            <a:latin typeface="Century Gothic" pitchFamily="34" charset="0"/>
          </a:endParaRPr>
        </a:p>
      </dgm:t>
    </dgm:pt>
    <dgm:pt modelId="{2430B5E0-95AA-443F-BEB0-2E2C7129F7C7}" type="parTrans" cxnId="{F48B7E19-737B-4D50-982E-17AD7EAD170D}">
      <dgm:prSet/>
      <dgm:spPr/>
      <dgm:t>
        <a:bodyPr/>
        <a:lstStyle/>
        <a:p>
          <a:endParaRPr lang="es-MX"/>
        </a:p>
      </dgm:t>
    </dgm:pt>
    <dgm:pt modelId="{2D7C980C-A282-45EF-A5B6-A1C0D6B69FC6}" type="sibTrans" cxnId="{F48B7E19-737B-4D50-982E-17AD7EAD170D}">
      <dgm:prSet/>
      <dgm:spPr/>
      <dgm:t>
        <a:bodyPr/>
        <a:lstStyle/>
        <a:p>
          <a:endParaRPr lang="es-MX"/>
        </a:p>
      </dgm:t>
    </dgm:pt>
    <dgm:pt modelId="{98E09FBF-5F79-4160-9376-4637C4A74270}" type="pres">
      <dgm:prSet presAssocID="{B58F5A3F-C5E7-4FC2-B00D-FE882D191BA4}" presName="linear" presStyleCnt="0">
        <dgm:presLayoutVars>
          <dgm:dir/>
          <dgm:animLvl val="lvl"/>
          <dgm:resizeHandles val="exact"/>
        </dgm:presLayoutVars>
      </dgm:prSet>
      <dgm:spPr/>
      <dgm:t>
        <a:bodyPr/>
        <a:lstStyle/>
        <a:p>
          <a:endParaRPr lang="es-MX"/>
        </a:p>
      </dgm:t>
    </dgm:pt>
    <dgm:pt modelId="{1F61455E-AC35-4E44-86C6-C50673819CDD}" type="pres">
      <dgm:prSet presAssocID="{981CC0A6-D36B-4620-899C-F31D87565DDF}" presName="parentLin" presStyleCnt="0"/>
      <dgm:spPr/>
    </dgm:pt>
    <dgm:pt modelId="{DAAAB807-05AF-49FA-ABF4-882D99E9A257}" type="pres">
      <dgm:prSet presAssocID="{981CC0A6-D36B-4620-899C-F31D87565DDF}" presName="parentLeftMargin" presStyleLbl="node1" presStyleIdx="0" presStyleCnt="2"/>
      <dgm:spPr/>
      <dgm:t>
        <a:bodyPr/>
        <a:lstStyle/>
        <a:p>
          <a:endParaRPr lang="es-MX"/>
        </a:p>
      </dgm:t>
    </dgm:pt>
    <dgm:pt modelId="{C4D76777-6141-47FD-96D0-28A68FD980B5}" type="pres">
      <dgm:prSet presAssocID="{981CC0A6-D36B-4620-899C-F31D87565DDF}" presName="parentText" presStyleLbl="node1" presStyleIdx="0" presStyleCnt="2" custScaleX="142997" custScaleY="82951" custLinFactNeighborX="-54290">
        <dgm:presLayoutVars>
          <dgm:chMax val="0"/>
          <dgm:bulletEnabled val="1"/>
        </dgm:presLayoutVars>
      </dgm:prSet>
      <dgm:spPr/>
      <dgm:t>
        <a:bodyPr/>
        <a:lstStyle/>
        <a:p>
          <a:endParaRPr lang="es-MX"/>
        </a:p>
      </dgm:t>
    </dgm:pt>
    <dgm:pt modelId="{833584B9-B9ED-46C1-AC86-A967011AECAA}" type="pres">
      <dgm:prSet presAssocID="{981CC0A6-D36B-4620-899C-F31D87565DDF}" presName="negativeSpace" presStyleCnt="0"/>
      <dgm:spPr/>
    </dgm:pt>
    <dgm:pt modelId="{F81B722E-7553-40AD-B3CF-FD5D2D73D220}" type="pres">
      <dgm:prSet presAssocID="{981CC0A6-D36B-4620-899C-F31D87565DDF}" presName="childText" presStyleLbl="conFgAcc1" presStyleIdx="0" presStyleCnt="2">
        <dgm:presLayoutVars>
          <dgm:bulletEnabled val="1"/>
        </dgm:presLayoutVars>
      </dgm:prSet>
      <dgm:spPr/>
    </dgm:pt>
    <dgm:pt modelId="{8B3ED1CD-04D8-44B7-B821-E919DA3A85F2}" type="pres">
      <dgm:prSet presAssocID="{8D64AAB3-DD5D-4094-9739-8C76DB21DF0D}" presName="spaceBetweenRectangles" presStyleCnt="0"/>
      <dgm:spPr/>
    </dgm:pt>
    <dgm:pt modelId="{9BC66190-D375-4712-B7A6-FE023C9765C6}" type="pres">
      <dgm:prSet presAssocID="{F6AC31DD-2417-45A3-8A39-2030C48E5194}" presName="parentLin" presStyleCnt="0"/>
      <dgm:spPr/>
    </dgm:pt>
    <dgm:pt modelId="{685F7EE9-2045-495A-9958-85B04F2AD79D}" type="pres">
      <dgm:prSet presAssocID="{F6AC31DD-2417-45A3-8A39-2030C48E5194}" presName="parentLeftMargin" presStyleLbl="node1" presStyleIdx="0" presStyleCnt="2"/>
      <dgm:spPr/>
      <dgm:t>
        <a:bodyPr/>
        <a:lstStyle/>
        <a:p>
          <a:endParaRPr lang="es-MX"/>
        </a:p>
      </dgm:t>
    </dgm:pt>
    <dgm:pt modelId="{65630013-9CD2-4165-B263-F9F7C16DF8FE}" type="pres">
      <dgm:prSet presAssocID="{F6AC31DD-2417-45A3-8A39-2030C48E5194}" presName="parentText" presStyleLbl="node1" presStyleIdx="1" presStyleCnt="2" custScaleX="142997" custScaleY="82397" custLinFactNeighborX="8696" custLinFactNeighborY="-11448">
        <dgm:presLayoutVars>
          <dgm:chMax val="0"/>
          <dgm:bulletEnabled val="1"/>
        </dgm:presLayoutVars>
      </dgm:prSet>
      <dgm:spPr/>
      <dgm:t>
        <a:bodyPr/>
        <a:lstStyle/>
        <a:p>
          <a:endParaRPr lang="es-MX"/>
        </a:p>
      </dgm:t>
    </dgm:pt>
    <dgm:pt modelId="{B5DED16D-8C93-4E6B-B5D5-54356612FE7C}" type="pres">
      <dgm:prSet presAssocID="{F6AC31DD-2417-45A3-8A39-2030C48E5194}" presName="negativeSpace" presStyleCnt="0"/>
      <dgm:spPr/>
    </dgm:pt>
    <dgm:pt modelId="{B8AF1376-645A-4CBC-B9CF-82F640E0C869}" type="pres">
      <dgm:prSet presAssocID="{F6AC31DD-2417-45A3-8A39-2030C48E5194}" presName="childText" presStyleLbl="conFgAcc1" presStyleIdx="1" presStyleCnt="2">
        <dgm:presLayoutVars>
          <dgm:bulletEnabled val="1"/>
        </dgm:presLayoutVars>
      </dgm:prSet>
      <dgm:spPr/>
    </dgm:pt>
  </dgm:ptLst>
  <dgm:cxnLst>
    <dgm:cxn modelId="{65FCA37D-43E4-4462-85E3-7848D0BC1C64}" type="presOf" srcId="{981CC0A6-D36B-4620-899C-F31D87565DDF}" destId="{C4D76777-6141-47FD-96D0-28A68FD980B5}" srcOrd="1" destOrd="0" presId="urn:microsoft.com/office/officeart/2005/8/layout/list1"/>
    <dgm:cxn modelId="{AF49EC7A-9509-4D45-82AF-A159EBE03FEC}" type="presOf" srcId="{F6AC31DD-2417-45A3-8A39-2030C48E5194}" destId="{685F7EE9-2045-495A-9958-85B04F2AD79D}" srcOrd="0" destOrd="0" presId="urn:microsoft.com/office/officeart/2005/8/layout/list1"/>
    <dgm:cxn modelId="{F48B7E19-737B-4D50-982E-17AD7EAD170D}" srcId="{B58F5A3F-C5E7-4FC2-B00D-FE882D191BA4}" destId="{F6AC31DD-2417-45A3-8A39-2030C48E5194}" srcOrd="1" destOrd="0" parTransId="{2430B5E0-95AA-443F-BEB0-2E2C7129F7C7}" sibTransId="{2D7C980C-A282-45EF-A5B6-A1C0D6B69FC6}"/>
    <dgm:cxn modelId="{4A79E803-2BDF-4F6D-932D-FB1861F22A15}" type="presOf" srcId="{981CC0A6-D36B-4620-899C-F31D87565DDF}" destId="{DAAAB807-05AF-49FA-ABF4-882D99E9A257}" srcOrd="0" destOrd="0" presId="urn:microsoft.com/office/officeart/2005/8/layout/list1"/>
    <dgm:cxn modelId="{C443D49E-EE39-44B7-ADDE-15B169BAAC7A}" srcId="{B58F5A3F-C5E7-4FC2-B00D-FE882D191BA4}" destId="{981CC0A6-D36B-4620-899C-F31D87565DDF}" srcOrd="0" destOrd="0" parTransId="{5662F819-0C08-42E8-A3C8-77553733497D}" sibTransId="{8D64AAB3-DD5D-4094-9739-8C76DB21DF0D}"/>
    <dgm:cxn modelId="{247AD97D-3515-4E7E-98A2-F8819736C633}" type="presOf" srcId="{F6AC31DD-2417-45A3-8A39-2030C48E5194}" destId="{65630013-9CD2-4165-B263-F9F7C16DF8FE}" srcOrd="1" destOrd="0" presId="urn:microsoft.com/office/officeart/2005/8/layout/list1"/>
    <dgm:cxn modelId="{7DE10173-49CB-429F-AC8A-4FE72943189A}" type="presOf" srcId="{B58F5A3F-C5E7-4FC2-B00D-FE882D191BA4}" destId="{98E09FBF-5F79-4160-9376-4637C4A74270}" srcOrd="0" destOrd="0" presId="urn:microsoft.com/office/officeart/2005/8/layout/list1"/>
    <dgm:cxn modelId="{E87D61EC-E567-4062-809E-7A5C67D6B7FC}" type="presParOf" srcId="{98E09FBF-5F79-4160-9376-4637C4A74270}" destId="{1F61455E-AC35-4E44-86C6-C50673819CDD}" srcOrd="0" destOrd="0" presId="urn:microsoft.com/office/officeart/2005/8/layout/list1"/>
    <dgm:cxn modelId="{46B3A134-ACB8-4363-948E-E6E91D23D38B}" type="presParOf" srcId="{1F61455E-AC35-4E44-86C6-C50673819CDD}" destId="{DAAAB807-05AF-49FA-ABF4-882D99E9A257}" srcOrd="0" destOrd="0" presId="urn:microsoft.com/office/officeart/2005/8/layout/list1"/>
    <dgm:cxn modelId="{94FE386F-DB06-4C42-9981-5B07D31DE11E}" type="presParOf" srcId="{1F61455E-AC35-4E44-86C6-C50673819CDD}" destId="{C4D76777-6141-47FD-96D0-28A68FD980B5}" srcOrd="1" destOrd="0" presId="urn:microsoft.com/office/officeart/2005/8/layout/list1"/>
    <dgm:cxn modelId="{8D666831-7CFF-4479-8774-E512B7023C75}" type="presParOf" srcId="{98E09FBF-5F79-4160-9376-4637C4A74270}" destId="{833584B9-B9ED-46C1-AC86-A967011AECAA}" srcOrd="1" destOrd="0" presId="urn:microsoft.com/office/officeart/2005/8/layout/list1"/>
    <dgm:cxn modelId="{02AC1C1F-4D54-4E4C-9362-0D519F32B21A}" type="presParOf" srcId="{98E09FBF-5F79-4160-9376-4637C4A74270}" destId="{F81B722E-7553-40AD-B3CF-FD5D2D73D220}" srcOrd="2" destOrd="0" presId="urn:microsoft.com/office/officeart/2005/8/layout/list1"/>
    <dgm:cxn modelId="{86996032-B174-4C78-A335-945F23428DD5}" type="presParOf" srcId="{98E09FBF-5F79-4160-9376-4637C4A74270}" destId="{8B3ED1CD-04D8-44B7-B821-E919DA3A85F2}" srcOrd="3" destOrd="0" presId="urn:microsoft.com/office/officeart/2005/8/layout/list1"/>
    <dgm:cxn modelId="{81AD942A-B77A-4133-956B-6FCF8C7F1731}" type="presParOf" srcId="{98E09FBF-5F79-4160-9376-4637C4A74270}" destId="{9BC66190-D375-4712-B7A6-FE023C9765C6}" srcOrd="4" destOrd="0" presId="urn:microsoft.com/office/officeart/2005/8/layout/list1"/>
    <dgm:cxn modelId="{345B0A05-6CE5-4A0F-9073-44C86B475143}" type="presParOf" srcId="{9BC66190-D375-4712-B7A6-FE023C9765C6}" destId="{685F7EE9-2045-495A-9958-85B04F2AD79D}" srcOrd="0" destOrd="0" presId="urn:microsoft.com/office/officeart/2005/8/layout/list1"/>
    <dgm:cxn modelId="{00495E97-E2D1-4F25-B14A-FF38FFFEC76D}" type="presParOf" srcId="{9BC66190-D375-4712-B7A6-FE023C9765C6}" destId="{65630013-9CD2-4165-B263-F9F7C16DF8FE}" srcOrd="1" destOrd="0" presId="urn:microsoft.com/office/officeart/2005/8/layout/list1"/>
    <dgm:cxn modelId="{FE2AEE2A-F1D7-4971-99A4-DC6E5E093D1B}" type="presParOf" srcId="{98E09FBF-5F79-4160-9376-4637C4A74270}" destId="{B5DED16D-8C93-4E6B-B5D5-54356612FE7C}" srcOrd="5" destOrd="0" presId="urn:microsoft.com/office/officeart/2005/8/layout/list1"/>
    <dgm:cxn modelId="{1A3D1A80-0A54-4D2A-8266-4C9CE50D2F1F}" type="presParOf" srcId="{98E09FBF-5F79-4160-9376-4637C4A74270}" destId="{B8AF1376-645A-4CBC-B9CF-82F640E0C86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AC9FD-1982-4FE2-83EE-33AA02BFDE4F}">
      <dsp:nvSpPr>
        <dsp:cNvPr id="0" name=""/>
        <dsp:cNvSpPr/>
      </dsp:nvSpPr>
      <dsp:spPr>
        <a:xfrm>
          <a:off x="4042463" y="2972979"/>
          <a:ext cx="2406305" cy="2202583"/>
        </a:xfrm>
        <a:prstGeom prst="gear9">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latin typeface="Century Gothic" panose="020B0502020202020204" pitchFamily="34" charset="0"/>
              <a:cs typeface="Arial" panose="020B0604020202020204" pitchFamily="34" charset="0"/>
            </a:rPr>
            <a:t>Se construye a base de relaciones matemáticas (</a:t>
          </a:r>
          <a:r>
            <a:rPr lang="es-MX" sz="1400" b="1" kern="1200" dirty="0" smtClean="0">
              <a:latin typeface="Century Gothic" panose="020B0502020202020204" pitchFamily="34" charset="0"/>
              <a:cs typeface="Arial" panose="020B0604020202020204" pitchFamily="34" charset="0"/>
            </a:rPr>
            <a:t>desigualdades, </a:t>
          </a:r>
          <a:r>
            <a:rPr lang="es-MX" sz="1400" b="1" kern="1200" dirty="0" smtClean="0">
              <a:latin typeface="Century Gothic" panose="020B0502020202020204" pitchFamily="34" charset="0"/>
              <a:cs typeface="Arial" panose="020B0604020202020204" pitchFamily="34" charset="0"/>
            </a:rPr>
            <a:t>ecuaciones)</a:t>
          </a:r>
          <a:endParaRPr lang="es-MX" sz="1400" kern="1200" dirty="0">
            <a:latin typeface="Century Gothic" panose="020B0502020202020204" pitchFamily="34" charset="0"/>
            <a:cs typeface="Arial" panose="020B0604020202020204" pitchFamily="34" charset="0"/>
          </a:endParaRPr>
        </a:p>
      </dsp:txBody>
      <dsp:txXfrm>
        <a:off x="4511011" y="3488924"/>
        <a:ext cx="1469209" cy="1132173"/>
      </dsp:txXfrm>
    </dsp:sp>
    <dsp:sp modelId="{6B841B50-9505-467D-B8B1-5B6E6855DB26}">
      <dsp:nvSpPr>
        <dsp:cNvPr id="0" name=""/>
        <dsp:cNvSpPr/>
      </dsp:nvSpPr>
      <dsp:spPr>
        <a:xfrm>
          <a:off x="521945" y="2382529"/>
          <a:ext cx="2463181" cy="2190306"/>
        </a:xfrm>
        <a:prstGeom prst="gear6">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latin typeface="Century Gothic" panose="020B0502020202020204" pitchFamily="34" charset="0"/>
              <a:cs typeface="Arial" panose="020B0604020202020204" pitchFamily="34" charset="0"/>
            </a:rPr>
            <a:t>Objetivo:  Determinar la solución del problema</a:t>
          </a:r>
          <a:endParaRPr lang="es-MX" sz="1400" kern="1200" dirty="0">
            <a:latin typeface="Century Gothic" panose="020B0502020202020204" pitchFamily="34" charset="0"/>
            <a:cs typeface="Arial" panose="020B0604020202020204" pitchFamily="34" charset="0"/>
          </a:endParaRPr>
        </a:p>
      </dsp:txBody>
      <dsp:txXfrm>
        <a:off x="1113027" y="2937278"/>
        <a:ext cx="1281017" cy="1080808"/>
      </dsp:txXfrm>
    </dsp:sp>
    <dsp:sp modelId="{E7950788-889A-4B8B-A709-318735E38E72}">
      <dsp:nvSpPr>
        <dsp:cNvPr id="0" name=""/>
        <dsp:cNvSpPr/>
      </dsp:nvSpPr>
      <dsp:spPr>
        <a:xfrm rot="20700000">
          <a:off x="2764121" y="164562"/>
          <a:ext cx="2871889" cy="2877471"/>
        </a:xfrm>
        <a:prstGeom prst="gear6">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b="1" kern="1200" dirty="0" smtClean="0">
              <a:latin typeface="Century Gothic" panose="020B0502020202020204" pitchFamily="34" charset="0"/>
              <a:cs typeface="Arial" panose="020B0604020202020204" pitchFamily="34" charset="0"/>
            </a:rPr>
            <a:t>Modelo </a:t>
          </a:r>
          <a:r>
            <a:rPr lang="es-MX" sz="1400" b="1" kern="1200" dirty="0" smtClean="0">
              <a:latin typeface="Century Gothic" panose="020B0502020202020204" pitchFamily="34" charset="0"/>
              <a:cs typeface="Arial" panose="020B0604020202020204" pitchFamily="34" charset="0"/>
              <a:sym typeface="Wingdings" pitchFamily="2" charset="2"/>
            </a:rPr>
            <a:t> Estructura que refleja características y analiza el comportamiento de las variables.</a:t>
          </a:r>
          <a:endParaRPr lang="es-MX" sz="1400" kern="1200" dirty="0">
            <a:latin typeface="Century Gothic" panose="020B0502020202020204" pitchFamily="34" charset="0"/>
            <a:cs typeface="Arial" panose="020B0604020202020204" pitchFamily="34" charset="0"/>
          </a:endParaRPr>
        </a:p>
      </dsp:txBody>
      <dsp:txXfrm rot="-20700000">
        <a:off x="3393680" y="796007"/>
        <a:ext cx="1612772" cy="1614581"/>
      </dsp:txXfrm>
    </dsp:sp>
    <dsp:sp modelId="{AE410BF8-93AB-4B6E-B256-566582E92763}">
      <dsp:nvSpPr>
        <dsp:cNvPr id="0" name=""/>
        <dsp:cNvSpPr/>
      </dsp:nvSpPr>
      <dsp:spPr>
        <a:xfrm>
          <a:off x="4406957" y="1464438"/>
          <a:ext cx="2805966" cy="3595825"/>
        </a:xfrm>
        <a:prstGeom prst="circularArrow">
          <a:avLst>
            <a:gd name="adj1" fmla="val 4688"/>
            <a:gd name="adj2" fmla="val 299029"/>
            <a:gd name="adj3" fmla="val 2534375"/>
            <a:gd name="adj4" fmla="val 15822594"/>
            <a:gd name="adj5" fmla="val 5469"/>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70B3D42-4EC4-4D8E-B323-2641AD87B9DA}">
      <dsp:nvSpPr>
        <dsp:cNvPr id="0" name=""/>
        <dsp:cNvSpPr/>
      </dsp:nvSpPr>
      <dsp:spPr>
        <a:xfrm>
          <a:off x="1442795" y="797763"/>
          <a:ext cx="2612591" cy="2612591"/>
        </a:xfrm>
        <a:prstGeom prst="leftCircularArrow">
          <a:avLst>
            <a:gd name="adj1" fmla="val 6452"/>
            <a:gd name="adj2" fmla="val 429999"/>
            <a:gd name="adj3" fmla="val 10489124"/>
            <a:gd name="adj4" fmla="val 14837806"/>
            <a:gd name="adj5" fmla="val 7527"/>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51DA027-6533-4B5F-9CFC-164E40E98673}">
      <dsp:nvSpPr>
        <dsp:cNvPr id="0" name=""/>
        <dsp:cNvSpPr/>
      </dsp:nvSpPr>
      <dsp:spPr>
        <a:xfrm rot="4591408">
          <a:off x="1829338" y="3699243"/>
          <a:ext cx="2816899" cy="2816899"/>
        </a:xfrm>
        <a:prstGeom prst="circularArrow">
          <a:avLst>
            <a:gd name="adj1" fmla="val 5984"/>
            <a:gd name="adj2" fmla="val 394124"/>
            <a:gd name="adj3" fmla="val 13313824"/>
            <a:gd name="adj4" fmla="val 10508221"/>
            <a:gd name="adj5" fmla="val 6981"/>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B722E-7553-40AD-B3CF-FD5D2D73D220}">
      <dsp:nvSpPr>
        <dsp:cNvPr id="0" name=""/>
        <dsp:cNvSpPr/>
      </dsp:nvSpPr>
      <dsp:spPr>
        <a:xfrm>
          <a:off x="0" y="529815"/>
          <a:ext cx="6624736" cy="13608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D76777-6141-47FD-96D0-28A68FD980B5}">
      <dsp:nvSpPr>
        <dsp:cNvPr id="0" name=""/>
        <dsp:cNvSpPr/>
      </dsp:nvSpPr>
      <dsp:spPr>
        <a:xfrm>
          <a:off x="144015" y="4550"/>
          <a:ext cx="6307431" cy="132230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lvl="0" algn="just" defTabSz="711200">
            <a:lnSpc>
              <a:spcPct val="90000"/>
            </a:lnSpc>
            <a:spcBef>
              <a:spcPct val="0"/>
            </a:spcBef>
            <a:spcAft>
              <a:spcPct val="35000"/>
            </a:spcAft>
          </a:pPr>
          <a:r>
            <a:rPr lang="es-MX" sz="1600" b="1" kern="1200" dirty="0" smtClean="0">
              <a:latin typeface="Century Gothic" pitchFamily="34" charset="0"/>
              <a:cs typeface="Arial" pitchFamily="34" charset="0"/>
            </a:rPr>
            <a:t>El modelo matemático es la base para determinar la solución de un problema de programación  lineal, es decir, se  elaborará una tabla (modelo) que será la que contenga todos los elementos para encontrar la solución.</a:t>
          </a:r>
          <a:endParaRPr lang="es-MX" sz="1600" b="1" kern="1200" dirty="0">
            <a:latin typeface="Century Gothic" pitchFamily="34" charset="0"/>
          </a:endParaRPr>
        </a:p>
      </dsp:txBody>
      <dsp:txXfrm>
        <a:off x="208565" y="69100"/>
        <a:ext cx="6178331" cy="1193205"/>
      </dsp:txXfrm>
    </dsp:sp>
    <dsp:sp modelId="{B8AF1376-645A-4CBC-B9CF-82F640E0C869}">
      <dsp:nvSpPr>
        <dsp:cNvPr id="0" name=""/>
        <dsp:cNvSpPr/>
      </dsp:nvSpPr>
      <dsp:spPr>
        <a:xfrm>
          <a:off x="0" y="2698649"/>
          <a:ext cx="6624736" cy="13608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630013-9CD2-4165-B263-F9F7C16DF8FE}">
      <dsp:nvSpPr>
        <dsp:cNvPr id="0" name=""/>
        <dsp:cNvSpPr/>
      </dsp:nvSpPr>
      <dsp:spPr>
        <a:xfrm>
          <a:off x="317304" y="1999725"/>
          <a:ext cx="6307431" cy="131347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lvl="0" algn="just" defTabSz="711200">
            <a:lnSpc>
              <a:spcPct val="90000"/>
            </a:lnSpc>
            <a:spcBef>
              <a:spcPct val="0"/>
            </a:spcBef>
            <a:spcAft>
              <a:spcPct val="35000"/>
            </a:spcAft>
          </a:pPr>
          <a:r>
            <a:rPr lang="es-MX" sz="1600" b="1" kern="1200" dirty="0" smtClean="0">
              <a:latin typeface="Century Gothic" pitchFamily="34" charset="0"/>
              <a:cs typeface="Arial" pitchFamily="34" charset="0"/>
            </a:rPr>
            <a:t>Es importante saber que si un elemento esta mal planteado, mal escrito o colocado será motivo para que ocurra un error en todo el proceso de solución.</a:t>
          </a:r>
          <a:endParaRPr lang="es-MX" sz="1600" b="1" kern="1200" dirty="0">
            <a:latin typeface="Century Gothic" pitchFamily="34" charset="0"/>
          </a:endParaRPr>
        </a:p>
      </dsp:txBody>
      <dsp:txXfrm>
        <a:off x="381423" y="2063844"/>
        <a:ext cx="6179193" cy="1185236"/>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70D37-A966-4AA4-9C98-4B179684A8F0}" type="datetimeFigureOut">
              <a:rPr lang="es-MX" smtClean="0"/>
              <a:t>14/10/2016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23753-F9BF-408F-B0C6-EFC38EF5403A}" type="slidenum">
              <a:rPr lang="es-MX" smtClean="0"/>
              <a:t>‹Nº›</a:t>
            </a:fld>
            <a:endParaRPr lang="es-MX"/>
          </a:p>
        </p:txBody>
      </p:sp>
    </p:spTree>
    <p:extLst>
      <p:ext uri="{BB962C8B-B14F-4D97-AF65-F5344CB8AC3E}">
        <p14:creationId xmlns:p14="http://schemas.microsoft.com/office/powerpoint/2010/main" val="345848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57B23753-F9BF-408F-B0C6-EFC38EF5403A}" type="slidenum">
              <a:rPr lang="es-MX" smtClean="0"/>
              <a:t>3</a:t>
            </a:fld>
            <a:endParaRPr lang="es-MX"/>
          </a:p>
        </p:txBody>
      </p:sp>
    </p:spTree>
    <p:extLst>
      <p:ext uri="{BB962C8B-B14F-4D97-AF65-F5344CB8AC3E}">
        <p14:creationId xmlns:p14="http://schemas.microsoft.com/office/powerpoint/2010/main" val="277848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uoc.edu/in3/emath/docs/Intro_IO.pdf" TargetMode="External"/><Relationship Id="rId2" Type="http://schemas.openxmlformats.org/officeDocument/2006/relationships/hyperlink" Target="http://es.slideshare.net/hbanquez/modelos-matematicos-para-la-toma-de-decisiones?related=1" TargetMode="External"/><Relationship Id="rId1" Type="http://schemas.openxmlformats.org/officeDocument/2006/relationships/slideLayout" Target="../slideLayouts/slideLayout2.xml"/><Relationship Id="rId4" Type="http://schemas.openxmlformats.org/officeDocument/2006/relationships/hyperlink" Target="http://ninive.uaslp.mx/jspui/bitstream/i/3133/2/ceu007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Construcción Modelo Matemático MIN</a:t>
            </a:r>
            <a:endParaRPr lang="es-MX" sz="3200" b="1" dirty="0">
              <a:solidFill>
                <a:srgbClr val="C00000"/>
              </a:solidFill>
              <a:latin typeface="Arial" pitchFamily="34" charset="0"/>
              <a:cs typeface="Arial" pitchFamily="34" charset="0"/>
            </a:endParaRPr>
          </a:p>
        </p:txBody>
      </p:sp>
      <p:pic>
        <p:nvPicPr>
          <p:cNvPr id="14" name="Picture 1"/>
          <p:cNvPicPr>
            <a:picLocks noChangeAspect="1" noChangeArrowheads="1"/>
          </p:cNvPicPr>
          <p:nvPr/>
        </p:nvPicPr>
        <p:blipFill>
          <a:blip r:embed="rId2" cstate="print"/>
          <a:srcRect l="14391" t="46220" r="37621" b="28580"/>
          <a:stretch>
            <a:fillRect/>
          </a:stretch>
        </p:blipFill>
        <p:spPr bwMode="auto">
          <a:xfrm>
            <a:off x="2339752" y="2276872"/>
            <a:ext cx="4464496" cy="1373691"/>
          </a:xfrm>
          <a:prstGeom prst="rect">
            <a:avLst/>
          </a:prstGeom>
          <a:noFill/>
          <a:ln w="9525">
            <a:noFill/>
            <a:miter lim="800000"/>
            <a:headEnd/>
            <a:tailEnd/>
          </a:ln>
        </p:spPr>
      </p:pic>
      <p:sp>
        <p:nvSpPr>
          <p:cNvPr id="15" name="6 CuadroTexto"/>
          <p:cNvSpPr txBox="1"/>
          <p:nvPr/>
        </p:nvSpPr>
        <p:spPr>
          <a:xfrm>
            <a:off x="4139952" y="1484784"/>
            <a:ext cx="1080120"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Variables</a:t>
            </a:r>
            <a:endParaRPr lang="es-MX" sz="1400" b="1" dirty="0">
              <a:latin typeface="Arial" pitchFamily="34" charset="0"/>
              <a:cs typeface="Arial" pitchFamily="34" charset="0"/>
            </a:endParaRPr>
          </a:p>
        </p:txBody>
      </p:sp>
      <p:sp>
        <p:nvSpPr>
          <p:cNvPr id="16" name="7 Cerrar llave"/>
          <p:cNvSpPr/>
          <p:nvPr/>
        </p:nvSpPr>
        <p:spPr>
          <a:xfrm rot="16200000">
            <a:off x="4406166" y="1506602"/>
            <a:ext cx="475684" cy="1008112"/>
          </a:xfrm>
          <a:prstGeom prst="rightBrace">
            <a:avLst>
              <a:gd name="adj1" fmla="val 0"/>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dirty="0"/>
          </a:p>
        </p:txBody>
      </p:sp>
      <p:sp>
        <p:nvSpPr>
          <p:cNvPr id="28" name="8 CuadroTexto"/>
          <p:cNvSpPr txBox="1"/>
          <p:nvPr/>
        </p:nvSpPr>
        <p:spPr>
          <a:xfrm>
            <a:off x="7547336" y="3080821"/>
            <a:ext cx="1369168"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Restricciónes</a:t>
            </a:r>
            <a:endParaRPr lang="es-MX" sz="1400" b="1" dirty="0">
              <a:latin typeface="Arial" pitchFamily="34" charset="0"/>
              <a:cs typeface="Arial" pitchFamily="34" charset="0"/>
            </a:endParaRPr>
          </a:p>
        </p:txBody>
      </p:sp>
      <p:sp>
        <p:nvSpPr>
          <p:cNvPr id="29" name="9 CuadroTexto"/>
          <p:cNvSpPr txBox="1"/>
          <p:nvPr/>
        </p:nvSpPr>
        <p:spPr>
          <a:xfrm>
            <a:off x="1115616" y="3133095"/>
            <a:ext cx="1080120" cy="523220"/>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Función Objetivo</a:t>
            </a:r>
            <a:endParaRPr lang="es-MX" sz="1400" b="1" dirty="0">
              <a:latin typeface="Arial" pitchFamily="34" charset="0"/>
              <a:cs typeface="Arial" pitchFamily="34" charset="0"/>
            </a:endParaRPr>
          </a:p>
        </p:txBody>
      </p:sp>
      <p:cxnSp>
        <p:nvCxnSpPr>
          <p:cNvPr id="30" name="10 Conector recto de flecha"/>
          <p:cNvCxnSpPr/>
          <p:nvPr/>
        </p:nvCxnSpPr>
        <p:spPr>
          <a:xfrm flipV="1">
            <a:off x="2195736" y="3501008"/>
            <a:ext cx="396552" cy="815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11 Elipse"/>
          <p:cNvSpPr/>
          <p:nvPr/>
        </p:nvSpPr>
        <p:spPr>
          <a:xfrm>
            <a:off x="2267744" y="2708920"/>
            <a:ext cx="5184576" cy="59460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a:solidFill>
                  <a:srgbClr val="C00000"/>
                </a:solidFill>
              </a:ln>
            </a:endParaRPr>
          </a:p>
        </p:txBody>
      </p:sp>
      <p:cxnSp>
        <p:nvCxnSpPr>
          <p:cNvPr id="32" name="12 Conector recto de flecha"/>
          <p:cNvCxnSpPr>
            <a:stCxn id="28" idx="1"/>
          </p:cNvCxnSpPr>
          <p:nvPr/>
        </p:nvCxnSpPr>
        <p:spPr>
          <a:xfrm flipH="1" flipV="1">
            <a:off x="7164288" y="3068960"/>
            <a:ext cx="383048" cy="1657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14 CuadroTexto"/>
          <p:cNvSpPr txBox="1"/>
          <p:nvPr/>
        </p:nvSpPr>
        <p:spPr>
          <a:xfrm>
            <a:off x="3707904" y="3789040"/>
            <a:ext cx="2160240" cy="584775"/>
          </a:xfrm>
          <a:prstGeom prst="rect">
            <a:avLst/>
          </a:prstGeom>
          <a:solidFill>
            <a:srgbClr val="6A221D"/>
          </a:solidFill>
          <a:ln>
            <a:noFill/>
          </a:ln>
        </p:spPr>
        <p:txBody>
          <a:bodyPr wrap="square" rtlCol="0">
            <a:spAutoFit/>
          </a:bodyPr>
          <a:lstStyle/>
          <a:p>
            <a:pPr algn="ctr"/>
            <a:r>
              <a:rPr lang="es-MX" sz="1600" b="1" dirty="0" smtClean="0">
                <a:solidFill>
                  <a:schemeClr val="bg1"/>
                </a:solidFill>
                <a:latin typeface="Century Gothic" pitchFamily="34" charset="0"/>
                <a:cs typeface="Arial" pitchFamily="34" charset="0"/>
              </a:rPr>
              <a:t>Modelo matemático</a:t>
            </a:r>
            <a:endParaRPr lang="es-MX" sz="1600" b="1" dirty="0">
              <a:solidFill>
                <a:schemeClr val="bg1"/>
              </a:solidFill>
              <a:latin typeface="Century Gothic" pitchFamily="34" charset="0"/>
              <a:cs typeface="Arial" pitchFamily="34" charset="0"/>
            </a:endParaRPr>
          </a:p>
        </p:txBody>
      </p:sp>
      <p:pic>
        <p:nvPicPr>
          <p:cNvPr id="34" name="15 Imagen"/>
          <p:cNvPicPr/>
          <p:nvPr/>
        </p:nvPicPr>
        <p:blipFill>
          <a:blip r:embed="rId3" cstate="print"/>
          <a:srcRect l="20046" t="61897" r="29328" b="16522"/>
          <a:stretch>
            <a:fillRect/>
          </a:stretch>
        </p:blipFill>
        <p:spPr bwMode="auto">
          <a:xfrm>
            <a:off x="2627784" y="4464496"/>
            <a:ext cx="4536504" cy="2132856"/>
          </a:xfrm>
          <a:prstGeom prst="rect">
            <a:avLst/>
          </a:prstGeom>
          <a:solidFill>
            <a:schemeClr val="accent2">
              <a:lumMod val="50000"/>
            </a:schemeClr>
          </a:solidFill>
          <a:ln w="9525">
            <a:solidFill>
              <a:srgbClr val="C00000"/>
            </a:solidFill>
            <a:miter lim="800000"/>
            <a:headEnd/>
            <a:tailEnd/>
          </a:ln>
        </p:spPr>
      </p:pic>
      <p:sp>
        <p:nvSpPr>
          <p:cNvPr id="35" name="16 CuadroTexto"/>
          <p:cNvSpPr txBox="1"/>
          <p:nvPr/>
        </p:nvSpPr>
        <p:spPr>
          <a:xfrm>
            <a:off x="2627784" y="5949280"/>
            <a:ext cx="1944216" cy="677108"/>
          </a:xfrm>
          <a:prstGeom prst="rect">
            <a:avLst/>
          </a:prstGeom>
          <a:solidFill>
            <a:schemeClr val="accent2">
              <a:lumMod val="50000"/>
            </a:schemeClr>
          </a:solidFill>
          <a:ln>
            <a:solidFill>
              <a:schemeClr val="accent2"/>
            </a:solidFill>
          </a:ln>
        </p:spPr>
        <p:txBody>
          <a:bodyPr wrap="square" rtlCol="0">
            <a:spAutoFit/>
          </a:bodyPr>
          <a:lstStyle/>
          <a:p>
            <a:pPr algn="ctr"/>
            <a:r>
              <a:rPr lang="es-MX" sz="1200" b="1" dirty="0" smtClean="0">
                <a:solidFill>
                  <a:schemeClr val="bg1"/>
                </a:solidFill>
                <a:latin typeface="Century Gothic" pitchFamily="34" charset="0"/>
                <a:cs typeface="Arial" pitchFamily="34" charset="0"/>
              </a:rPr>
              <a:t>Utiliza</a:t>
            </a:r>
            <a:r>
              <a:rPr lang="es-MX" sz="1400" b="1" dirty="0" smtClean="0">
                <a:solidFill>
                  <a:schemeClr val="bg1"/>
                </a:solidFill>
                <a:latin typeface="Century Gothic" pitchFamily="34" charset="0"/>
                <a:cs typeface="Arial" pitchFamily="34" charset="0"/>
              </a:rPr>
              <a:t>  ≥  </a:t>
            </a:r>
            <a:r>
              <a:rPr lang="es-MX" sz="1200" b="1" dirty="0" smtClean="0">
                <a:solidFill>
                  <a:schemeClr val="bg1"/>
                </a:solidFill>
                <a:latin typeface="Century Gothic" pitchFamily="34" charset="0"/>
                <a:cs typeface="Arial" pitchFamily="34" charset="0"/>
              </a:rPr>
              <a:t>porque es un mínimo. Ejemplo mínimo 16 (</a:t>
            </a:r>
            <a:r>
              <a:rPr lang="es-MX" sz="1200" b="1" dirty="0" smtClean="0">
                <a:solidFill>
                  <a:schemeClr val="bg1"/>
                </a:solidFill>
                <a:latin typeface="Century Gothic" pitchFamily="34" charset="0"/>
              </a:rPr>
              <a:t>≥ </a:t>
            </a:r>
            <a:r>
              <a:rPr lang="es-MX" sz="1200" b="1" dirty="0" smtClean="0">
                <a:solidFill>
                  <a:schemeClr val="bg1"/>
                </a:solidFill>
                <a:latin typeface="Century Gothic" pitchFamily="34" charset="0"/>
                <a:cs typeface="Arial" pitchFamily="34" charset="0"/>
              </a:rPr>
              <a:t>16) </a:t>
            </a:r>
            <a:endParaRPr lang="es-MX" sz="1200" b="1" dirty="0">
              <a:solidFill>
                <a:schemeClr val="bg1"/>
              </a:solidFill>
              <a:latin typeface="Century Gothic" pitchFamily="34" charset="0"/>
              <a:cs typeface="Arial" pitchFamily="34" charset="0"/>
            </a:endParaRPr>
          </a:p>
        </p:txBody>
      </p:sp>
    </p:spTree>
    <p:extLst>
      <p:ext uri="{BB962C8B-B14F-4D97-AF65-F5344CB8AC3E}">
        <p14:creationId xmlns:p14="http://schemas.microsoft.com/office/powerpoint/2010/main" val="2219841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1331640" y="332656"/>
            <a:ext cx="6995120" cy="1143000"/>
          </a:xfrm>
        </p:spPr>
        <p:txBody>
          <a:bodyPr/>
          <a:lstStyle/>
          <a:p>
            <a:r>
              <a:rPr lang="es-MX" sz="3200" b="1" dirty="0" smtClean="0">
                <a:latin typeface="Arial" pitchFamily="34" charset="0"/>
                <a:cs typeface="Arial" pitchFamily="34" charset="0"/>
              </a:rPr>
              <a:t>Conclusión</a:t>
            </a:r>
            <a:endParaRPr lang="es-MX" sz="3200" b="1" dirty="0">
              <a:latin typeface="Arial" pitchFamily="34" charset="0"/>
              <a:cs typeface="Arial" pitchFamily="34" charset="0"/>
            </a:endParaRPr>
          </a:p>
        </p:txBody>
      </p:sp>
      <p:sp>
        <p:nvSpPr>
          <p:cNvPr id="2" name="Marcador de contenido 1"/>
          <p:cNvSpPr>
            <a:spLocks noGrp="1"/>
          </p:cNvSpPr>
          <p:nvPr>
            <p:ph idx="1"/>
          </p:nvPr>
        </p:nvSpPr>
        <p:spPr>
          <a:xfrm>
            <a:off x="1331640" y="1916832"/>
            <a:ext cx="7355160" cy="4525963"/>
          </a:xfrm>
        </p:spPr>
        <p:txBody>
          <a:bodyPr>
            <a:normAutofit/>
          </a:bodyPr>
          <a:lstStyle/>
          <a:p>
            <a:pPr marL="0" indent="0" algn="just">
              <a:buNone/>
            </a:pPr>
            <a:r>
              <a:rPr lang="es-MX" sz="1900" dirty="0">
                <a:solidFill>
                  <a:schemeClr val="tx1"/>
                </a:solidFill>
                <a:latin typeface="Arial" panose="020B0604020202020204" pitchFamily="34" charset="0"/>
                <a:cs typeface="Arial" panose="020B0604020202020204" pitchFamily="34" charset="0"/>
              </a:rPr>
              <a:t>Cuando se resuelve un problema de programación lineal dentro del contexto de investigación operativa, se requiere tener conocimiento en la elaboración de un modelo matemático, ya que es la estructura que permitirá llegar a la solución correcta, si un modelo no es construido adecuadamente desde su inicio no se llegará a la solución óptima, debido a que seguramente no se han considerado todos los elementos que intervienen en el modelo o tabla como son las variables de decisión, la función objetivo, los costos, las restricciones o limitantes, y otros factores que describan la problemática dada.</a:t>
            </a:r>
          </a:p>
          <a:p>
            <a:pPr marL="0" indent="0">
              <a:buNone/>
            </a:pPr>
            <a:endParaRPr lang="es-MX" dirty="0"/>
          </a:p>
        </p:txBody>
      </p:sp>
    </p:spTree>
    <p:extLst>
      <p:ext uri="{BB962C8B-B14F-4D97-AF65-F5344CB8AC3E}">
        <p14:creationId xmlns:p14="http://schemas.microsoft.com/office/powerpoint/2010/main" val="115995370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ES" sz="3200" b="1" dirty="0" smtClean="0">
                <a:latin typeface="Arial" pitchFamily="34" charset="0"/>
                <a:cs typeface="Arial" pitchFamily="34" charset="0"/>
              </a:rPr>
              <a:t>Referencias Bibliográficas</a:t>
            </a:r>
            <a:endParaRPr lang="es-MX" sz="3200" b="1" dirty="0">
              <a:latin typeface="Arial" pitchFamily="34" charset="0"/>
              <a:cs typeface="Arial" pitchFamily="34" charset="0"/>
            </a:endParaRPr>
          </a:p>
        </p:txBody>
      </p:sp>
      <p:sp>
        <p:nvSpPr>
          <p:cNvPr id="5" name="2 Marcador de contenido"/>
          <p:cNvSpPr txBox="1">
            <a:spLocks/>
          </p:cNvSpPr>
          <p:nvPr/>
        </p:nvSpPr>
        <p:spPr>
          <a:xfrm>
            <a:off x="1344252" y="1772816"/>
            <a:ext cx="747622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MX" sz="1600" b="1" dirty="0" smtClean="0">
              <a:solidFill>
                <a:schemeClr val="tx1"/>
              </a:solidFill>
              <a:latin typeface="Century Gothic" pitchFamily="34" charset="0"/>
              <a:cs typeface="Arial" pitchFamily="34" charset="0"/>
            </a:endParaRPr>
          </a:p>
          <a:p>
            <a:pPr marL="0" indent="0" algn="just">
              <a:buFont typeface="Arial" panose="020B0604020202020204" pitchFamily="34" charset="0"/>
              <a:buNone/>
            </a:pPr>
            <a:r>
              <a:rPr lang="es-MX" sz="1600" dirty="0" err="1" smtClean="0">
                <a:solidFill>
                  <a:schemeClr val="tx1"/>
                </a:solidFill>
                <a:latin typeface="Century Gothic" pitchFamily="34" charset="0"/>
                <a:cs typeface="Arial" pitchFamily="34" charset="0"/>
              </a:rPr>
              <a:t>Banquez</a:t>
            </a:r>
            <a:r>
              <a:rPr lang="es-MX" sz="1600" dirty="0" smtClean="0">
                <a:solidFill>
                  <a:schemeClr val="tx1"/>
                </a:solidFill>
                <a:latin typeface="Century Gothic" pitchFamily="34" charset="0"/>
                <a:cs typeface="Arial" pitchFamily="34" charset="0"/>
              </a:rPr>
              <a:t>, H. (s.f.). Modelos Matemáticos para la Toma de Decisiones. Administración de Negocios. Universidad de Buenaventura-Cartagena. Recuperado de</a:t>
            </a:r>
          </a:p>
          <a:p>
            <a:pPr marL="0" indent="0" algn="just">
              <a:buFont typeface="Arial" panose="020B0604020202020204" pitchFamily="34" charset="0"/>
              <a:buNone/>
            </a:pPr>
            <a:r>
              <a:rPr lang="es-MX" sz="1600" dirty="0" smtClean="0">
                <a:solidFill>
                  <a:schemeClr val="tx1"/>
                </a:solidFill>
                <a:latin typeface="Century Gothic" pitchFamily="34" charset="0"/>
                <a:cs typeface="Arial" pitchFamily="34" charset="0"/>
                <a:hlinkClick r:id="rId2"/>
              </a:rPr>
              <a:t>http://es.slideshare.net/hbanquez/modelos-matematicos-para-la-toma-de-decisiones?related=1</a:t>
            </a:r>
            <a:endParaRPr lang="es-MX" sz="1600" dirty="0" smtClean="0">
              <a:solidFill>
                <a:schemeClr val="tx1"/>
              </a:solidFill>
              <a:latin typeface="Century Gothic" pitchFamily="34" charset="0"/>
              <a:cs typeface="Arial" pitchFamily="34" charset="0"/>
            </a:endParaRPr>
          </a:p>
          <a:p>
            <a:pPr algn="just">
              <a:buFont typeface="Arial" panose="020B0604020202020204" pitchFamily="34" charset="0"/>
              <a:buNone/>
            </a:pPr>
            <a:endParaRPr lang="es-MX" sz="1600" dirty="0" smtClean="0">
              <a:solidFill>
                <a:schemeClr val="tx1"/>
              </a:solidFill>
              <a:latin typeface="Century Gothic" pitchFamily="34" charset="0"/>
              <a:cs typeface="Arial" pitchFamily="34" charset="0"/>
            </a:endParaRPr>
          </a:p>
          <a:p>
            <a:pPr marL="0" lvl="0" indent="0" algn="just">
              <a:buNone/>
            </a:pPr>
            <a:r>
              <a:rPr lang="es-ES" sz="1600" dirty="0" err="1">
                <a:solidFill>
                  <a:prstClr val="black"/>
                </a:solidFill>
                <a:latin typeface="Century Gothic" panose="020B0502020202020204" pitchFamily="34" charset="0"/>
                <a:cs typeface="Arial" panose="020B0604020202020204" pitchFamily="34" charset="0"/>
              </a:rPr>
              <a:t>Faulin</a:t>
            </a:r>
            <a:r>
              <a:rPr lang="es-ES" sz="1600" dirty="0">
                <a:solidFill>
                  <a:prstClr val="black"/>
                </a:solidFill>
                <a:latin typeface="Century Gothic" panose="020B0502020202020204" pitchFamily="34" charset="0"/>
                <a:cs typeface="Arial" panose="020B0604020202020204" pitchFamily="34" charset="0"/>
              </a:rPr>
              <a:t>, J. &amp; Juan, A. (s.f.). Introducción a la Investigación Operativa.  Universidad Abierta de Cataluña. Recuperado de </a:t>
            </a:r>
            <a:r>
              <a:rPr lang="es-ES" sz="1600" u="sng" dirty="0">
                <a:solidFill>
                  <a:prstClr val="black"/>
                </a:solidFill>
                <a:latin typeface="Century Gothic" panose="020B0502020202020204" pitchFamily="34" charset="0"/>
                <a:cs typeface="Arial" panose="020B0604020202020204" pitchFamily="34" charset="0"/>
                <a:hlinkClick r:id="rId3"/>
              </a:rPr>
              <a:t>http://</a:t>
            </a:r>
            <a:r>
              <a:rPr lang="es-ES" sz="1600" u="sng" dirty="0" smtClean="0">
                <a:solidFill>
                  <a:prstClr val="black"/>
                </a:solidFill>
                <a:latin typeface="Century Gothic" panose="020B0502020202020204" pitchFamily="34" charset="0"/>
                <a:cs typeface="Arial" panose="020B0604020202020204" pitchFamily="34" charset="0"/>
                <a:hlinkClick r:id="rId3"/>
              </a:rPr>
              <a:t>www.uoc.edu/in3/emath/docs/Intro_IO.pdf</a:t>
            </a:r>
            <a:endParaRPr lang="es-ES" sz="1600" u="sng" dirty="0" smtClean="0">
              <a:solidFill>
                <a:prstClr val="black"/>
              </a:solidFill>
              <a:latin typeface="Century Gothic" panose="020B0502020202020204" pitchFamily="34" charset="0"/>
              <a:cs typeface="Arial" panose="020B0604020202020204" pitchFamily="34" charset="0"/>
            </a:endParaRPr>
          </a:p>
          <a:p>
            <a:pPr marL="0" lvl="0" indent="0" algn="just">
              <a:buNone/>
            </a:pPr>
            <a:endParaRPr lang="es-ES" sz="1600" u="sng" dirty="0">
              <a:solidFill>
                <a:prstClr val="black"/>
              </a:solidFill>
              <a:latin typeface="Century Gothic" panose="020B0502020202020204" pitchFamily="34" charset="0"/>
              <a:cs typeface="Arial" panose="020B0604020202020204" pitchFamily="34" charset="0"/>
            </a:endParaRPr>
          </a:p>
          <a:p>
            <a:pPr marL="0" lvl="0" indent="0" algn="just">
              <a:buNone/>
            </a:pPr>
            <a:r>
              <a:rPr lang="es-ES" sz="1600" dirty="0" smtClean="0">
                <a:solidFill>
                  <a:prstClr val="black"/>
                </a:solidFill>
                <a:latin typeface="Century Gothic" panose="020B0502020202020204" pitchFamily="34" charset="0"/>
                <a:cs typeface="Arial" panose="020B0604020202020204" pitchFamily="34" charset="0"/>
              </a:rPr>
              <a:t>Izar, J. (1996). Fundamentos de la Investigación de Operaciones para  Administración. Universidad Autónoma de San Luis Potosí UASLP. </a:t>
            </a:r>
            <a:r>
              <a:rPr lang="es-ES" sz="1600" dirty="0">
                <a:solidFill>
                  <a:prstClr val="black"/>
                </a:solidFill>
                <a:latin typeface="Century Gothic" panose="020B0502020202020204" pitchFamily="34" charset="0"/>
                <a:cs typeface="Arial" panose="020B0604020202020204" pitchFamily="34" charset="0"/>
              </a:rPr>
              <a:t>Recuperado </a:t>
            </a:r>
            <a:r>
              <a:rPr lang="es-ES" sz="1600" dirty="0" smtClean="0">
                <a:solidFill>
                  <a:prstClr val="black"/>
                </a:solidFill>
                <a:latin typeface="Century Gothic" panose="020B0502020202020204" pitchFamily="34" charset="0"/>
                <a:cs typeface="Arial" panose="020B0604020202020204" pitchFamily="34" charset="0"/>
              </a:rPr>
              <a:t>de</a:t>
            </a:r>
          </a:p>
          <a:p>
            <a:pPr marL="0" lvl="0" indent="0" algn="just">
              <a:buNone/>
            </a:pPr>
            <a:r>
              <a:rPr lang="es-ES" sz="1600" dirty="0" smtClean="0">
                <a:solidFill>
                  <a:prstClr val="black"/>
                </a:solidFill>
                <a:latin typeface="Century Gothic" panose="020B0502020202020204" pitchFamily="34" charset="0"/>
                <a:cs typeface="Arial" panose="020B0604020202020204" pitchFamily="34" charset="0"/>
                <a:hlinkClick r:id="rId4"/>
              </a:rPr>
              <a:t>http</a:t>
            </a:r>
            <a:r>
              <a:rPr lang="es-ES" sz="1600" dirty="0">
                <a:solidFill>
                  <a:prstClr val="black"/>
                </a:solidFill>
                <a:latin typeface="Century Gothic" panose="020B0502020202020204" pitchFamily="34" charset="0"/>
                <a:cs typeface="Arial" panose="020B0604020202020204" pitchFamily="34" charset="0"/>
                <a:hlinkClick r:id="rId4"/>
              </a:rPr>
              <a:t>://</a:t>
            </a:r>
            <a:r>
              <a:rPr lang="es-ES" sz="1600" dirty="0" smtClean="0">
                <a:solidFill>
                  <a:prstClr val="black"/>
                </a:solidFill>
                <a:latin typeface="Century Gothic" panose="020B0502020202020204" pitchFamily="34" charset="0"/>
                <a:cs typeface="Arial" panose="020B0604020202020204" pitchFamily="34" charset="0"/>
                <a:hlinkClick r:id="rId4"/>
              </a:rPr>
              <a:t>ninive.uaslp.mx/jspui/bitstream/i/3133/2/ceu0073.pdf</a:t>
            </a:r>
            <a:endParaRPr lang="es-ES" sz="1600" dirty="0" smtClean="0">
              <a:solidFill>
                <a:prstClr val="black"/>
              </a:solidFill>
              <a:latin typeface="Century Gothic" panose="020B0502020202020204" pitchFamily="34" charset="0"/>
              <a:cs typeface="Arial" panose="020B0604020202020204" pitchFamily="34" charset="0"/>
            </a:endParaRPr>
          </a:p>
          <a:p>
            <a:pPr marL="0" lvl="0" indent="0" algn="just">
              <a:buNone/>
            </a:pPr>
            <a:r>
              <a:rPr lang="es-ES" sz="1600" dirty="0" smtClean="0">
                <a:solidFill>
                  <a:prstClr val="black"/>
                </a:solidFill>
                <a:latin typeface="Century Gothic" panose="020B0502020202020204" pitchFamily="34" charset="0"/>
                <a:cs typeface="Arial" panose="020B0604020202020204" pitchFamily="34" charset="0"/>
              </a:rPr>
              <a:t> </a:t>
            </a:r>
            <a:endParaRPr lang="es-MX" sz="1600" dirty="0">
              <a:solidFill>
                <a:prstClr val="black"/>
              </a:solidFill>
              <a:latin typeface="Century Gothic" panose="020B0502020202020204" pitchFamily="34" charset="0"/>
              <a:cs typeface="Arial" panose="020B0604020202020204" pitchFamily="34" charset="0"/>
            </a:endParaRPr>
          </a:p>
          <a:p>
            <a:pPr>
              <a:buFont typeface="Arial" panose="020B0604020202020204" pitchFamily="34" charset="0"/>
              <a:buNone/>
            </a:pPr>
            <a:endParaRPr lang="es-MX" sz="1600" dirty="0">
              <a:latin typeface="Century Gothic" pitchFamily="34" charset="0"/>
            </a:endParaRPr>
          </a:p>
        </p:txBody>
      </p:sp>
    </p:spTree>
    <p:extLst>
      <p:ext uri="{BB962C8B-B14F-4D97-AF65-F5344CB8AC3E}">
        <p14:creationId xmlns:p14="http://schemas.microsoft.com/office/powerpoint/2010/main" val="36442562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331640" y="1600200"/>
            <a:ext cx="6984776" cy="4525963"/>
          </a:xfrm>
        </p:spPr>
        <p:txBody>
          <a:bodyPr>
            <a:normAutofit/>
          </a:bodyPr>
          <a:lstStyle/>
          <a:p>
            <a:pPr lvl="1" algn="just"/>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t>
            </a:r>
            <a:r>
              <a:rPr lang="es-MX" b="1" dirty="0" smtClean="0">
                <a:effectLst>
                  <a:outerShdw blurRad="38100" dist="38100" dir="2700000" algn="tl">
                    <a:srgbClr val="000000">
                      <a:alpha val="43137"/>
                    </a:srgbClr>
                  </a:outerShdw>
                </a:effectLst>
                <a:latin typeface="Arial" pitchFamily="34" charset="0"/>
                <a:cs typeface="Arial" pitchFamily="34" charset="0"/>
              </a:rPr>
              <a:t>Mercadotecnia</a:t>
            </a:r>
            <a:r>
              <a:rPr lang="es-MX" b="1" dirty="0" smtClean="0">
                <a:latin typeface="Arial" pitchFamily="34" charset="0"/>
                <a:cs typeface="Arial" pitchFamily="34" charset="0"/>
              </a:rPr>
              <a:t> </a:t>
            </a:r>
          </a:p>
          <a:p>
            <a:pPr lvl="1" algn="just"/>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a:latin typeface="Arial" pitchFamily="34" charset="0"/>
                <a:cs typeface="Arial" pitchFamily="34" charset="0"/>
              </a:rPr>
              <a:t> </a:t>
            </a:r>
            <a:r>
              <a:rPr lang="es-MX" b="1" dirty="0" smtClean="0">
                <a:latin typeface="Arial" pitchFamily="34" charset="0"/>
                <a:cs typeface="Arial" pitchFamily="34" charset="0"/>
              </a:rPr>
              <a:t>Construcción de Modelos Matemáticos</a:t>
            </a:r>
          </a:p>
          <a:p>
            <a:pPr lvl="1" algn="just"/>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Profesor:</a:t>
            </a:r>
            <a:r>
              <a:rPr lang="es-MX" dirty="0" smtClean="0">
                <a:latin typeface="Arial" pitchFamily="34" charset="0"/>
                <a:cs typeface="Arial" pitchFamily="34" charset="0"/>
              </a:rPr>
              <a:t> </a:t>
            </a:r>
            <a:r>
              <a:rPr lang="es-MX" b="1" dirty="0" smtClean="0">
                <a:latin typeface="Arial" pitchFamily="34" charset="0"/>
                <a:cs typeface="Arial" pitchFamily="34" charset="0"/>
              </a:rPr>
              <a:t>Antonio </a:t>
            </a:r>
            <a:r>
              <a:rPr lang="es-MX" b="1" dirty="0" smtClean="0">
                <a:latin typeface="Arial" pitchFamily="34" charset="0"/>
                <a:cs typeface="Arial" pitchFamily="34" charset="0"/>
              </a:rPr>
              <a:t>de Jesús Ángeles Villeda</a:t>
            </a:r>
          </a:p>
          <a:p>
            <a:pPr lvl="1" algn="just"/>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a:t>
            </a:r>
            <a:r>
              <a:rPr lang="es-MX" b="1" dirty="0" smtClean="0">
                <a:latin typeface="Arial" pitchFamily="34" charset="0"/>
                <a:cs typeface="Arial" pitchFamily="34" charset="0"/>
              </a:rPr>
              <a:t>Julio – Diciembre 2016</a:t>
            </a:r>
            <a:endParaRPr lang="es-MX" sz="2000" b="1" dirty="0">
              <a:latin typeface="Arial" pitchFamily="34" charset="0"/>
              <a:cs typeface="Arial" pitchFamily="34" charset="0"/>
            </a:endParaRPr>
          </a:p>
          <a:p>
            <a:pPr algn="just"/>
            <a:endParaRPr lang="es-MX" dirty="0"/>
          </a:p>
        </p:txBody>
      </p:sp>
    </p:spTree>
    <p:extLst>
      <p:ext uri="{BB962C8B-B14F-4D97-AF65-F5344CB8AC3E}">
        <p14:creationId xmlns:p14="http://schemas.microsoft.com/office/powerpoint/2010/main" val="42515747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11660" y="116632"/>
            <a:ext cx="7452828" cy="1143000"/>
          </a:xfrm>
        </p:spPr>
        <p:txBody>
          <a:bodyPr/>
          <a:lstStyle/>
          <a:p>
            <a:r>
              <a:rPr lang="es-MX" b="1" u="sng" dirty="0" smtClean="0">
                <a:latin typeface="Arial" pitchFamily="34" charset="0"/>
                <a:cs typeface="Arial" pitchFamily="34" charset="0"/>
              </a:rPr>
              <a:t>Tema: </a:t>
            </a:r>
            <a:r>
              <a:rPr lang="es-MX" sz="3200" b="1" u="sng" dirty="0" smtClean="0">
                <a:latin typeface="Arial" pitchFamily="34" charset="0"/>
                <a:cs typeface="Arial" pitchFamily="34" charset="0"/>
              </a:rPr>
              <a:t>Construcción </a:t>
            </a:r>
            <a:r>
              <a:rPr lang="es-MX" sz="3200" b="1" u="sng" dirty="0" smtClean="0">
                <a:latin typeface="Arial" pitchFamily="34" charset="0"/>
                <a:cs typeface="Arial" pitchFamily="34" charset="0"/>
              </a:rPr>
              <a:t>de Modelos Matemáticos</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1511660" y="4941168"/>
            <a:ext cx="7020779" cy="1327869"/>
          </a:xfrm>
        </p:spPr>
        <p:txBody>
          <a:bodyPr>
            <a:normAutofit/>
          </a:bodyPr>
          <a:lstStyle/>
          <a:p>
            <a:pPr>
              <a:lnSpc>
                <a:spcPct val="90000"/>
              </a:lnSpc>
              <a:buNone/>
            </a:pPr>
            <a:r>
              <a:rPr lang="fr-FR" sz="2100" b="1" u="sng" dirty="0" smtClean="0">
                <a:latin typeface="Arial" pitchFamily="34" charset="0"/>
                <a:cs typeface="Arial" pitchFamily="34" charset="0"/>
              </a:rPr>
              <a:t>Keywords</a:t>
            </a:r>
            <a:r>
              <a:rPr lang="fr-FR" sz="2100" b="1" dirty="0" smtClean="0">
                <a:effectLst>
                  <a:outerShdw blurRad="38100" dist="38100" dir="2700000" algn="tl">
                    <a:srgbClr val="000000">
                      <a:alpha val="43137"/>
                    </a:srgbClr>
                  </a:outerShdw>
                </a:effectLst>
                <a:latin typeface="Arial" pitchFamily="34" charset="0"/>
                <a:cs typeface="Arial" pitchFamily="34" charset="0"/>
              </a:rPr>
              <a:t>: </a:t>
            </a:r>
          </a:p>
          <a:p>
            <a:pPr algn="just">
              <a:lnSpc>
                <a:spcPct val="90000"/>
              </a:lnSpc>
              <a:buNone/>
            </a:pPr>
            <a:endParaRPr lang="es-MX" sz="2100" dirty="0">
              <a:solidFill>
                <a:schemeClr val="tx1"/>
              </a:solidFill>
              <a:latin typeface="Arial" panose="020B0604020202020204" pitchFamily="34" charset="0"/>
            </a:endParaRPr>
          </a:p>
          <a:p>
            <a:pPr algn="ctr">
              <a:lnSpc>
                <a:spcPct val="90000"/>
              </a:lnSpc>
              <a:buNone/>
            </a:pPr>
            <a:endParaRPr lang="fr-FR" sz="2100"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
        <p:nvSpPr>
          <p:cNvPr id="6" name="CuadroTexto 5"/>
          <p:cNvSpPr txBox="1"/>
          <p:nvPr/>
        </p:nvSpPr>
        <p:spPr>
          <a:xfrm>
            <a:off x="1511660" y="1268760"/>
            <a:ext cx="7178215" cy="4678204"/>
          </a:xfrm>
          <a:prstGeom prst="rect">
            <a:avLst/>
          </a:prstGeom>
          <a:noFill/>
        </p:spPr>
        <p:txBody>
          <a:bodyPr wrap="square" rtlCol="0">
            <a:spAutoFit/>
          </a:bodyPr>
          <a:lstStyle/>
          <a:p>
            <a:pPr algn="ctr"/>
            <a:r>
              <a:rPr lang="es-MX" sz="2100" b="1" u="sng" dirty="0" smtClean="0">
                <a:solidFill>
                  <a:srgbClr val="6A221D"/>
                </a:solidFill>
                <a:latin typeface="Arial" panose="020B0604020202020204" pitchFamily="34" charset="0"/>
                <a:cs typeface="Arial" panose="020B0604020202020204" pitchFamily="34" charset="0"/>
              </a:rPr>
              <a:t>Abstract</a:t>
            </a:r>
            <a:r>
              <a:rPr lang="es-MX" sz="2100" b="1" u="sng" dirty="0" smtClean="0">
                <a:solidFill>
                  <a:srgbClr val="6A221D"/>
                </a:solidFill>
                <a:latin typeface="Arial" panose="020B0604020202020204" pitchFamily="34" charset="0"/>
                <a:cs typeface="Arial" panose="020B0604020202020204" pitchFamily="34" charset="0"/>
              </a:rPr>
              <a:t>:</a:t>
            </a:r>
          </a:p>
          <a:p>
            <a:pPr algn="ctr"/>
            <a:endParaRPr lang="es-MX" sz="2100" b="1" u="sng" dirty="0">
              <a:solidFill>
                <a:srgbClr val="6A221D"/>
              </a:solidFill>
              <a:latin typeface="Arial" panose="020B0604020202020204" pitchFamily="34" charset="0"/>
              <a:cs typeface="Arial" panose="020B0604020202020204" pitchFamily="34" charset="0"/>
            </a:endParaRPr>
          </a:p>
          <a:p>
            <a:pPr lvl="0" algn="just"/>
            <a:r>
              <a:rPr lang="es-MX" dirty="0">
                <a:latin typeface="Arial" panose="020B0604020202020204" pitchFamily="34" charset="0"/>
                <a:cs typeface="Arial" panose="020B0604020202020204" pitchFamily="34" charset="0"/>
              </a:rPr>
              <a:t>A mathematical quantitative model is the pillar on which rests </a:t>
            </a:r>
            <a:r>
              <a:rPr lang="es-MX" dirty="0" err="1">
                <a:latin typeface="Arial" panose="020B0604020202020204" pitchFamily="34" charset="0"/>
                <a:cs typeface="Arial" panose="020B0604020202020204" pitchFamily="34" charset="0"/>
              </a:rPr>
              <a:t>operations</a:t>
            </a:r>
            <a:r>
              <a:rPr lang="es-MX" dirty="0">
                <a:latin typeface="Arial" panose="020B0604020202020204" pitchFamily="34" charset="0"/>
                <a:cs typeface="Arial" panose="020B0604020202020204" pitchFamily="34" charset="0"/>
              </a:rPr>
              <a:t> </a:t>
            </a:r>
            <a:r>
              <a:rPr lang="es-MX" dirty="0" err="1" smtClean="0">
                <a:latin typeface="Arial" panose="020B0604020202020204" pitchFamily="34" charset="0"/>
                <a:cs typeface="Arial" panose="020B0604020202020204" pitchFamily="34" charset="0"/>
              </a:rPr>
              <a:t>research</a:t>
            </a:r>
            <a:r>
              <a:rPr lang="es-MX" dirty="0" smtClean="0">
                <a:latin typeface="Arial" panose="020B0604020202020204" pitchFamily="34" charset="0"/>
                <a:cs typeface="Arial" panose="020B0604020202020204" pitchFamily="34" charset="0"/>
              </a:rPr>
              <a:t>, to </a:t>
            </a:r>
            <a:r>
              <a:rPr lang="es-MX" dirty="0">
                <a:latin typeface="Arial" panose="020B0604020202020204" pitchFamily="34" charset="0"/>
                <a:cs typeface="Arial" panose="020B0604020202020204" pitchFamily="34" charset="0"/>
              </a:rPr>
              <a:t>solve any problem of transportation, distribution, resource allocation, process mapping first need to build the model or table that will be the </a:t>
            </a:r>
            <a:r>
              <a:rPr lang="es-MX" dirty="0" smtClean="0">
                <a:latin typeface="Arial" panose="020B0604020202020204" pitchFamily="34" charset="0"/>
                <a:cs typeface="Arial" panose="020B0604020202020204" pitchFamily="34" charset="0"/>
              </a:rPr>
              <a:t>base for </a:t>
            </a:r>
            <a:r>
              <a:rPr lang="es-MX" dirty="0">
                <a:latin typeface="Arial" panose="020B0604020202020204" pitchFamily="34" charset="0"/>
                <a:cs typeface="Arial" panose="020B0604020202020204" pitchFamily="34" charset="0"/>
              </a:rPr>
              <a:t>the solution of problem to solve. </a:t>
            </a:r>
            <a:endParaRPr lang="es-MX" dirty="0" smtClean="0">
              <a:latin typeface="Arial" panose="020B0604020202020204" pitchFamily="34" charset="0"/>
              <a:cs typeface="Arial" panose="020B0604020202020204" pitchFamily="34" charset="0"/>
            </a:endParaRPr>
          </a:p>
          <a:p>
            <a:pPr lvl="0" algn="just"/>
            <a:endParaRPr lang="es-MX" dirty="0" smtClean="0">
              <a:latin typeface="Arial" panose="020B0604020202020204" pitchFamily="34" charset="0"/>
              <a:cs typeface="Arial" panose="020B0604020202020204" pitchFamily="34" charset="0"/>
            </a:endParaRPr>
          </a:p>
          <a:p>
            <a:pPr lvl="0" algn="just"/>
            <a:r>
              <a:rPr lang="es-MX" dirty="0" smtClean="0">
                <a:latin typeface="Arial" panose="020B0604020202020204" pitchFamily="34" charset="0"/>
                <a:cs typeface="Arial" panose="020B0604020202020204" pitchFamily="34" charset="0"/>
              </a:rPr>
              <a:t>The model is a determining factor in finding the right solution, so </a:t>
            </a:r>
            <a:r>
              <a:rPr lang="es-MX" dirty="0" err="1" smtClean="0">
                <a:latin typeface="Arial" panose="020B0604020202020204" pitchFamily="34" charset="0"/>
                <a:cs typeface="Arial" panose="020B0604020202020204" pitchFamily="34" charset="0"/>
              </a:rPr>
              <a:t>its</a:t>
            </a:r>
            <a:r>
              <a:rPr lang="es-MX" dirty="0" smtClean="0">
                <a:latin typeface="Arial" panose="020B0604020202020204" pitchFamily="34" charset="0"/>
                <a:cs typeface="Arial" panose="020B0604020202020204" pitchFamily="34" charset="0"/>
              </a:rPr>
              <a:t> </a:t>
            </a:r>
            <a:r>
              <a:rPr lang="es-MX" dirty="0" err="1" smtClean="0">
                <a:latin typeface="Arial" panose="020B0604020202020204" pitchFamily="34" charset="0"/>
                <a:cs typeface="Arial" panose="020B0604020202020204" pitchFamily="34" charset="0"/>
              </a:rPr>
              <a:t>recommended</a:t>
            </a:r>
            <a:r>
              <a:rPr lang="es-MX" dirty="0" smtClean="0">
                <a:latin typeface="Arial" panose="020B0604020202020204" pitchFamily="34" charset="0"/>
                <a:cs typeface="Arial" panose="020B0604020202020204" pitchFamily="34" charset="0"/>
              </a:rPr>
              <a:t> to be </a:t>
            </a:r>
            <a:r>
              <a:rPr lang="es-MX" dirty="0" err="1" smtClean="0">
                <a:latin typeface="Arial" panose="020B0604020202020204" pitchFamily="34" charset="0"/>
                <a:cs typeface="Arial" panose="020B0604020202020204" pitchFamily="34" charset="0"/>
              </a:rPr>
              <a:t>carefull</a:t>
            </a:r>
            <a:r>
              <a:rPr lang="es-MX" dirty="0" smtClean="0">
                <a:latin typeface="Arial" panose="020B0604020202020204" pitchFamily="34" charset="0"/>
                <a:cs typeface="Arial" panose="020B0604020202020204" pitchFamily="34" charset="0"/>
              </a:rPr>
              <a:t> </a:t>
            </a:r>
            <a:r>
              <a:rPr lang="es-MX" dirty="0" err="1" smtClean="0">
                <a:latin typeface="Arial" panose="020B0604020202020204" pitchFamily="34" charset="0"/>
                <a:cs typeface="Arial" panose="020B0604020202020204" pitchFamily="34" charset="0"/>
              </a:rPr>
              <a:t>reading</a:t>
            </a:r>
            <a:r>
              <a:rPr lang="es-MX" dirty="0" smtClean="0">
                <a:latin typeface="Arial" panose="020B0604020202020204" pitchFamily="34" charset="0"/>
                <a:cs typeface="Arial" panose="020B0604020202020204" pitchFamily="34" charset="0"/>
              </a:rPr>
              <a:t> the description of the problem, proceed to build the table considering the variables, constraints, costs, general data.</a:t>
            </a:r>
          </a:p>
          <a:p>
            <a:pPr algn="just"/>
            <a:endParaRPr lang="es-MX" sz="1900" b="1" u="sng" dirty="0" smtClean="0">
              <a:solidFill>
                <a:srgbClr val="6A221D"/>
              </a:solidFill>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                       </a:t>
            </a:r>
            <a:r>
              <a:rPr lang="es-MX" dirty="0" err="1" smtClean="0">
                <a:latin typeface="Arial" panose="020B0604020202020204" pitchFamily="34" charset="0"/>
                <a:cs typeface="Arial" panose="020B0604020202020204" pitchFamily="34" charset="0"/>
              </a:rPr>
              <a:t>mathematical</a:t>
            </a: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model, structure, operations research, maximize, minimize </a:t>
            </a:r>
          </a:p>
          <a:p>
            <a:pPr lvl="0" algn="just"/>
            <a:endParaRPr lang="es-MX" sz="2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3560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Modelos Matemáticos</a:t>
            </a:r>
            <a:endParaRPr lang="es-MX" sz="3200" b="1" dirty="0">
              <a:solidFill>
                <a:srgbClr val="C00000"/>
              </a:solidFill>
              <a:latin typeface="Arial" pitchFamily="34" charset="0"/>
              <a:cs typeface="Arial" pitchFamily="34" charset="0"/>
            </a:endParaRPr>
          </a:p>
        </p:txBody>
      </p:sp>
      <p:graphicFrame>
        <p:nvGraphicFramePr>
          <p:cNvPr id="6" name="4 Diagrama"/>
          <p:cNvGraphicFramePr/>
          <p:nvPr>
            <p:extLst>
              <p:ext uri="{D42A27DB-BD31-4B8C-83A1-F6EECF244321}">
                <p14:modId xmlns:p14="http://schemas.microsoft.com/office/powerpoint/2010/main" val="3658251104"/>
              </p:ext>
            </p:extLst>
          </p:nvPr>
        </p:nvGraphicFramePr>
        <p:xfrm>
          <a:off x="899592" y="1417638"/>
          <a:ext cx="7787208" cy="5107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42562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Modelos Matemáticos</a:t>
            </a:r>
            <a:endParaRPr lang="es-MX" sz="3200" b="1" dirty="0">
              <a:solidFill>
                <a:srgbClr val="C00000"/>
              </a:solidFill>
              <a:latin typeface="Arial" pitchFamily="34" charset="0"/>
              <a:cs typeface="Arial" pitchFamily="34" charset="0"/>
            </a:endParaRPr>
          </a:p>
        </p:txBody>
      </p:sp>
      <p:graphicFrame>
        <p:nvGraphicFramePr>
          <p:cNvPr id="4" name="7 Diagrama"/>
          <p:cNvGraphicFramePr/>
          <p:nvPr>
            <p:extLst>
              <p:ext uri="{D42A27DB-BD31-4B8C-83A1-F6EECF244321}">
                <p14:modId xmlns:p14="http://schemas.microsoft.com/office/powerpoint/2010/main" val="2112296859"/>
              </p:ext>
            </p:extLst>
          </p:nvPr>
        </p:nvGraphicFramePr>
        <p:xfrm>
          <a:off x="1427889" y="1916832"/>
          <a:ext cx="662473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Resultado de imagen para atencion"/>
          <p:cNvPicPr>
            <a:picLocks noChangeAspect="1" noChangeArrowheads="1"/>
          </p:cNvPicPr>
          <p:nvPr/>
        </p:nvPicPr>
        <p:blipFill>
          <a:blip r:embed="rId7" cstate="print"/>
          <a:srcRect/>
          <a:stretch>
            <a:fillRect/>
          </a:stretch>
        </p:blipFill>
        <p:spPr bwMode="auto">
          <a:xfrm>
            <a:off x="8079920" y="2492896"/>
            <a:ext cx="1024539" cy="1101137"/>
          </a:xfrm>
          <a:prstGeom prst="rect">
            <a:avLst/>
          </a:prstGeom>
          <a:noFill/>
        </p:spPr>
      </p:pic>
      <p:pic>
        <p:nvPicPr>
          <p:cNvPr id="7" name="Picture 4" descr="Resultado de imagen para atencion"/>
          <p:cNvPicPr>
            <a:picLocks noChangeAspect="1" noChangeArrowheads="1"/>
          </p:cNvPicPr>
          <p:nvPr/>
        </p:nvPicPr>
        <p:blipFill>
          <a:blip r:embed="rId8" cstate="print"/>
          <a:srcRect/>
          <a:stretch>
            <a:fillRect/>
          </a:stretch>
        </p:blipFill>
        <p:spPr bwMode="auto">
          <a:xfrm>
            <a:off x="8100392" y="4437112"/>
            <a:ext cx="864096" cy="864096"/>
          </a:xfrm>
          <a:prstGeom prst="rect">
            <a:avLst/>
          </a:prstGeom>
          <a:noFill/>
        </p:spPr>
      </p:pic>
    </p:spTree>
    <p:extLst>
      <p:ext uri="{BB962C8B-B14F-4D97-AF65-F5344CB8AC3E}">
        <p14:creationId xmlns:p14="http://schemas.microsoft.com/office/powerpoint/2010/main" val="35276236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Construcción Modelo Matemático MAX</a:t>
            </a:r>
            <a:endParaRPr lang="es-MX" sz="3200" b="1" dirty="0">
              <a:solidFill>
                <a:srgbClr val="C00000"/>
              </a:solidFill>
              <a:latin typeface="Arial" pitchFamily="34" charset="0"/>
              <a:cs typeface="Arial" pitchFamily="34" charset="0"/>
            </a:endParaRPr>
          </a:p>
        </p:txBody>
      </p:sp>
      <p:sp>
        <p:nvSpPr>
          <p:cNvPr id="4" name="2 Marcador de contenido"/>
          <p:cNvSpPr>
            <a:spLocks noGrp="1"/>
          </p:cNvSpPr>
          <p:nvPr>
            <p:ph sz="quarter" idx="1"/>
          </p:nvPr>
        </p:nvSpPr>
        <p:spPr>
          <a:xfrm>
            <a:off x="1403648" y="1700808"/>
            <a:ext cx="7283152" cy="4490150"/>
          </a:xfrm>
        </p:spPr>
        <p:txBody>
          <a:bodyPr>
            <a:noAutofit/>
          </a:bodyPr>
          <a:lstStyle/>
          <a:p>
            <a:pPr algn="just">
              <a:buNone/>
            </a:pPr>
            <a:r>
              <a:rPr lang="es-MX" sz="1600" b="1" dirty="0" smtClean="0">
                <a:latin typeface="Century Gothic" pitchFamily="34" charset="0"/>
                <a:cs typeface="Arial" pitchFamily="34" charset="0"/>
              </a:rPr>
              <a:t>MAXIMIZAR</a:t>
            </a:r>
            <a:r>
              <a:rPr lang="es-MX" sz="1600" b="1" dirty="0" smtClean="0">
                <a:solidFill>
                  <a:srgbClr val="002060"/>
                </a:solidFill>
                <a:latin typeface="Century Gothic" pitchFamily="34" charset="0"/>
                <a:cs typeface="Arial" pitchFamily="34" charset="0"/>
              </a:rPr>
              <a:t>:</a:t>
            </a:r>
          </a:p>
          <a:p>
            <a:pPr marL="0" indent="0" algn="just">
              <a:buNone/>
            </a:pPr>
            <a:r>
              <a:rPr lang="es-MX" sz="1600" b="1" dirty="0" smtClean="0">
                <a:solidFill>
                  <a:schemeClr val="tx1"/>
                </a:solidFill>
                <a:latin typeface="Century Gothic" pitchFamily="34" charset="0"/>
                <a:cs typeface="Arial" pitchFamily="34" charset="0"/>
              </a:rPr>
              <a:t> Un almacén encarga a un fabricante la confección de pantalones y chamarras. El fabricante dispone para la confección de 750 metros de algodón y 1000 metros de poliéster. Cada pantalón necesita 1 metro de algodón y 2 metros de poliéster. Cada chamarra necesita 1 metro de poliéster y 1.5 metros de algodón. A cada pantalón se le fijará el precio de </a:t>
            </a:r>
            <a:r>
              <a:rPr lang="es-MX" sz="1600" b="1" dirty="0" smtClean="0">
                <a:solidFill>
                  <a:schemeClr val="tx1"/>
                </a:solidFill>
                <a:latin typeface="Century Gothic" pitchFamily="34" charset="0"/>
                <a:cs typeface="Arial" pitchFamily="34" charset="0"/>
              </a:rPr>
              <a:t>$ 500 </a:t>
            </a:r>
            <a:r>
              <a:rPr lang="es-MX" sz="1600" b="1" dirty="0" smtClean="0">
                <a:solidFill>
                  <a:schemeClr val="tx1"/>
                </a:solidFill>
                <a:latin typeface="Century Gothic" pitchFamily="34" charset="0"/>
                <a:cs typeface="Arial" pitchFamily="34" charset="0"/>
              </a:rPr>
              <a:t>pesos y cada chamarra de </a:t>
            </a:r>
            <a:r>
              <a:rPr lang="es-MX" sz="1600" b="1" dirty="0" smtClean="0">
                <a:solidFill>
                  <a:schemeClr val="tx1"/>
                </a:solidFill>
                <a:latin typeface="Century Gothic" pitchFamily="34" charset="0"/>
                <a:cs typeface="Arial" pitchFamily="34" charset="0"/>
              </a:rPr>
              <a:t>$ 400 </a:t>
            </a:r>
            <a:r>
              <a:rPr lang="es-MX" sz="1600" b="1" dirty="0" smtClean="0">
                <a:solidFill>
                  <a:schemeClr val="tx1"/>
                </a:solidFill>
                <a:latin typeface="Century Gothic" pitchFamily="34" charset="0"/>
                <a:cs typeface="Arial" pitchFamily="34" charset="0"/>
              </a:rPr>
              <a:t>pesos. </a:t>
            </a:r>
          </a:p>
          <a:p>
            <a:pPr algn="just">
              <a:buNone/>
            </a:pPr>
            <a:endParaRPr lang="es-MX" sz="1600" b="1" dirty="0" smtClean="0">
              <a:latin typeface="Century Gothic" pitchFamily="34" charset="0"/>
              <a:cs typeface="Arial" pitchFamily="34" charset="0"/>
            </a:endParaRPr>
          </a:p>
          <a:p>
            <a:pPr marL="0" indent="0" algn="just">
              <a:buNone/>
            </a:pPr>
            <a:r>
              <a:rPr lang="es-MX" sz="1600" b="1" dirty="0" smtClean="0">
                <a:latin typeface="Century Gothic" pitchFamily="34" charset="0"/>
                <a:cs typeface="Arial" pitchFamily="34" charset="0"/>
              </a:rPr>
              <a:t>¿Cuántos pantalones y chamarras debe suministrar el fabricante al almacén para que ellos consigan una venta máxima?</a:t>
            </a:r>
            <a:endParaRPr lang="es-MX" sz="1600" b="1" dirty="0">
              <a:latin typeface="Century Gothic" pitchFamily="34" charset="0"/>
              <a:cs typeface="Arial" pitchFamily="34" charset="0"/>
            </a:endParaRPr>
          </a:p>
        </p:txBody>
      </p:sp>
      <p:pic>
        <p:nvPicPr>
          <p:cNvPr id="5" name="Picture 10" descr="Resultado de imagen para fabrica ropa"/>
          <p:cNvPicPr>
            <a:picLocks noChangeAspect="1" noChangeArrowheads="1"/>
          </p:cNvPicPr>
          <p:nvPr/>
        </p:nvPicPr>
        <p:blipFill>
          <a:blip r:embed="rId2" cstate="print"/>
          <a:srcRect/>
          <a:stretch>
            <a:fillRect/>
          </a:stretch>
        </p:blipFill>
        <p:spPr bwMode="auto">
          <a:xfrm>
            <a:off x="5796136" y="4797152"/>
            <a:ext cx="2587618" cy="1800200"/>
          </a:xfrm>
          <a:prstGeom prst="rect">
            <a:avLst/>
          </a:prstGeom>
          <a:noFill/>
        </p:spPr>
      </p:pic>
      <p:pic>
        <p:nvPicPr>
          <p:cNvPr id="7" name="Picture 12" descr="Resultado de imagen para fabrica ropa"/>
          <p:cNvPicPr>
            <a:picLocks noChangeAspect="1" noChangeArrowheads="1"/>
          </p:cNvPicPr>
          <p:nvPr/>
        </p:nvPicPr>
        <p:blipFill>
          <a:blip r:embed="rId3" cstate="print"/>
          <a:srcRect/>
          <a:stretch>
            <a:fillRect/>
          </a:stretch>
        </p:blipFill>
        <p:spPr bwMode="auto">
          <a:xfrm>
            <a:off x="1979712" y="4877310"/>
            <a:ext cx="2457596" cy="1698320"/>
          </a:xfrm>
          <a:prstGeom prst="rect">
            <a:avLst/>
          </a:prstGeom>
          <a:noFill/>
        </p:spPr>
      </p:pic>
    </p:spTree>
    <p:extLst>
      <p:ext uri="{BB962C8B-B14F-4D97-AF65-F5344CB8AC3E}">
        <p14:creationId xmlns:p14="http://schemas.microsoft.com/office/powerpoint/2010/main" val="2250444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Construcción Modelo Matemático MAX</a:t>
            </a:r>
            <a:endParaRPr lang="es-MX" sz="3200" b="1" dirty="0">
              <a:solidFill>
                <a:srgbClr val="C00000"/>
              </a:solidFill>
              <a:latin typeface="Arial" pitchFamily="34" charset="0"/>
              <a:cs typeface="Arial" pitchFamily="34" charset="0"/>
            </a:endParaRPr>
          </a:p>
        </p:txBody>
      </p:sp>
      <p:sp>
        <p:nvSpPr>
          <p:cNvPr id="6" name="2 Marcador de contenido"/>
          <p:cNvSpPr>
            <a:spLocks noGrp="1"/>
          </p:cNvSpPr>
          <p:nvPr>
            <p:ph idx="1"/>
          </p:nvPr>
        </p:nvSpPr>
        <p:spPr>
          <a:xfrm>
            <a:off x="1464312" y="1556792"/>
            <a:ext cx="7241976" cy="5301208"/>
          </a:xfrm>
        </p:spPr>
        <p:txBody>
          <a:bodyPr>
            <a:normAutofit/>
          </a:bodyPr>
          <a:lstStyle/>
          <a:p>
            <a:pPr algn="just">
              <a:buAutoNum type="arabicPeriod"/>
            </a:pPr>
            <a:r>
              <a:rPr lang="es-MX" sz="1600" dirty="0" smtClean="0">
                <a:solidFill>
                  <a:schemeClr val="tx1"/>
                </a:solidFill>
                <a:latin typeface="Century Gothic" pitchFamily="34" charset="0"/>
                <a:cs typeface="Arial" pitchFamily="34" charset="0"/>
              </a:rPr>
              <a:t>¿Cuales son las variables de decisión? </a:t>
            </a:r>
            <a:r>
              <a:rPr lang="es-MX" sz="1600" b="1" i="1" dirty="0" smtClean="0">
                <a:solidFill>
                  <a:schemeClr val="tx1"/>
                </a:solidFill>
                <a:latin typeface="Century Gothic" pitchFamily="34" charset="0"/>
                <a:cs typeface="Arial" pitchFamily="34" charset="0"/>
              </a:rPr>
              <a:t>X1= Pantalones y X2= Chamarras</a:t>
            </a:r>
          </a:p>
          <a:p>
            <a:pPr algn="just">
              <a:buAutoNum type="arabicPeriod"/>
            </a:pPr>
            <a:endParaRPr lang="es-MX" sz="1600" dirty="0" smtClean="0">
              <a:solidFill>
                <a:schemeClr val="tx1"/>
              </a:solidFill>
              <a:latin typeface="Century Gothic" pitchFamily="34" charset="0"/>
              <a:cs typeface="Arial" pitchFamily="34" charset="0"/>
            </a:endParaRPr>
          </a:p>
          <a:p>
            <a:pPr algn="just">
              <a:buAutoNum type="arabicPeriod"/>
            </a:pPr>
            <a:r>
              <a:rPr lang="es-MX" sz="1600" dirty="0" smtClean="0">
                <a:solidFill>
                  <a:schemeClr val="tx1"/>
                </a:solidFill>
                <a:latin typeface="Century Gothic" pitchFamily="34" charset="0"/>
                <a:cs typeface="Arial" pitchFamily="34" charset="0"/>
              </a:rPr>
              <a:t>¿Cuáles son las restricciones o limitaciones en el problema? </a:t>
            </a:r>
            <a:r>
              <a:rPr lang="es-MX" sz="1600" b="1" i="1" dirty="0" smtClean="0">
                <a:solidFill>
                  <a:schemeClr val="tx1"/>
                </a:solidFill>
                <a:latin typeface="Century Gothic" pitchFamily="34" charset="0"/>
                <a:cs typeface="Arial" pitchFamily="34" charset="0"/>
              </a:rPr>
              <a:t>750 metros de algodón y 1000 metros de poliéster.</a:t>
            </a:r>
          </a:p>
          <a:p>
            <a:pPr algn="just">
              <a:buAutoNum type="arabicPeriod"/>
            </a:pPr>
            <a:endParaRPr lang="es-MX" sz="1600" dirty="0" smtClean="0">
              <a:solidFill>
                <a:schemeClr val="tx1"/>
              </a:solidFill>
              <a:latin typeface="Century Gothic" pitchFamily="34" charset="0"/>
              <a:cs typeface="Arial" pitchFamily="34" charset="0"/>
            </a:endParaRPr>
          </a:p>
          <a:p>
            <a:pPr algn="just">
              <a:buAutoNum type="arabicPeriod"/>
            </a:pPr>
            <a:r>
              <a:rPr lang="es-MX" sz="1600" dirty="0" smtClean="0">
                <a:solidFill>
                  <a:schemeClr val="tx1"/>
                </a:solidFill>
                <a:latin typeface="Century Gothic" pitchFamily="34" charset="0"/>
                <a:cs typeface="Arial" pitchFamily="34" charset="0"/>
              </a:rPr>
              <a:t>¿Cuál es la función objetivo? </a:t>
            </a:r>
            <a:r>
              <a:rPr lang="es-MX" sz="1600" i="1" dirty="0" smtClean="0">
                <a:solidFill>
                  <a:schemeClr val="tx1"/>
                </a:solidFill>
                <a:latin typeface="Century Gothic" pitchFamily="34" charset="0"/>
                <a:cs typeface="Arial" pitchFamily="34" charset="0"/>
              </a:rPr>
              <a:t>Se desea </a:t>
            </a:r>
            <a:r>
              <a:rPr lang="es-MX" sz="1600" b="1" i="1" dirty="0" smtClean="0">
                <a:solidFill>
                  <a:schemeClr val="tx1"/>
                </a:solidFill>
                <a:latin typeface="Century Gothic" pitchFamily="34" charset="0"/>
                <a:cs typeface="Arial" pitchFamily="34" charset="0"/>
              </a:rPr>
              <a:t>maximizar </a:t>
            </a:r>
            <a:r>
              <a:rPr lang="es-MX" sz="1600" i="1" dirty="0" smtClean="0">
                <a:solidFill>
                  <a:schemeClr val="tx1"/>
                </a:solidFill>
                <a:latin typeface="Century Gothic" pitchFamily="34" charset="0"/>
                <a:cs typeface="Arial" pitchFamily="34" charset="0"/>
              </a:rPr>
              <a:t>la venta-ganancia, por lo tanto será  </a:t>
            </a:r>
            <a:r>
              <a:rPr lang="es-MX" sz="1600" b="1" i="1" dirty="0" smtClean="0">
                <a:solidFill>
                  <a:schemeClr val="tx1"/>
                </a:solidFill>
                <a:latin typeface="Century Gothic" pitchFamily="34" charset="0"/>
                <a:cs typeface="Arial" pitchFamily="34" charset="0"/>
              </a:rPr>
              <a:t>500 x1 + 400 x2 </a:t>
            </a:r>
            <a:r>
              <a:rPr lang="es-MX" sz="1600" i="1" dirty="0" smtClean="0">
                <a:solidFill>
                  <a:schemeClr val="tx1"/>
                </a:solidFill>
                <a:latin typeface="Century Gothic" pitchFamily="34" charset="0"/>
                <a:cs typeface="Arial" pitchFamily="34" charset="0"/>
              </a:rPr>
              <a:t>[($500 cuesta cada pantalón (x1)  y $400 cuesta cada chamarra (x2)].</a:t>
            </a:r>
          </a:p>
          <a:p>
            <a:pPr>
              <a:buNone/>
            </a:pPr>
            <a:endParaRPr lang="es-MX" dirty="0">
              <a:solidFill>
                <a:schemeClr val="tx1"/>
              </a:solidFill>
            </a:endParaRPr>
          </a:p>
        </p:txBody>
      </p:sp>
      <p:sp>
        <p:nvSpPr>
          <p:cNvPr id="9" name="7 CuadroTexto"/>
          <p:cNvSpPr txBox="1"/>
          <p:nvPr/>
        </p:nvSpPr>
        <p:spPr>
          <a:xfrm>
            <a:off x="4644008" y="4176464"/>
            <a:ext cx="1080120"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Variables</a:t>
            </a:r>
            <a:endParaRPr lang="es-MX" sz="1400" b="1" dirty="0">
              <a:latin typeface="Arial" pitchFamily="34" charset="0"/>
              <a:cs typeface="Arial" pitchFamily="34" charset="0"/>
            </a:endParaRPr>
          </a:p>
        </p:txBody>
      </p:sp>
      <p:sp>
        <p:nvSpPr>
          <p:cNvPr id="10" name="8 Cerrar llave"/>
          <p:cNvSpPr/>
          <p:nvPr/>
        </p:nvSpPr>
        <p:spPr>
          <a:xfrm rot="16200000">
            <a:off x="4860032" y="4248472"/>
            <a:ext cx="576064" cy="1008112"/>
          </a:xfrm>
          <a:prstGeom prst="rightBrace">
            <a:avLst>
              <a:gd name="adj1" fmla="val 0"/>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dirty="0"/>
          </a:p>
        </p:txBody>
      </p:sp>
      <p:sp>
        <p:nvSpPr>
          <p:cNvPr id="12" name="14 CuadroTexto"/>
          <p:cNvSpPr txBox="1"/>
          <p:nvPr/>
        </p:nvSpPr>
        <p:spPr>
          <a:xfrm>
            <a:off x="1457908" y="5627366"/>
            <a:ext cx="1313892" cy="523220"/>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Función Objetivo</a:t>
            </a:r>
            <a:endParaRPr lang="es-MX" sz="1400" b="1" dirty="0">
              <a:latin typeface="Arial" pitchFamily="34" charset="0"/>
              <a:cs typeface="Arial" pitchFamily="34" charset="0"/>
            </a:endParaRPr>
          </a:p>
        </p:txBody>
      </p:sp>
      <p:cxnSp>
        <p:nvCxnSpPr>
          <p:cNvPr id="13" name="15 Conector recto de flecha"/>
          <p:cNvCxnSpPr/>
          <p:nvPr/>
        </p:nvCxnSpPr>
        <p:spPr>
          <a:xfrm>
            <a:off x="2771800" y="6192267"/>
            <a:ext cx="432048" cy="18906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14" name="Picture 2"/>
          <p:cNvPicPr>
            <a:picLocks noChangeAspect="1" noChangeArrowheads="1"/>
          </p:cNvPicPr>
          <p:nvPr/>
        </p:nvPicPr>
        <p:blipFill>
          <a:blip r:embed="rId2" cstate="print"/>
          <a:srcRect l="10133" t="39920" r="55906" b="39920"/>
          <a:stretch>
            <a:fillRect/>
          </a:stretch>
        </p:blipFill>
        <p:spPr bwMode="auto">
          <a:xfrm>
            <a:off x="3203848" y="5013176"/>
            <a:ext cx="4554506" cy="1584176"/>
          </a:xfrm>
          <a:prstGeom prst="rect">
            <a:avLst/>
          </a:prstGeom>
          <a:noFill/>
          <a:ln w="9525">
            <a:noFill/>
            <a:miter lim="800000"/>
            <a:headEnd/>
            <a:tailEnd/>
          </a:ln>
        </p:spPr>
      </p:pic>
      <p:sp>
        <p:nvSpPr>
          <p:cNvPr id="15" name="13 Elipse"/>
          <p:cNvSpPr/>
          <p:nvPr/>
        </p:nvSpPr>
        <p:spPr>
          <a:xfrm>
            <a:off x="2915816" y="5589240"/>
            <a:ext cx="5040560" cy="64807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a:solidFill>
                  <a:srgbClr val="C00000"/>
                </a:solidFill>
              </a:ln>
            </a:endParaRPr>
          </a:p>
        </p:txBody>
      </p:sp>
      <p:cxnSp>
        <p:nvCxnSpPr>
          <p:cNvPr id="16" name="10 Conector recto de flecha"/>
          <p:cNvCxnSpPr>
            <a:endCxn id="15" idx="6"/>
          </p:cNvCxnSpPr>
          <p:nvPr/>
        </p:nvCxnSpPr>
        <p:spPr>
          <a:xfrm flipH="1" flipV="1">
            <a:off x="7956376" y="5913276"/>
            <a:ext cx="275945" cy="3042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9 CuadroTexto"/>
          <p:cNvSpPr txBox="1"/>
          <p:nvPr/>
        </p:nvSpPr>
        <p:spPr>
          <a:xfrm>
            <a:off x="7440233" y="6217566"/>
            <a:ext cx="1476672"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Restricciónes</a:t>
            </a:r>
            <a:endParaRPr lang="es-MX" sz="1400" b="1" dirty="0">
              <a:latin typeface="Arial" pitchFamily="34" charset="0"/>
              <a:cs typeface="Arial" pitchFamily="34" charset="0"/>
            </a:endParaRPr>
          </a:p>
        </p:txBody>
      </p:sp>
    </p:spTree>
    <p:extLst>
      <p:ext uri="{BB962C8B-B14F-4D97-AF65-F5344CB8AC3E}">
        <p14:creationId xmlns:p14="http://schemas.microsoft.com/office/powerpoint/2010/main" val="364254686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Construcción Modelo Matemático MAX</a:t>
            </a:r>
            <a:endParaRPr lang="es-MX" sz="3200" b="1" dirty="0">
              <a:solidFill>
                <a:srgbClr val="C00000"/>
              </a:solidFill>
              <a:latin typeface="Arial" pitchFamily="34" charset="0"/>
              <a:cs typeface="Arial" pitchFamily="34" charset="0"/>
            </a:endParaRPr>
          </a:p>
        </p:txBody>
      </p:sp>
      <p:pic>
        <p:nvPicPr>
          <p:cNvPr id="17" name="Picture 2"/>
          <p:cNvPicPr>
            <a:picLocks noChangeAspect="1" noChangeArrowheads="1"/>
          </p:cNvPicPr>
          <p:nvPr/>
        </p:nvPicPr>
        <p:blipFill>
          <a:blip r:embed="rId2" cstate="print"/>
          <a:srcRect l="29157" t="56065" r="32453" b="23698"/>
          <a:stretch>
            <a:fillRect/>
          </a:stretch>
        </p:blipFill>
        <p:spPr bwMode="auto">
          <a:xfrm>
            <a:off x="2347826" y="4774472"/>
            <a:ext cx="5418602" cy="1876028"/>
          </a:xfrm>
          <a:prstGeom prst="rect">
            <a:avLst/>
          </a:prstGeom>
          <a:noFill/>
          <a:ln w="9525">
            <a:solidFill>
              <a:schemeClr val="accent2">
                <a:lumMod val="75000"/>
              </a:schemeClr>
            </a:solidFill>
            <a:miter lim="800000"/>
            <a:headEnd/>
            <a:tailEnd/>
          </a:ln>
        </p:spPr>
      </p:pic>
      <p:sp>
        <p:nvSpPr>
          <p:cNvPr id="18" name="15 CuadroTexto"/>
          <p:cNvSpPr txBox="1"/>
          <p:nvPr/>
        </p:nvSpPr>
        <p:spPr>
          <a:xfrm>
            <a:off x="4109120" y="4184010"/>
            <a:ext cx="2160240" cy="584775"/>
          </a:xfrm>
          <a:prstGeom prst="rect">
            <a:avLst/>
          </a:prstGeom>
          <a:solidFill>
            <a:srgbClr val="6A221D"/>
          </a:solidFill>
          <a:ln>
            <a:noFill/>
          </a:ln>
        </p:spPr>
        <p:txBody>
          <a:bodyPr wrap="square" rtlCol="0">
            <a:spAutoFit/>
          </a:bodyPr>
          <a:lstStyle/>
          <a:p>
            <a:pPr algn="ctr"/>
            <a:r>
              <a:rPr lang="es-MX" sz="1600" b="1" dirty="0" smtClean="0">
                <a:solidFill>
                  <a:schemeClr val="bg1"/>
                </a:solidFill>
                <a:latin typeface="Century Gothic" pitchFamily="34" charset="0"/>
                <a:cs typeface="Arial" pitchFamily="34" charset="0"/>
              </a:rPr>
              <a:t>Modelo matemático</a:t>
            </a:r>
            <a:endParaRPr lang="es-MX" sz="1600" b="1" dirty="0">
              <a:solidFill>
                <a:schemeClr val="bg1"/>
              </a:solidFill>
              <a:latin typeface="Century Gothic" pitchFamily="34" charset="0"/>
              <a:cs typeface="Arial" pitchFamily="34" charset="0"/>
            </a:endParaRPr>
          </a:p>
        </p:txBody>
      </p:sp>
      <p:sp>
        <p:nvSpPr>
          <p:cNvPr id="19" name="18 CuadroTexto"/>
          <p:cNvSpPr txBox="1"/>
          <p:nvPr/>
        </p:nvSpPr>
        <p:spPr>
          <a:xfrm>
            <a:off x="2347826" y="5935315"/>
            <a:ext cx="1944216" cy="707886"/>
          </a:xfrm>
          <a:prstGeom prst="rect">
            <a:avLst/>
          </a:prstGeom>
          <a:solidFill>
            <a:srgbClr val="6A221D"/>
          </a:solidFill>
          <a:ln>
            <a:solidFill>
              <a:schemeClr val="accent2"/>
            </a:solidFill>
          </a:ln>
        </p:spPr>
        <p:txBody>
          <a:bodyPr wrap="square" rtlCol="0">
            <a:spAutoFit/>
          </a:bodyPr>
          <a:lstStyle/>
          <a:p>
            <a:pPr algn="ctr"/>
            <a:r>
              <a:rPr lang="es-MX" sz="1200" b="1" dirty="0" smtClean="0">
                <a:solidFill>
                  <a:schemeClr val="bg1"/>
                </a:solidFill>
                <a:latin typeface="Century Gothic" panose="020B0502020202020204" pitchFamily="34" charset="0"/>
                <a:cs typeface="Arial" pitchFamily="34" charset="0"/>
              </a:rPr>
              <a:t>Utiliza </a:t>
            </a:r>
            <a:r>
              <a:rPr lang="es-MX" sz="1600" b="1" dirty="0" smtClean="0">
                <a:solidFill>
                  <a:schemeClr val="bg1"/>
                </a:solidFill>
                <a:latin typeface="Century Gothic" panose="020B0502020202020204" pitchFamily="34" charset="0"/>
                <a:cs typeface="Arial" pitchFamily="34" charset="0"/>
              </a:rPr>
              <a:t>≤</a:t>
            </a:r>
            <a:r>
              <a:rPr lang="es-MX" sz="1200" b="1" dirty="0" smtClean="0">
                <a:solidFill>
                  <a:schemeClr val="bg1"/>
                </a:solidFill>
                <a:latin typeface="Century Gothic" panose="020B0502020202020204" pitchFamily="34" charset="0"/>
                <a:cs typeface="Arial" pitchFamily="34" charset="0"/>
              </a:rPr>
              <a:t> porque es un máximo. Ejemplo máximo 10 (≤ 10) </a:t>
            </a:r>
            <a:endParaRPr lang="es-MX" sz="1200" b="1" dirty="0">
              <a:solidFill>
                <a:schemeClr val="bg1"/>
              </a:solidFill>
              <a:latin typeface="Century Gothic" panose="020B0502020202020204" pitchFamily="34" charset="0"/>
              <a:cs typeface="Arial" pitchFamily="34" charset="0"/>
            </a:endParaRPr>
          </a:p>
        </p:txBody>
      </p:sp>
      <p:sp>
        <p:nvSpPr>
          <p:cNvPr id="20" name="7 CuadroTexto"/>
          <p:cNvSpPr txBox="1"/>
          <p:nvPr/>
        </p:nvSpPr>
        <p:spPr>
          <a:xfrm>
            <a:off x="4442628" y="1566143"/>
            <a:ext cx="1080120"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Variables</a:t>
            </a:r>
            <a:endParaRPr lang="es-MX" sz="1400" b="1" dirty="0">
              <a:latin typeface="Arial" pitchFamily="34" charset="0"/>
              <a:cs typeface="Arial" pitchFamily="34" charset="0"/>
            </a:endParaRPr>
          </a:p>
        </p:txBody>
      </p:sp>
      <p:sp>
        <p:nvSpPr>
          <p:cNvPr id="21" name="8 Cerrar llave"/>
          <p:cNvSpPr/>
          <p:nvPr/>
        </p:nvSpPr>
        <p:spPr>
          <a:xfrm rot="16200000">
            <a:off x="4658652" y="1638151"/>
            <a:ext cx="576064" cy="1008112"/>
          </a:xfrm>
          <a:prstGeom prst="rightBrace">
            <a:avLst>
              <a:gd name="adj1" fmla="val 0"/>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dirty="0"/>
          </a:p>
        </p:txBody>
      </p:sp>
      <p:sp>
        <p:nvSpPr>
          <p:cNvPr id="22" name="14 CuadroTexto"/>
          <p:cNvSpPr txBox="1"/>
          <p:nvPr/>
        </p:nvSpPr>
        <p:spPr>
          <a:xfrm>
            <a:off x="1256528" y="3017045"/>
            <a:ext cx="1313892" cy="523220"/>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Función Objetivo</a:t>
            </a:r>
            <a:endParaRPr lang="es-MX" sz="1400" b="1" dirty="0">
              <a:latin typeface="Arial" pitchFamily="34" charset="0"/>
              <a:cs typeface="Arial" pitchFamily="34" charset="0"/>
            </a:endParaRPr>
          </a:p>
        </p:txBody>
      </p:sp>
      <p:cxnSp>
        <p:nvCxnSpPr>
          <p:cNvPr id="23" name="15 Conector recto de flecha"/>
          <p:cNvCxnSpPr/>
          <p:nvPr/>
        </p:nvCxnSpPr>
        <p:spPr>
          <a:xfrm>
            <a:off x="2570420" y="3581946"/>
            <a:ext cx="432048" cy="18906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24" name="Picture 2"/>
          <p:cNvPicPr>
            <a:picLocks noChangeAspect="1" noChangeArrowheads="1"/>
          </p:cNvPicPr>
          <p:nvPr/>
        </p:nvPicPr>
        <p:blipFill>
          <a:blip r:embed="rId3" cstate="print"/>
          <a:srcRect l="10133" t="39920" r="55906" b="39920"/>
          <a:stretch>
            <a:fillRect/>
          </a:stretch>
        </p:blipFill>
        <p:spPr bwMode="auto">
          <a:xfrm>
            <a:off x="3002468" y="2402855"/>
            <a:ext cx="4554506" cy="1584176"/>
          </a:xfrm>
          <a:prstGeom prst="rect">
            <a:avLst/>
          </a:prstGeom>
          <a:noFill/>
          <a:ln w="9525">
            <a:noFill/>
            <a:miter lim="800000"/>
            <a:headEnd/>
            <a:tailEnd/>
          </a:ln>
        </p:spPr>
      </p:pic>
      <p:sp>
        <p:nvSpPr>
          <p:cNvPr id="25" name="13 Elipse"/>
          <p:cNvSpPr/>
          <p:nvPr/>
        </p:nvSpPr>
        <p:spPr>
          <a:xfrm>
            <a:off x="2714436" y="2978919"/>
            <a:ext cx="5040560" cy="64807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a:solidFill>
                  <a:srgbClr val="C00000"/>
                </a:solidFill>
              </a:ln>
            </a:endParaRPr>
          </a:p>
        </p:txBody>
      </p:sp>
      <p:cxnSp>
        <p:nvCxnSpPr>
          <p:cNvPr id="26" name="10 Conector recto de flecha"/>
          <p:cNvCxnSpPr>
            <a:endCxn id="25" idx="6"/>
          </p:cNvCxnSpPr>
          <p:nvPr/>
        </p:nvCxnSpPr>
        <p:spPr>
          <a:xfrm flipH="1" flipV="1">
            <a:off x="7754996" y="3302955"/>
            <a:ext cx="275945" cy="3042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9 CuadroTexto"/>
          <p:cNvSpPr txBox="1"/>
          <p:nvPr/>
        </p:nvSpPr>
        <p:spPr>
          <a:xfrm>
            <a:off x="7238853" y="3607245"/>
            <a:ext cx="1476672" cy="307777"/>
          </a:xfrm>
          <a:prstGeom prst="rect">
            <a:avLst/>
          </a:prstGeom>
          <a:solidFill>
            <a:schemeClr val="accent6">
              <a:lumMod val="60000"/>
              <a:lumOff val="40000"/>
            </a:schemeClr>
          </a:solidFill>
          <a:ln>
            <a:solidFill>
              <a:schemeClr val="accent2"/>
            </a:solidFill>
          </a:ln>
        </p:spPr>
        <p:txBody>
          <a:bodyPr wrap="square" rtlCol="0">
            <a:spAutoFit/>
          </a:bodyPr>
          <a:lstStyle/>
          <a:p>
            <a:pPr algn="ctr"/>
            <a:r>
              <a:rPr lang="es-MX" sz="1400" b="1" dirty="0" smtClean="0">
                <a:latin typeface="Arial" pitchFamily="34" charset="0"/>
                <a:cs typeface="Arial" pitchFamily="34" charset="0"/>
              </a:rPr>
              <a:t>Restricciónes</a:t>
            </a:r>
            <a:endParaRPr lang="es-MX" sz="1400" b="1" dirty="0">
              <a:latin typeface="Arial" pitchFamily="34" charset="0"/>
              <a:cs typeface="Arial" pitchFamily="34" charset="0"/>
            </a:endParaRPr>
          </a:p>
        </p:txBody>
      </p:sp>
    </p:spTree>
    <p:extLst>
      <p:ext uri="{BB962C8B-B14F-4D97-AF65-F5344CB8AC3E}">
        <p14:creationId xmlns:p14="http://schemas.microsoft.com/office/powerpoint/2010/main" val="3914551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sz="3200" b="1" dirty="0" smtClean="0">
                <a:solidFill>
                  <a:srgbClr val="C00000"/>
                </a:solidFill>
                <a:latin typeface="Arial" pitchFamily="34" charset="0"/>
                <a:cs typeface="Arial" pitchFamily="34" charset="0"/>
              </a:rPr>
              <a:t>Construcción Modelo Matemático MIN</a:t>
            </a:r>
            <a:endParaRPr lang="es-MX" sz="3200" b="1" dirty="0">
              <a:solidFill>
                <a:srgbClr val="C00000"/>
              </a:solidFill>
              <a:latin typeface="Arial" pitchFamily="34" charset="0"/>
              <a:cs typeface="Arial" pitchFamily="34" charset="0"/>
            </a:endParaRPr>
          </a:p>
        </p:txBody>
      </p:sp>
      <p:sp>
        <p:nvSpPr>
          <p:cNvPr id="14" name="2 Marcador de contenido"/>
          <p:cNvSpPr>
            <a:spLocks noGrp="1"/>
          </p:cNvSpPr>
          <p:nvPr>
            <p:ph idx="1"/>
          </p:nvPr>
        </p:nvSpPr>
        <p:spPr>
          <a:xfrm>
            <a:off x="1408820" y="1772816"/>
            <a:ext cx="7277980" cy="4525963"/>
          </a:xfrm>
        </p:spPr>
        <p:txBody>
          <a:bodyPr>
            <a:normAutofit/>
          </a:bodyPr>
          <a:lstStyle/>
          <a:p>
            <a:pPr algn="just">
              <a:buNone/>
            </a:pPr>
            <a:r>
              <a:rPr lang="es-MX" sz="1600" b="1" dirty="0" smtClean="0">
                <a:latin typeface="Century Gothic" pitchFamily="34" charset="0"/>
                <a:cs typeface="Arial" pitchFamily="34" charset="0"/>
              </a:rPr>
              <a:t>MINIMIZAR:</a:t>
            </a:r>
          </a:p>
          <a:p>
            <a:pPr algn="just">
              <a:buNone/>
            </a:pPr>
            <a:endParaRPr lang="es-MX" sz="1600" b="1" dirty="0" smtClean="0">
              <a:solidFill>
                <a:schemeClr val="tx1"/>
              </a:solidFill>
              <a:latin typeface="Century Gothic" pitchFamily="34" charset="0"/>
              <a:cs typeface="Arial" pitchFamily="34" charset="0"/>
            </a:endParaRPr>
          </a:p>
          <a:p>
            <a:pPr marL="0" indent="0" algn="just">
              <a:buNone/>
            </a:pPr>
            <a:r>
              <a:rPr lang="es-MX" sz="1600" b="1" dirty="0" smtClean="0">
                <a:solidFill>
                  <a:schemeClr val="tx1"/>
                </a:solidFill>
                <a:latin typeface="Century Gothic" pitchFamily="34" charset="0"/>
                <a:cs typeface="Arial" pitchFamily="34" charset="0"/>
              </a:rPr>
              <a:t>Una dieta debe contener </a:t>
            </a:r>
            <a:r>
              <a:rPr lang="es-MX" sz="1600" b="1" u="sng" dirty="0" smtClean="0">
                <a:solidFill>
                  <a:schemeClr val="tx1"/>
                </a:solidFill>
                <a:latin typeface="Century Gothic" pitchFamily="34" charset="0"/>
                <a:cs typeface="Arial" pitchFamily="34" charset="0"/>
              </a:rPr>
              <a:t>al menos</a:t>
            </a:r>
            <a:r>
              <a:rPr lang="es-MX" sz="1600" b="1" dirty="0" smtClean="0">
                <a:solidFill>
                  <a:schemeClr val="tx1"/>
                </a:solidFill>
                <a:latin typeface="Century Gothic" pitchFamily="34" charset="0"/>
                <a:cs typeface="Arial" pitchFamily="34" charset="0"/>
              </a:rPr>
              <a:t> 16 unidades de carbohidratos y </a:t>
            </a:r>
            <a:r>
              <a:rPr lang="es-MX" sz="1600" b="1" u="sng" dirty="0" smtClean="0">
                <a:solidFill>
                  <a:schemeClr val="tx1"/>
                </a:solidFill>
                <a:latin typeface="Century Gothic" pitchFamily="34" charset="0"/>
                <a:cs typeface="Arial" pitchFamily="34" charset="0"/>
              </a:rPr>
              <a:t>al menos</a:t>
            </a:r>
            <a:r>
              <a:rPr lang="es-MX" sz="1600" b="1" dirty="0" smtClean="0">
                <a:solidFill>
                  <a:schemeClr val="tx1"/>
                </a:solidFill>
                <a:latin typeface="Century Gothic" pitchFamily="34" charset="0"/>
                <a:cs typeface="Arial" pitchFamily="34" charset="0"/>
              </a:rPr>
              <a:t> 20 de proteínas. El alimento A contiene 2 unidades de carbohidratos y 4 de proteínas. El alimento B tiene 2 unidades de carbohidratos y 1 de proteínas. Si el alimento A cuesta $12 y el B $8 por unidad. </a:t>
            </a:r>
          </a:p>
          <a:p>
            <a:pPr marL="0" indent="0" algn="just">
              <a:buNone/>
            </a:pPr>
            <a:r>
              <a:rPr lang="es-MX" sz="1600" b="1" dirty="0" smtClean="0">
                <a:latin typeface="Century Gothic" pitchFamily="34" charset="0"/>
                <a:cs typeface="Arial" pitchFamily="34" charset="0"/>
              </a:rPr>
              <a:t>¿Cuántas unidades de cada alimento deben de comprarse para minimizar costos?</a:t>
            </a:r>
          </a:p>
          <a:p>
            <a:pPr>
              <a:buNone/>
            </a:pPr>
            <a:endParaRPr lang="es-MX" dirty="0"/>
          </a:p>
        </p:txBody>
      </p:sp>
      <p:pic>
        <p:nvPicPr>
          <p:cNvPr id="15" name="Picture 2" descr="Resultado de imagen para dieta"/>
          <p:cNvPicPr>
            <a:picLocks noChangeAspect="1" noChangeArrowheads="1"/>
          </p:cNvPicPr>
          <p:nvPr/>
        </p:nvPicPr>
        <p:blipFill>
          <a:blip r:embed="rId2" cstate="print"/>
          <a:srcRect/>
          <a:stretch>
            <a:fillRect/>
          </a:stretch>
        </p:blipFill>
        <p:spPr bwMode="auto">
          <a:xfrm>
            <a:off x="5724128" y="4465687"/>
            <a:ext cx="2152650" cy="2124075"/>
          </a:xfrm>
          <a:prstGeom prst="rect">
            <a:avLst/>
          </a:prstGeom>
          <a:noFill/>
        </p:spPr>
      </p:pic>
      <p:pic>
        <p:nvPicPr>
          <p:cNvPr id="16" name="Picture 4" descr="Resultado de imagen para dieta"/>
          <p:cNvPicPr>
            <a:picLocks noChangeAspect="1" noChangeArrowheads="1"/>
          </p:cNvPicPr>
          <p:nvPr/>
        </p:nvPicPr>
        <p:blipFill>
          <a:blip r:embed="rId3" cstate="print"/>
          <a:srcRect/>
          <a:stretch>
            <a:fillRect/>
          </a:stretch>
        </p:blipFill>
        <p:spPr bwMode="auto">
          <a:xfrm>
            <a:off x="2267744" y="4437112"/>
            <a:ext cx="2095500" cy="2181226"/>
          </a:xfrm>
          <a:prstGeom prst="rect">
            <a:avLst/>
          </a:prstGeom>
          <a:noFill/>
        </p:spPr>
      </p:pic>
    </p:spTree>
    <p:extLst>
      <p:ext uri="{BB962C8B-B14F-4D97-AF65-F5344CB8AC3E}">
        <p14:creationId xmlns:p14="http://schemas.microsoft.com/office/powerpoint/2010/main" val="32737960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755</Words>
  <Application>Microsoft Office PowerPoint</Application>
  <PresentationFormat>Presentación en pantalla (4:3)</PresentationFormat>
  <Paragraphs>79</Paragraphs>
  <Slides>12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Berlin Sans FB</vt:lpstr>
      <vt:lpstr>Calibri</vt:lpstr>
      <vt:lpstr>Century Gothic</vt:lpstr>
      <vt:lpstr>Wingdings</vt:lpstr>
      <vt:lpstr>Tema de Office</vt:lpstr>
      <vt:lpstr>UNIVERSIDAD AUTÓNOMA DEL ESTADO DE HIDALGO</vt:lpstr>
      <vt:lpstr>Presentación de PowerPoint</vt:lpstr>
      <vt:lpstr>Tema: Construcción de Modelos Matemáticos</vt:lpstr>
      <vt:lpstr>Modelos Matemáticos</vt:lpstr>
      <vt:lpstr>Modelos Matemáticos</vt:lpstr>
      <vt:lpstr>Construcción Modelo Matemático MAX</vt:lpstr>
      <vt:lpstr>Construcción Modelo Matemático MAX</vt:lpstr>
      <vt:lpstr>Construcción Modelo Matemático MAX</vt:lpstr>
      <vt:lpstr>Construcción Modelo Matemático MIN</vt:lpstr>
      <vt:lpstr>Construcción Modelo Matemático MIN</vt:lpstr>
      <vt:lpstr>Conclusión</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54</cp:revision>
  <dcterms:created xsi:type="dcterms:W3CDTF">2014-12-12T16:57:31Z</dcterms:created>
  <dcterms:modified xsi:type="dcterms:W3CDTF">2016-10-14T12:08:06Z</dcterms:modified>
</cp:coreProperties>
</file>