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6" r:id="rId3"/>
    <p:sldId id="257" r:id="rId4"/>
    <p:sldId id="260" r:id="rId5"/>
    <p:sldId id="258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/>
    <p:restoredTop sz="94641"/>
  </p:normalViewPr>
  <p:slideViewPr>
    <p:cSldViewPr>
      <p:cViewPr varScale="1">
        <p:scale>
          <a:sx n="67" d="100"/>
          <a:sy n="67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%20Gabriel\Downloads\graficaP,Q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val>
            <c:numRef>
              <c:f>Hoja1!$A$3:$A$12</c:f>
              <c:numCache>
                <c:formatCode>General</c:formatCode>
                <c:ptCount val="10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893632"/>
        <c:axId val="157894192"/>
      </c:lineChart>
      <c:catAx>
        <c:axId val="157893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Cantidad demandada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57894192"/>
        <c:crosses val="autoZero"/>
        <c:auto val="1"/>
        <c:lblAlgn val="ctr"/>
        <c:lblOffset val="100"/>
        <c:noMultiLvlLbl val="0"/>
      </c:catAx>
      <c:valAx>
        <c:axId val="1578941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Precio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789363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5796150481189"/>
          <c:y val="5.1400554097404488E-2"/>
          <c:w val="0.81742825896762905"/>
          <c:h val="0.7344480898221055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'[graficaP,Q.xlsx]Hoja1'!$C$3</c:f>
              <c:strCache>
                <c:ptCount val="1"/>
                <c:pt idx="0">
                  <c:v>p</c:v>
                </c:pt>
              </c:strCache>
            </c:strRef>
          </c:tx>
          <c:xVal>
            <c:numRef>
              <c:f>'[graficaP,Q.xlsx]Hoja1'!$B$4:$B$9</c:f>
              <c:numCache>
                <c:formatCode>General</c:formatCode>
                <c:ptCount val="6"/>
                <c:pt idx="0">
                  <c:v>110</c:v>
                </c:pt>
                <c:pt idx="1">
                  <c:v>120</c:v>
                </c:pt>
                <c:pt idx="2">
                  <c:v>130</c:v>
                </c:pt>
                <c:pt idx="3">
                  <c:v>140</c:v>
                </c:pt>
                <c:pt idx="4">
                  <c:v>150</c:v>
                </c:pt>
                <c:pt idx="5">
                  <c:v>160</c:v>
                </c:pt>
              </c:numCache>
            </c:numRef>
          </c:xVal>
          <c:yVal>
            <c:numRef>
              <c:f>'[graficaP,Q.xlsx]Hoja1'!$C$4:$C$9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041104"/>
        <c:axId val="158041664"/>
      </c:scatterChart>
      <c:valAx>
        <c:axId val="158041104"/>
        <c:scaling>
          <c:orientation val="minMax"/>
          <c:max val="160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err="1"/>
                  <a:t>cantidad</a:t>
                </a:r>
                <a:r>
                  <a:rPr lang="en-US" sz="1600" dirty="0"/>
                  <a:t> </a:t>
                </a:r>
                <a:r>
                  <a:rPr lang="en-US" sz="1600" dirty="0" err="1" smtClean="0"/>
                  <a:t>ofrecida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8041664"/>
        <c:crosses val="autoZero"/>
        <c:crossBetween val="midCat"/>
      </c:valAx>
      <c:valAx>
        <c:axId val="1580416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err="1"/>
                  <a:t>precio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8041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C7554-69B9-428B-86C2-A52D0CE4D315}" type="datetimeFigureOut">
              <a:rPr lang="es-MX" smtClean="0"/>
              <a:pPr/>
              <a:t>23/05/2016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E8EBF-62AB-4878-8DB4-573E1907435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34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E8EBF-62AB-4878-8DB4-573E19074350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1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E8EBF-62AB-4878-8DB4-573E19074350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01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E8EBF-62AB-4878-8DB4-573E19074350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51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endParaRPr lang="es-ES_tradnl" sz="2400" dirty="0"/>
          </a:p>
          <a:p>
            <a:r>
              <a:rPr lang="es-ES_tradnl" sz="2400" dirty="0" smtClean="0"/>
              <a:t>‪</a:t>
            </a:r>
            <a:r>
              <a:rPr lang="es-ES_tradnl" sz="2400" dirty="0" err="1" smtClean="0"/>
              <a:t>Samuelson</a:t>
            </a:r>
            <a:r>
              <a:rPr lang="es-ES_tradnl" sz="2400" dirty="0" smtClean="0"/>
              <a:t> </a:t>
            </a:r>
            <a:r>
              <a:rPr lang="es-ES_tradnl" sz="2400" dirty="0"/>
              <a:t>P. &amp; </a:t>
            </a:r>
            <a:r>
              <a:rPr lang="es-ES_tradnl" sz="2400" dirty="0" err="1"/>
              <a:t>Nordhaus</a:t>
            </a:r>
            <a:r>
              <a:rPr lang="es-ES_tradnl" sz="2400" dirty="0"/>
              <a:t> W. (2010). Microeconomía. México: Mc. Graw Hill.</a:t>
            </a:r>
            <a:r>
              <a:rPr lang="es-ES_tradnl" sz="2400" dirty="0" smtClean="0"/>
              <a:t>‬‪</a:t>
            </a:r>
          </a:p>
          <a:p>
            <a:endParaRPr lang="es-ES_tradnl" sz="2400" dirty="0" smtClean="0"/>
          </a:p>
          <a:p>
            <a:r>
              <a:rPr lang="es-ES_tradnl" sz="2400" dirty="0" err="1" smtClean="0"/>
              <a:t>Parkin</a:t>
            </a:r>
            <a:r>
              <a:rPr lang="es-ES_tradnl" sz="2400" dirty="0" smtClean="0"/>
              <a:t> </a:t>
            </a:r>
            <a:r>
              <a:rPr lang="es-ES_tradnl" sz="2400" dirty="0"/>
              <a:t>M. &amp; </a:t>
            </a:r>
            <a:r>
              <a:rPr lang="es-ES_tradnl" sz="2400" dirty="0" err="1"/>
              <a:t>Loría</a:t>
            </a:r>
            <a:r>
              <a:rPr lang="es-ES_tradnl" sz="2400" dirty="0"/>
              <a:t> E. (2010). Microeconomía. Versión para Latinoamérica. México: Pearson‬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75656" y="1124744"/>
            <a:ext cx="735516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 de Mercadotecnia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El mercado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Juan Gabriel Figueroa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Velázquez,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Arlen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Cerón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Islas, Joel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Ramírez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Ortega, </a:t>
            </a:r>
            <a:r>
              <a:rPr lang="es-MX" sz="2800" dirty="0" err="1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Heidy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Cerón Islas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El </a:t>
            </a:r>
            <a:r>
              <a:rPr lang="fr-FR" b="1" u="sng" dirty="0" err="1" smtClean="0">
                <a:latin typeface="Arial" pitchFamily="34" charset="0"/>
                <a:cs typeface="Arial" pitchFamily="34" charset="0"/>
              </a:rPr>
              <a:t>mercado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market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seen</a:t>
            </a:r>
            <a:r>
              <a:rPr lang="es-ES_tradnl" dirty="0"/>
              <a:t> as a </a:t>
            </a:r>
            <a:r>
              <a:rPr lang="es-ES_tradnl" dirty="0" err="1"/>
              <a:t>process</a:t>
            </a:r>
            <a:r>
              <a:rPr lang="es-ES_tradnl" dirty="0"/>
              <a:t> of </a:t>
            </a:r>
            <a:r>
              <a:rPr lang="es-ES_tradnl" dirty="0" err="1"/>
              <a:t>interaction</a:t>
            </a:r>
            <a:r>
              <a:rPr lang="es-ES_tradnl" dirty="0"/>
              <a:t> </a:t>
            </a:r>
            <a:r>
              <a:rPr lang="es-ES_tradnl" dirty="0" err="1"/>
              <a:t>between</a:t>
            </a:r>
            <a:r>
              <a:rPr lang="es-ES_tradnl" dirty="0"/>
              <a:t> </a:t>
            </a:r>
            <a:r>
              <a:rPr lang="es-ES_tradnl" dirty="0" err="1"/>
              <a:t>buyers</a:t>
            </a:r>
            <a:r>
              <a:rPr lang="es-ES_tradnl" dirty="0"/>
              <a:t> and </a:t>
            </a:r>
            <a:r>
              <a:rPr lang="es-ES_tradnl" dirty="0" err="1"/>
              <a:t>sellers</a:t>
            </a:r>
            <a:r>
              <a:rPr lang="es-ES_tradnl" dirty="0"/>
              <a:t> </a:t>
            </a:r>
            <a:r>
              <a:rPr lang="es-ES_tradnl" dirty="0" err="1"/>
              <a:t>establishing</a:t>
            </a:r>
            <a:r>
              <a:rPr lang="es-ES_tradnl" dirty="0"/>
              <a:t> a </a:t>
            </a:r>
            <a:r>
              <a:rPr lang="es-ES_tradnl" dirty="0" err="1"/>
              <a:t>fair</a:t>
            </a:r>
            <a:r>
              <a:rPr lang="es-ES_tradnl" dirty="0"/>
              <a:t> </a:t>
            </a:r>
            <a:r>
              <a:rPr lang="es-ES_tradnl" dirty="0" err="1"/>
              <a:t>exchange</a:t>
            </a:r>
            <a:r>
              <a:rPr lang="es-ES_tradnl" dirty="0"/>
              <a:t> </a:t>
            </a:r>
            <a:r>
              <a:rPr lang="es-ES_tradnl" dirty="0" err="1"/>
              <a:t>between</a:t>
            </a:r>
            <a:r>
              <a:rPr lang="es-ES_tradnl" dirty="0"/>
              <a:t> </a:t>
            </a:r>
            <a:r>
              <a:rPr lang="es-ES_tradnl" dirty="0" err="1"/>
              <a:t>service</a:t>
            </a:r>
            <a:r>
              <a:rPr lang="es-ES_tradnl" dirty="0"/>
              <a:t> </a:t>
            </a:r>
            <a:r>
              <a:rPr lang="es-ES_tradnl" dirty="0" err="1"/>
              <a:t>quality</a:t>
            </a:r>
            <a:r>
              <a:rPr lang="es-ES_tradnl" dirty="0"/>
              <a:t> and </a:t>
            </a:r>
            <a:r>
              <a:rPr lang="es-ES_tradnl" dirty="0" err="1"/>
              <a:t>price</a:t>
            </a:r>
            <a:r>
              <a:rPr lang="es-ES_tradnl" dirty="0"/>
              <a:t>.</a:t>
            </a:r>
          </a:p>
          <a:p>
            <a:pPr algn="just"/>
            <a:r>
              <a:rPr lang="es-ES_tradnl" dirty="0"/>
              <a:t>2 </a:t>
            </a:r>
            <a:r>
              <a:rPr lang="es-ES_tradnl" dirty="0" err="1"/>
              <a:t>large</a:t>
            </a:r>
            <a:r>
              <a:rPr lang="es-ES_tradnl" dirty="0"/>
              <a:t> </a:t>
            </a:r>
            <a:r>
              <a:rPr lang="es-ES_tradnl" dirty="0" err="1"/>
              <a:t>converging</a:t>
            </a:r>
            <a:r>
              <a:rPr lang="es-ES_tradnl" dirty="0"/>
              <a:t> </a:t>
            </a:r>
            <a:r>
              <a:rPr lang="es-ES_tradnl" dirty="0" err="1"/>
              <a:t>forces</a:t>
            </a:r>
            <a:r>
              <a:rPr lang="es-ES_tradnl" dirty="0"/>
              <a:t>: </a:t>
            </a:r>
            <a:r>
              <a:rPr lang="es-ES_tradnl" dirty="0" err="1"/>
              <a:t>supply</a:t>
            </a:r>
            <a:r>
              <a:rPr lang="es-ES_tradnl" dirty="0"/>
              <a:t> and </a:t>
            </a:r>
            <a:r>
              <a:rPr lang="es-ES_tradnl" dirty="0" err="1" smtClean="0"/>
              <a:t>demand</a:t>
            </a:r>
            <a:r>
              <a:rPr lang="es-ES_tradnl" dirty="0" smtClean="0"/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market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supply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demand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Definición del Mercado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Es el proceso en el cual interactúan compradores (demanda) y vendedores (oferta) con el propósito de intercambiar mercancías.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El mercado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772816"/>
            <a:ext cx="6768752" cy="452596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Asigna recursos entre los diferentes sectores económicos 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Envía señales a través de los precios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Determina qué producir, cómo producir, cuándo producir. </a:t>
            </a:r>
          </a:p>
          <a:p>
            <a:pPr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fuerzas del mercado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1"/>
            <a:ext cx="2592288" cy="1180728"/>
          </a:xfrm>
        </p:spPr>
        <p:txBody>
          <a:bodyPr>
            <a:normAutofit/>
          </a:bodyPr>
          <a:lstStyle/>
          <a:p>
            <a:r>
              <a:rPr lang="es-MX" dirty="0" smtClean="0"/>
              <a:t>La demanda:	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67944" y="1556792"/>
            <a:ext cx="4824536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la cantidad de mercancía que la sociedad está dispuesta a comprar a un precio en particular.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475656" y="4005064"/>
            <a:ext cx="2592288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Ley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de la demanda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:	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3851920" y="4005064"/>
            <a:ext cx="482453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2600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Con todo lo demás constante, a mayor precio de una mercancía, menor será la cantidad demandada.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curva  de demanda</a:t>
            </a:r>
            <a:endParaRPr lang="es-MX" dirty="0"/>
          </a:p>
        </p:txBody>
      </p:sp>
      <p:graphicFrame>
        <p:nvGraphicFramePr>
          <p:cNvPr id="5" name="5 Gráfico"/>
          <p:cNvGraphicFramePr>
            <a:graphicFrameLocks noGrp="1"/>
          </p:cNvGraphicFramePr>
          <p:nvPr>
            <p:ph sz="half" idx="1"/>
          </p:nvPr>
        </p:nvGraphicFramePr>
        <p:xfrm>
          <a:off x="2483768" y="1484784"/>
          <a:ext cx="4679801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fuerzas del mercado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1"/>
            <a:ext cx="2592288" cy="1180728"/>
          </a:xfrm>
        </p:spPr>
        <p:txBody>
          <a:bodyPr>
            <a:normAutofit/>
          </a:bodyPr>
          <a:lstStyle/>
          <a:p>
            <a:r>
              <a:rPr lang="es-MX" dirty="0" smtClean="0"/>
              <a:t>La oferta:	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67944" y="1556792"/>
            <a:ext cx="4824536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la cantidad de mercancía que la sociedad está dispuesta a producir, a ofrecer a un precio en particular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475656" y="4005064"/>
            <a:ext cx="2592288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Ley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de la oferta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A221D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:	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3851920" y="4005064"/>
            <a:ext cx="482453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2600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Con todo lo demás constante, a mayor precio de una mercancía, mayor será la cantidad ofrecida, producida.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rgbClr val="6A221D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curva de oferta</a:t>
            </a:r>
            <a:endParaRPr lang="es-MX" dirty="0"/>
          </a:p>
        </p:txBody>
      </p:sp>
      <p:graphicFrame>
        <p:nvGraphicFramePr>
          <p:cNvPr id="6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998777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302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302</Words>
  <Application>Microsoft Office PowerPoint</Application>
  <PresentationFormat>Presentación en pantalla (4:3)</PresentationFormat>
  <Paragraphs>49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El mercado</vt:lpstr>
      <vt:lpstr>Definición del Mercado</vt:lpstr>
      <vt:lpstr>El mercado</vt:lpstr>
      <vt:lpstr>Las fuerzas del mercado</vt:lpstr>
      <vt:lpstr>La curva  de demanda</vt:lpstr>
      <vt:lpstr>Las fuerzas del mercado</vt:lpstr>
      <vt:lpstr>La curva de oferta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47</cp:revision>
  <dcterms:created xsi:type="dcterms:W3CDTF">2014-12-12T16:57:31Z</dcterms:created>
  <dcterms:modified xsi:type="dcterms:W3CDTF">2016-05-24T00:06:06Z</dcterms:modified>
</cp:coreProperties>
</file>