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9" r:id="rId2"/>
    <p:sldId id="256" r:id="rId3"/>
    <p:sldId id="257" r:id="rId4"/>
    <p:sldId id="260" r:id="rId5"/>
    <p:sldId id="258" r:id="rId6"/>
    <p:sldId id="262" r:id="rId7"/>
    <p:sldId id="263" r:id="rId8"/>
    <p:sldId id="264" r:id="rId9"/>
    <p:sldId id="265" r:id="rId10"/>
    <p:sldId id="261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22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26"/>
    <p:restoredTop sz="94641"/>
  </p:normalViewPr>
  <p:slideViewPr>
    <p:cSldViewPr>
      <p:cViewPr varScale="1">
        <p:scale>
          <a:sx n="67" d="100"/>
          <a:sy n="67" d="100"/>
        </p:scale>
        <p:origin x="146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uan%20Gabriel\Downloads\graficaP,Q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marker>
            <c:symbol val="none"/>
          </c:marker>
          <c:val>
            <c:numRef>
              <c:f>Hoja1!$A$3:$A$12</c:f>
              <c:numCache>
                <c:formatCode>General</c:formatCode>
                <c:ptCount val="10"/>
                <c:pt idx="0">
                  <c:v>100</c:v>
                </c:pt>
                <c:pt idx="1">
                  <c:v>90</c:v>
                </c:pt>
                <c:pt idx="2">
                  <c:v>80</c:v>
                </c:pt>
                <c:pt idx="3">
                  <c:v>70</c:v>
                </c:pt>
                <c:pt idx="4">
                  <c:v>60</c:v>
                </c:pt>
                <c:pt idx="5">
                  <c:v>50</c:v>
                </c:pt>
                <c:pt idx="6">
                  <c:v>40</c:v>
                </c:pt>
                <c:pt idx="7">
                  <c:v>30</c:v>
                </c:pt>
                <c:pt idx="8">
                  <c:v>20</c:v>
                </c:pt>
                <c:pt idx="9">
                  <c:v>10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7893632"/>
        <c:axId val="157894192"/>
      </c:lineChart>
      <c:catAx>
        <c:axId val="1578936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Cantidad demandada</a:t>
                </a:r>
              </a:p>
            </c:rich>
          </c:tx>
          <c:layout/>
          <c:overlay val="0"/>
        </c:title>
        <c:majorTickMark val="none"/>
        <c:minorTickMark val="none"/>
        <c:tickLblPos val="nextTo"/>
        <c:crossAx val="157894192"/>
        <c:crosses val="autoZero"/>
        <c:auto val="1"/>
        <c:lblAlgn val="ctr"/>
        <c:lblOffset val="100"/>
        <c:noMultiLvlLbl val="0"/>
      </c:catAx>
      <c:valAx>
        <c:axId val="157894192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Precio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57893632"/>
        <c:crosses val="autoZero"/>
        <c:crossBetween val="between"/>
      </c:valAx>
    </c:plotArea>
    <c:plotVisOnly val="1"/>
    <c:dispBlanksAs val="zero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255796150481189"/>
          <c:y val="5.1400554097404488E-2"/>
          <c:w val="0.81742825896762905"/>
          <c:h val="0.73444808982210552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'[graficaP,Q.xlsx]Hoja1'!$C$3</c:f>
              <c:strCache>
                <c:ptCount val="1"/>
                <c:pt idx="0">
                  <c:v>p</c:v>
                </c:pt>
              </c:strCache>
            </c:strRef>
          </c:tx>
          <c:xVal>
            <c:numRef>
              <c:f>'[graficaP,Q.xlsx]Hoja1'!$B$4:$B$9</c:f>
              <c:numCache>
                <c:formatCode>General</c:formatCode>
                <c:ptCount val="6"/>
                <c:pt idx="0">
                  <c:v>110</c:v>
                </c:pt>
                <c:pt idx="1">
                  <c:v>120</c:v>
                </c:pt>
                <c:pt idx="2">
                  <c:v>130</c:v>
                </c:pt>
                <c:pt idx="3">
                  <c:v>140</c:v>
                </c:pt>
                <c:pt idx="4">
                  <c:v>150</c:v>
                </c:pt>
                <c:pt idx="5">
                  <c:v>160</c:v>
                </c:pt>
              </c:numCache>
            </c:numRef>
          </c:xVal>
          <c:yVal>
            <c:numRef>
              <c:f>'[graficaP,Q.xlsx]Hoja1'!$C$4:$C$9</c:f>
              <c:numCache>
                <c:formatCode>General</c:formatCode>
                <c:ptCount val="6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8041104"/>
        <c:axId val="158041664"/>
      </c:scatterChart>
      <c:valAx>
        <c:axId val="158041104"/>
        <c:scaling>
          <c:orientation val="minMax"/>
          <c:max val="160"/>
          <c:min val="10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600" dirty="0" err="1"/>
                  <a:t>cantidad</a:t>
                </a:r>
                <a:r>
                  <a:rPr lang="en-US" sz="1600" dirty="0"/>
                  <a:t> </a:t>
                </a:r>
                <a:r>
                  <a:rPr lang="en-US" sz="1600" dirty="0" err="1" smtClean="0"/>
                  <a:t>ofrecida</a:t>
                </a:r>
                <a:endParaRPr lang="en-US" sz="1600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58041664"/>
        <c:crosses val="autoZero"/>
        <c:crossBetween val="midCat"/>
      </c:valAx>
      <c:valAx>
        <c:axId val="158041664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 sz="1600" dirty="0" err="1"/>
                  <a:t>precio</a:t>
                </a:r>
                <a:endParaRPr lang="en-US" sz="1600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5804110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EC7554-69B9-428B-86C2-A52D0CE4D315}" type="datetimeFigureOut">
              <a:rPr lang="es-MX" smtClean="0"/>
              <a:pPr/>
              <a:t>23/05/2016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AE8EBF-62AB-4878-8DB4-573E19074350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3342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AE8EBF-62AB-4878-8DB4-573E19074350}" type="slidenum">
              <a:rPr lang="es-MX" smtClean="0"/>
              <a:pPr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816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AE8EBF-62AB-4878-8DB4-573E19074350}" type="slidenum">
              <a:rPr lang="es-MX" smtClean="0"/>
              <a:pPr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40146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AE8EBF-62AB-4878-8DB4-573E19074350}" type="slidenum">
              <a:rPr lang="es-MX" smtClean="0"/>
              <a:pPr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2518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3577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831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4808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84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34294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7333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785926"/>
            <a:ext cx="7054552" cy="1470025"/>
          </a:xfrm>
        </p:spPr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>
                <a:latin typeface="Arial" pitchFamily="34" charset="0"/>
                <a:cs typeface="Arial" pitchFamily="34" charset="0"/>
              </a:rPr>
              <a:t>Referencias Bibliográficas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643042" y="1600200"/>
            <a:ext cx="7043758" cy="4525963"/>
          </a:xfrm>
        </p:spPr>
        <p:txBody>
          <a:bodyPr>
            <a:normAutofit/>
          </a:bodyPr>
          <a:lstStyle/>
          <a:p>
            <a:endParaRPr lang="es-ES_tradnl" sz="2400" dirty="0"/>
          </a:p>
          <a:p>
            <a:r>
              <a:rPr lang="es-ES_tradnl" sz="2400" dirty="0" smtClean="0"/>
              <a:t>‪</a:t>
            </a:r>
            <a:r>
              <a:rPr lang="es-ES_tradnl" sz="2400" dirty="0" err="1" smtClean="0"/>
              <a:t>Samuelson</a:t>
            </a:r>
            <a:r>
              <a:rPr lang="es-ES_tradnl" sz="2400" dirty="0" smtClean="0"/>
              <a:t> </a:t>
            </a:r>
            <a:r>
              <a:rPr lang="es-ES_tradnl" sz="2400" dirty="0"/>
              <a:t>P. &amp; </a:t>
            </a:r>
            <a:r>
              <a:rPr lang="es-ES_tradnl" sz="2400" dirty="0" err="1"/>
              <a:t>Nordhaus</a:t>
            </a:r>
            <a:r>
              <a:rPr lang="es-ES_tradnl" sz="2400" dirty="0"/>
              <a:t> W. (2010). Microeconomía. México: Mc. Graw Hill.</a:t>
            </a:r>
            <a:r>
              <a:rPr lang="es-ES_tradnl" sz="2400" dirty="0" smtClean="0"/>
              <a:t>‬‪</a:t>
            </a:r>
          </a:p>
          <a:p>
            <a:endParaRPr lang="es-ES_tradnl" sz="2400" dirty="0" smtClean="0"/>
          </a:p>
          <a:p>
            <a:r>
              <a:rPr lang="es-ES_tradnl" sz="2400" dirty="0" err="1" smtClean="0"/>
              <a:t>Parkin</a:t>
            </a:r>
            <a:r>
              <a:rPr lang="es-ES_tradnl" sz="2400" dirty="0" smtClean="0"/>
              <a:t> </a:t>
            </a:r>
            <a:r>
              <a:rPr lang="es-ES_tradnl" sz="2400" dirty="0"/>
              <a:t>M. &amp; </a:t>
            </a:r>
            <a:r>
              <a:rPr lang="es-ES_tradnl" sz="2400" dirty="0" err="1"/>
              <a:t>Loría</a:t>
            </a:r>
            <a:r>
              <a:rPr lang="es-ES_tradnl" sz="2400" dirty="0"/>
              <a:t> E. (2010). Microeconomía. Versión para Latinoamérica. México: Pearson‬</a:t>
            </a:r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idx="1"/>
          </p:nvPr>
        </p:nvSpPr>
        <p:spPr>
          <a:xfrm>
            <a:off x="1475656" y="1124744"/>
            <a:ext cx="7355160" cy="4525963"/>
          </a:xfrm>
        </p:spPr>
        <p:txBody>
          <a:bodyPr>
            <a:normAutofit/>
          </a:bodyPr>
          <a:lstStyle/>
          <a:p>
            <a:pPr lvl="1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Académica de Mercadotecnia</a:t>
            </a: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 El mercado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Profesores: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Juan Gabriel Figueroa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Velázquez, </a:t>
            </a:r>
            <a:r>
              <a:rPr lang="es-MX" sz="2800" dirty="0" smtClean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Arlen </a:t>
            </a:r>
            <a:r>
              <a:rPr lang="es-MX" sz="2800" dirty="0" smtClean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Cerón </a:t>
            </a:r>
            <a:r>
              <a:rPr lang="es-MX" sz="2800" dirty="0" smtClean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Islas, Joel </a:t>
            </a:r>
            <a:r>
              <a:rPr lang="es-MX" sz="2800" dirty="0" smtClean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Ramírez </a:t>
            </a:r>
            <a:r>
              <a:rPr lang="es-MX" sz="2800" dirty="0" smtClean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Ortega, </a:t>
            </a:r>
            <a:r>
              <a:rPr lang="es-MX" sz="2800" dirty="0" err="1" smtClean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Heidy</a:t>
            </a:r>
            <a:r>
              <a:rPr lang="es-MX" sz="2800" dirty="0" smtClean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smtClean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Cerón Islas</a:t>
            </a:r>
          </a:p>
          <a:p>
            <a:pPr lvl="1"/>
            <a:endParaRPr lang="es-MX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 Enero-junio 2016</a:t>
            </a: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5157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latin typeface="Arial" pitchFamily="34" charset="0"/>
                <a:cs typeface="Arial" pitchFamily="34" charset="0"/>
              </a:rPr>
              <a:t>Tema</a:t>
            </a:r>
            <a:r>
              <a:rPr lang="fr-FR" b="1" u="sng" dirty="0" smtClean="0">
                <a:latin typeface="Arial" pitchFamily="34" charset="0"/>
                <a:cs typeface="Arial" pitchFamily="34" charset="0"/>
              </a:rPr>
              <a:t>: El </a:t>
            </a:r>
            <a:r>
              <a:rPr lang="fr-FR" b="1" u="sng" dirty="0" err="1" smtClean="0">
                <a:latin typeface="Arial" pitchFamily="34" charset="0"/>
                <a:cs typeface="Arial" pitchFamily="34" charset="0"/>
              </a:rPr>
              <a:t>mercado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lnSpc>
                <a:spcPct val="90000"/>
              </a:lnSpc>
              <a:buNone/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endParaRPr lang="fr-FR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dirty="0" err="1"/>
              <a:t>market</a:t>
            </a:r>
            <a:r>
              <a:rPr lang="es-ES_tradnl" dirty="0"/>
              <a:t> </a:t>
            </a:r>
            <a:r>
              <a:rPr lang="es-ES_tradnl" dirty="0" err="1"/>
              <a:t>is</a:t>
            </a:r>
            <a:r>
              <a:rPr lang="es-ES_tradnl" dirty="0"/>
              <a:t> </a:t>
            </a:r>
            <a:r>
              <a:rPr lang="es-ES_tradnl" dirty="0" err="1"/>
              <a:t>seen</a:t>
            </a:r>
            <a:r>
              <a:rPr lang="es-ES_tradnl" dirty="0"/>
              <a:t> as a </a:t>
            </a:r>
            <a:r>
              <a:rPr lang="es-ES_tradnl" dirty="0" err="1"/>
              <a:t>process</a:t>
            </a:r>
            <a:r>
              <a:rPr lang="es-ES_tradnl" dirty="0"/>
              <a:t> of </a:t>
            </a:r>
            <a:r>
              <a:rPr lang="es-ES_tradnl" dirty="0" err="1"/>
              <a:t>interaction</a:t>
            </a:r>
            <a:r>
              <a:rPr lang="es-ES_tradnl" dirty="0"/>
              <a:t> </a:t>
            </a:r>
            <a:r>
              <a:rPr lang="es-ES_tradnl" dirty="0" err="1"/>
              <a:t>between</a:t>
            </a:r>
            <a:r>
              <a:rPr lang="es-ES_tradnl" dirty="0"/>
              <a:t> </a:t>
            </a:r>
            <a:r>
              <a:rPr lang="es-ES_tradnl" dirty="0" err="1"/>
              <a:t>buyers</a:t>
            </a:r>
            <a:r>
              <a:rPr lang="es-ES_tradnl" dirty="0"/>
              <a:t> and </a:t>
            </a:r>
            <a:r>
              <a:rPr lang="es-ES_tradnl" dirty="0" err="1"/>
              <a:t>sellers</a:t>
            </a:r>
            <a:r>
              <a:rPr lang="es-ES_tradnl" dirty="0"/>
              <a:t> </a:t>
            </a:r>
            <a:r>
              <a:rPr lang="es-ES_tradnl" dirty="0" err="1"/>
              <a:t>establishing</a:t>
            </a:r>
            <a:r>
              <a:rPr lang="es-ES_tradnl" dirty="0"/>
              <a:t> a </a:t>
            </a:r>
            <a:r>
              <a:rPr lang="es-ES_tradnl" dirty="0" err="1"/>
              <a:t>fair</a:t>
            </a:r>
            <a:r>
              <a:rPr lang="es-ES_tradnl" dirty="0"/>
              <a:t> </a:t>
            </a:r>
            <a:r>
              <a:rPr lang="es-ES_tradnl" dirty="0" err="1"/>
              <a:t>exchange</a:t>
            </a:r>
            <a:r>
              <a:rPr lang="es-ES_tradnl" dirty="0"/>
              <a:t> </a:t>
            </a:r>
            <a:r>
              <a:rPr lang="es-ES_tradnl" dirty="0" err="1"/>
              <a:t>between</a:t>
            </a:r>
            <a:r>
              <a:rPr lang="es-ES_tradnl" dirty="0"/>
              <a:t> </a:t>
            </a:r>
            <a:r>
              <a:rPr lang="es-ES_tradnl" dirty="0" err="1"/>
              <a:t>service</a:t>
            </a:r>
            <a:r>
              <a:rPr lang="es-ES_tradnl" dirty="0"/>
              <a:t> </a:t>
            </a:r>
            <a:r>
              <a:rPr lang="es-ES_tradnl" dirty="0" err="1"/>
              <a:t>quality</a:t>
            </a:r>
            <a:r>
              <a:rPr lang="es-ES_tradnl" dirty="0"/>
              <a:t> and </a:t>
            </a:r>
            <a:r>
              <a:rPr lang="es-ES_tradnl" dirty="0" err="1"/>
              <a:t>price</a:t>
            </a:r>
            <a:r>
              <a:rPr lang="es-ES_tradnl" dirty="0"/>
              <a:t>.</a:t>
            </a:r>
          </a:p>
          <a:p>
            <a:pPr algn="just"/>
            <a:r>
              <a:rPr lang="es-ES_tradnl" dirty="0"/>
              <a:t>2 </a:t>
            </a:r>
            <a:r>
              <a:rPr lang="es-ES_tradnl" dirty="0" err="1"/>
              <a:t>large</a:t>
            </a:r>
            <a:r>
              <a:rPr lang="es-ES_tradnl" dirty="0"/>
              <a:t> </a:t>
            </a:r>
            <a:r>
              <a:rPr lang="es-ES_tradnl" dirty="0" err="1"/>
              <a:t>converging</a:t>
            </a:r>
            <a:r>
              <a:rPr lang="es-ES_tradnl" dirty="0"/>
              <a:t> </a:t>
            </a:r>
            <a:r>
              <a:rPr lang="es-ES_tradnl" dirty="0" err="1"/>
              <a:t>forces</a:t>
            </a:r>
            <a:r>
              <a:rPr lang="es-ES_tradnl" dirty="0"/>
              <a:t>: </a:t>
            </a:r>
            <a:r>
              <a:rPr lang="es-ES_tradnl" dirty="0" err="1"/>
              <a:t>supply</a:t>
            </a:r>
            <a:r>
              <a:rPr lang="es-ES_tradnl" dirty="0"/>
              <a:t> and </a:t>
            </a:r>
            <a:r>
              <a:rPr lang="es-ES_tradnl" dirty="0" err="1" smtClean="0"/>
              <a:t>demand</a:t>
            </a:r>
            <a:r>
              <a:rPr lang="es-ES_tradnl" dirty="0" smtClean="0"/>
              <a:t>.</a:t>
            </a:r>
            <a:endParaRPr lang="fr-FR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market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supply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demand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.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35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Definición del Mercado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643042" y="1600200"/>
            <a:ext cx="7043758" cy="4525963"/>
          </a:xfrm>
        </p:spPr>
        <p:txBody>
          <a:bodyPr/>
          <a:lstStyle/>
          <a:p>
            <a:pPr algn="just"/>
            <a:r>
              <a:rPr lang="es-MX" dirty="0" smtClean="0">
                <a:latin typeface="Arial" pitchFamily="34" charset="0"/>
                <a:cs typeface="Arial" pitchFamily="34" charset="0"/>
              </a:rPr>
              <a:t>Es el proceso en el cual interactúan compradores (demanda) y vendedores (oferta) con el propósito de intercambiar mercancías.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El mercado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1475656" y="1772816"/>
            <a:ext cx="6768752" cy="4525963"/>
          </a:xfrm>
        </p:spPr>
        <p:txBody>
          <a:bodyPr>
            <a:normAutofit/>
          </a:bodyPr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Asigna recursos entre los diferentes sectores económicos </a:t>
            </a:r>
          </a:p>
          <a:p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r>
              <a:rPr lang="es-MX" dirty="0" smtClean="0">
                <a:latin typeface="Arial" pitchFamily="34" charset="0"/>
                <a:cs typeface="Arial" pitchFamily="34" charset="0"/>
              </a:rPr>
              <a:t>Envía señales a través de los precios</a:t>
            </a:r>
          </a:p>
          <a:p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r>
              <a:rPr lang="es-MX" dirty="0" smtClean="0">
                <a:latin typeface="Arial" pitchFamily="34" charset="0"/>
                <a:cs typeface="Arial" pitchFamily="34" charset="0"/>
              </a:rPr>
              <a:t>Determina qué producir, cómo producir, cuándo producir. </a:t>
            </a:r>
          </a:p>
          <a:p>
            <a:pPr>
              <a:buNone/>
            </a:pPr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0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Las fuerzas del mercado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1"/>
            <a:ext cx="2592288" cy="1180728"/>
          </a:xfrm>
        </p:spPr>
        <p:txBody>
          <a:bodyPr>
            <a:normAutofit/>
          </a:bodyPr>
          <a:lstStyle/>
          <a:p>
            <a:r>
              <a:rPr lang="es-MX" dirty="0" smtClean="0"/>
              <a:t>La demanda:	</a:t>
            </a:r>
            <a:endParaRPr lang="es-MX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067944" y="1556792"/>
            <a:ext cx="4824536" cy="1800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 smtClean="0"/>
              <a:t>Es la cantidad de mercancía que la sociedad está dispuesta a comprar a un precio en particular.</a:t>
            </a:r>
            <a:endParaRPr lang="es-MX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1475656" y="4005064"/>
            <a:ext cx="2592288" cy="11807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221D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Ley</a:t>
            </a:r>
            <a:r>
              <a:rPr kumimoji="0" lang="es-MX" sz="2800" b="0" i="0" u="none" strike="noStrike" kern="1200" cap="none" spc="0" normalizeH="0" noProof="0" dirty="0" smtClean="0">
                <a:ln>
                  <a:noFill/>
                </a:ln>
                <a:solidFill>
                  <a:srgbClr val="6A221D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 de la demanda</a:t>
            </a:r>
            <a:r>
              <a:rPr kumimoji="0" lang="es-MX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221D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:	</a:t>
            </a: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srgbClr val="6A221D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6" name="3 Marcador de contenido"/>
          <p:cNvSpPr txBox="1">
            <a:spLocks/>
          </p:cNvSpPr>
          <p:nvPr/>
        </p:nvSpPr>
        <p:spPr>
          <a:xfrm>
            <a:off x="3851920" y="4005064"/>
            <a:ext cx="4824536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MX" sz="2600" dirty="0" smtClean="0">
                <a:solidFill>
                  <a:srgbClr val="6A221D"/>
                </a:solidFill>
                <a:latin typeface="Berlin Sans FB" panose="020E0602020502020306" pitchFamily="34" charset="0"/>
              </a:rPr>
              <a:t>Con todo lo demás constante, a mayor precio de una mercancía, menor será la cantidad demandada.</a:t>
            </a:r>
            <a:endParaRPr kumimoji="0" lang="es-MX" sz="2600" b="0" i="0" u="none" strike="noStrike" kern="1200" cap="none" spc="0" normalizeH="0" baseline="0" noProof="0" dirty="0">
              <a:ln>
                <a:noFill/>
              </a:ln>
              <a:solidFill>
                <a:srgbClr val="6A221D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 curva  de demanda</a:t>
            </a:r>
            <a:endParaRPr lang="es-MX" dirty="0"/>
          </a:p>
        </p:txBody>
      </p:sp>
      <p:graphicFrame>
        <p:nvGraphicFramePr>
          <p:cNvPr id="5" name="5 Gráfico"/>
          <p:cNvGraphicFramePr>
            <a:graphicFrameLocks noGrp="1"/>
          </p:cNvGraphicFramePr>
          <p:nvPr>
            <p:ph sz="half" idx="1"/>
          </p:nvPr>
        </p:nvGraphicFramePr>
        <p:xfrm>
          <a:off x="2483768" y="1484784"/>
          <a:ext cx="4679801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Las fuerzas del mercado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1"/>
            <a:ext cx="2592288" cy="1180728"/>
          </a:xfrm>
        </p:spPr>
        <p:txBody>
          <a:bodyPr>
            <a:normAutofit/>
          </a:bodyPr>
          <a:lstStyle/>
          <a:p>
            <a:r>
              <a:rPr lang="es-MX" dirty="0" smtClean="0"/>
              <a:t>La oferta:	</a:t>
            </a:r>
            <a:endParaRPr lang="es-MX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067944" y="1556792"/>
            <a:ext cx="4824536" cy="1800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 smtClean="0"/>
              <a:t>Es la cantidad de mercancía que la sociedad está dispuesta a producir, a ofrecer a un precio en particular</a:t>
            </a:r>
            <a:endParaRPr lang="es-MX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1475656" y="4005064"/>
            <a:ext cx="2592288" cy="1180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221D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Ley</a:t>
            </a:r>
            <a:r>
              <a:rPr kumimoji="0" lang="es-MX" sz="2800" b="0" i="0" u="none" strike="noStrike" kern="1200" cap="none" spc="0" normalizeH="0" noProof="0" dirty="0" smtClean="0">
                <a:ln>
                  <a:noFill/>
                </a:ln>
                <a:solidFill>
                  <a:srgbClr val="6A221D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 de la oferta</a:t>
            </a:r>
            <a:r>
              <a:rPr kumimoji="0" lang="es-MX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221D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:	</a:t>
            </a: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srgbClr val="6A221D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6" name="3 Marcador de contenido"/>
          <p:cNvSpPr txBox="1">
            <a:spLocks/>
          </p:cNvSpPr>
          <p:nvPr/>
        </p:nvSpPr>
        <p:spPr>
          <a:xfrm>
            <a:off x="3851920" y="4005064"/>
            <a:ext cx="4824536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MX" sz="2600" dirty="0" smtClean="0">
                <a:solidFill>
                  <a:srgbClr val="6A221D"/>
                </a:solidFill>
                <a:latin typeface="Berlin Sans FB" panose="020E0602020502020306" pitchFamily="34" charset="0"/>
              </a:rPr>
              <a:t>Con todo lo demás constante, a mayor precio de una mercancía, mayor será la cantidad ofrecida, producida.</a:t>
            </a:r>
            <a:endParaRPr kumimoji="0" lang="es-MX" sz="2600" b="0" i="0" u="none" strike="noStrike" kern="1200" cap="none" spc="0" normalizeH="0" baseline="0" noProof="0" dirty="0">
              <a:ln>
                <a:noFill/>
              </a:ln>
              <a:solidFill>
                <a:srgbClr val="6A221D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 curva de oferta</a:t>
            </a:r>
            <a:endParaRPr lang="es-MX" dirty="0"/>
          </a:p>
        </p:txBody>
      </p:sp>
      <p:graphicFrame>
        <p:nvGraphicFramePr>
          <p:cNvPr id="6" name="14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4998777"/>
              </p:ext>
            </p:extLst>
          </p:nvPr>
        </p:nvGraphicFramePr>
        <p:xfrm>
          <a:off x="2286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353020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302</Words>
  <Application>Microsoft Office PowerPoint</Application>
  <PresentationFormat>Presentación en pantalla (4:3)</PresentationFormat>
  <Paragraphs>49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Berlin Sans FB</vt:lpstr>
      <vt:lpstr>Calibri</vt:lpstr>
      <vt:lpstr>Tema de Office</vt:lpstr>
      <vt:lpstr>UNIVERSIDAD AUTÓNOMA DEL ESTADO DE HIDALGO</vt:lpstr>
      <vt:lpstr>Presentación de PowerPoint</vt:lpstr>
      <vt:lpstr>Tema: El mercado</vt:lpstr>
      <vt:lpstr>Definición del Mercado</vt:lpstr>
      <vt:lpstr>El mercado</vt:lpstr>
      <vt:lpstr>Las fuerzas del mercado</vt:lpstr>
      <vt:lpstr>La curva  de demanda</vt:lpstr>
      <vt:lpstr>Las fuerzas del mercado</vt:lpstr>
      <vt:lpstr>La curva de oferta</vt:lpstr>
      <vt:lpstr>Referencias Bibliográficas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Full name</cp:lastModifiedBy>
  <cp:revision>47</cp:revision>
  <dcterms:created xsi:type="dcterms:W3CDTF">2014-12-12T16:57:31Z</dcterms:created>
  <dcterms:modified xsi:type="dcterms:W3CDTF">2016-05-24T00:06:06Z</dcterms:modified>
</cp:coreProperties>
</file>